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47" r:id="rId2"/>
    <p:sldId id="650" r:id="rId3"/>
    <p:sldId id="670" r:id="rId4"/>
    <p:sldId id="672" r:id="rId5"/>
    <p:sldId id="651" r:id="rId6"/>
    <p:sldId id="673" r:id="rId7"/>
    <p:sldId id="674" r:id="rId8"/>
    <p:sldId id="675" r:id="rId9"/>
    <p:sldId id="676" r:id="rId10"/>
    <p:sldId id="677" r:id="rId11"/>
    <p:sldId id="657" r:id="rId12"/>
    <p:sldId id="658" r:id="rId13"/>
    <p:sldId id="681" r:id="rId14"/>
    <p:sldId id="682" r:id="rId15"/>
    <p:sldId id="663" r:id="rId16"/>
    <p:sldId id="679"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dirty="0"/>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dirty="0"/>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dirty="0"/>
          </a:p>
        </p:txBody>
      </p:sp>
      <p:sp>
        <p:nvSpPr>
          <p:cNvPr id="5" name="Zástupný symbol pro zápatí 4"/>
          <p:cNvSpPr>
            <a:spLocks noGrp="1"/>
          </p:cNvSpPr>
          <p:nvPr>
            <p:ph type="ftr" sz="quarter" idx="11"/>
          </p:nvPr>
        </p:nvSpPr>
        <p:spPr/>
        <p:txBody>
          <a:bodyPr/>
          <a:lstStyle/>
          <a:p>
            <a:pPr>
              <a:defRPr/>
            </a:pPr>
            <a:endParaRPr lang="sk-SK" dirty="0"/>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dirty="0"/>
          </a:p>
        </p:txBody>
      </p:sp>
      <p:sp>
        <p:nvSpPr>
          <p:cNvPr id="5" name="Zástupný symbol pro zápatí 4"/>
          <p:cNvSpPr>
            <a:spLocks noGrp="1"/>
          </p:cNvSpPr>
          <p:nvPr>
            <p:ph type="ftr" sz="quarter" idx="11"/>
          </p:nvPr>
        </p:nvSpPr>
        <p:spPr/>
        <p:txBody>
          <a:bodyPr/>
          <a:lstStyle/>
          <a:p>
            <a:pPr>
              <a:defRPr/>
            </a:pPr>
            <a:endParaRPr lang="sk-SK" dirty="0"/>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dirty="0"/>
          </a:p>
        </p:txBody>
      </p:sp>
      <p:sp>
        <p:nvSpPr>
          <p:cNvPr id="5" name="Zástupný symbol pro zápatí 4"/>
          <p:cNvSpPr>
            <a:spLocks noGrp="1"/>
          </p:cNvSpPr>
          <p:nvPr>
            <p:ph type="ftr" sz="quarter" idx="11"/>
          </p:nvPr>
        </p:nvSpPr>
        <p:spPr/>
        <p:txBody>
          <a:bodyPr/>
          <a:lstStyle/>
          <a:p>
            <a:pPr>
              <a:defRPr/>
            </a:pPr>
            <a:endParaRPr lang="sk-SK" dirty="0"/>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dirty="0"/>
          </a:p>
        </p:txBody>
      </p:sp>
      <p:sp>
        <p:nvSpPr>
          <p:cNvPr id="5" name="Zástupný symbol pro zápatí 4"/>
          <p:cNvSpPr>
            <a:spLocks noGrp="1"/>
          </p:cNvSpPr>
          <p:nvPr>
            <p:ph type="ftr" sz="quarter" idx="11"/>
          </p:nvPr>
        </p:nvSpPr>
        <p:spPr/>
        <p:txBody>
          <a:bodyPr/>
          <a:lstStyle/>
          <a:p>
            <a:pPr>
              <a:defRPr/>
            </a:pPr>
            <a:endParaRPr lang="sk-SK" dirty="0"/>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dirty="0"/>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dirty="0"/>
          </a:p>
        </p:txBody>
      </p:sp>
      <p:sp>
        <p:nvSpPr>
          <p:cNvPr id="5" name="Zástupný symbol pro zápatí 4"/>
          <p:cNvSpPr>
            <a:spLocks noGrp="1"/>
          </p:cNvSpPr>
          <p:nvPr>
            <p:ph type="ftr" sz="quarter" idx="11"/>
          </p:nvPr>
        </p:nvSpPr>
        <p:spPr/>
        <p:txBody>
          <a:bodyPr/>
          <a:lstStyle/>
          <a:p>
            <a:pPr>
              <a:defRPr/>
            </a:pPr>
            <a:endParaRPr lang="sk-SK" dirty="0"/>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dirty="0"/>
          </a:p>
        </p:txBody>
      </p:sp>
      <p:sp>
        <p:nvSpPr>
          <p:cNvPr id="6" name="Zástupný symbol pro zápatí 5"/>
          <p:cNvSpPr>
            <a:spLocks noGrp="1"/>
          </p:cNvSpPr>
          <p:nvPr>
            <p:ph type="ftr" sz="quarter" idx="11"/>
          </p:nvPr>
        </p:nvSpPr>
        <p:spPr/>
        <p:txBody>
          <a:bodyPr/>
          <a:lstStyle/>
          <a:p>
            <a:pPr>
              <a:defRPr/>
            </a:pPr>
            <a:endParaRPr lang="sk-SK" dirty="0"/>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dirty="0"/>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dirty="0"/>
          </a:p>
        </p:txBody>
      </p:sp>
      <p:sp>
        <p:nvSpPr>
          <p:cNvPr id="8" name="Zástupný symbol pro zápatí 7"/>
          <p:cNvSpPr>
            <a:spLocks noGrp="1"/>
          </p:cNvSpPr>
          <p:nvPr>
            <p:ph type="ftr" sz="quarter" idx="11"/>
          </p:nvPr>
        </p:nvSpPr>
        <p:spPr/>
        <p:txBody>
          <a:bodyPr/>
          <a:lstStyle/>
          <a:p>
            <a:pPr>
              <a:defRPr/>
            </a:pPr>
            <a:endParaRPr lang="sk-SK" dirty="0"/>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dirty="0"/>
          </a:p>
        </p:txBody>
      </p:sp>
      <p:sp>
        <p:nvSpPr>
          <p:cNvPr id="4" name="Zástupný symbol pro zápatí 3"/>
          <p:cNvSpPr>
            <a:spLocks noGrp="1"/>
          </p:cNvSpPr>
          <p:nvPr>
            <p:ph type="ftr" sz="quarter" idx="11"/>
          </p:nvPr>
        </p:nvSpPr>
        <p:spPr/>
        <p:txBody>
          <a:bodyPr/>
          <a:lstStyle/>
          <a:p>
            <a:pPr>
              <a:defRPr/>
            </a:pPr>
            <a:endParaRPr lang="sk-SK" dirty="0"/>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dirty="0"/>
          </a:p>
        </p:txBody>
      </p:sp>
      <p:sp>
        <p:nvSpPr>
          <p:cNvPr id="3" name="Zástupný symbol pro zápatí 2"/>
          <p:cNvSpPr>
            <a:spLocks noGrp="1"/>
          </p:cNvSpPr>
          <p:nvPr>
            <p:ph type="ftr" sz="quarter" idx="11"/>
          </p:nvPr>
        </p:nvSpPr>
        <p:spPr/>
        <p:txBody>
          <a:bodyPr/>
          <a:lstStyle/>
          <a:p>
            <a:pPr>
              <a:defRPr/>
            </a:pPr>
            <a:endParaRPr lang="sk-SK" dirty="0"/>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dirty="0"/>
          </a:p>
        </p:txBody>
      </p:sp>
      <p:sp>
        <p:nvSpPr>
          <p:cNvPr id="6" name="Zástupný symbol pro zápatí 5"/>
          <p:cNvSpPr>
            <a:spLocks noGrp="1"/>
          </p:cNvSpPr>
          <p:nvPr>
            <p:ph type="ftr" sz="quarter" idx="11"/>
          </p:nvPr>
        </p:nvSpPr>
        <p:spPr/>
        <p:txBody>
          <a:bodyPr/>
          <a:lstStyle/>
          <a:p>
            <a:pPr>
              <a:defRPr/>
            </a:pPr>
            <a:endParaRPr lang="sk-SK" dirty="0"/>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dirty="0" smtClean="0"/>
              <a:t>Ak chcete pridať obrázok, kliknite na ikonu</a:t>
            </a:r>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dirty="0"/>
          </a:p>
        </p:txBody>
      </p:sp>
      <p:sp>
        <p:nvSpPr>
          <p:cNvPr id="6" name="Zástupný symbol pro zápatí 5"/>
          <p:cNvSpPr>
            <a:spLocks noGrp="1"/>
          </p:cNvSpPr>
          <p:nvPr>
            <p:ph type="ftr" sz="quarter" idx="11"/>
          </p:nvPr>
        </p:nvSpPr>
        <p:spPr/>
        <p:txBody>
          <a:bodyPr/>
          <a:lstStyle/>
          <a:p>
            <a:pPr>
              <a:defRPr/>
            </a:pPr>
            <a:endParaRPr lang="sk-SK" dirty="0"/>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dirty="0"/>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50852" y="779483"/>
            <a:ext cx="9144000" cy="530915"/>
          </a:xfrm>
          <a:prstGeom prst="rect">
            <a:avLst/>
          </a:prstGeom>
          <a:solidFill>
            <a:srgbClr val="FFC000"/>
          </a:solidFill>
        </p:spPr>
        <p:txBody>
          <a:bodyPr wrap="square">
            <a:spAutoFit/>
          </a:bodyPr>
          <a:lstStyle/>
          <a:p>
            <a:pPr>
              <a:lnSpc>
                <a:spcPct val="150000"/>
              </a:lnSpc>
            </a:pPr>
            <a:r>
              <a:rPr lang="sk" sz="900" dirty="0">
                <a:ea typeface="Verdana" panose="020B0604030504040204" pitchFamily="34" charset="0"/>
                <a:cs typeface="Verdana" panose="020B0604030504040204" pitchFamily="34" charset="0"/>
              </a:rPr>
              <a:t>Projekt</a:t>
            </a:r>
            <a:r>
              <a:rPr lang="sk" sz="900" b="1" dirty="0">
                <a:ea typeface="Verdana" panose="020B0604030504040204" pitchFamily="34" charset="0"/>
                <a:cs typeface="Verdana" panose="020B0604030504040204" pitchFamily="34" charset="0"/>
              </a:rPr>
              <a:t>: </a:t>
            </a:r>
            <a:r>
              <a:rPr lang="sk" sz="900" b="1" dirty="0"/>
              <a:t>Innovative STEPS </a:t>
            </a:r>
            <a:r>
              <a:rPr lang="sk" sz="900" dirty="0"/>
              <a:t>(Innovative SusTainability Education for Prosperous Schools )</a:t>
            </a:r>
            <a:endParaRPr lang="sk-SK" sz="900" dirty="0">
              <a:ea typeface="Verdana" panose="020B0604030504040204" pitchFamily="34" charset="0"/>
              <a:cs typeface="Times New Roman" panose="02020603050405020304" pitchFamily="18" charset="0"/>
            </a:endParaRPr>
          </a:p>
          <a:p>
            <a:r>
              <a:rPr lang="sk" sz="900" dirty="0">
                <a:ea typeface="Verdana" panose="020B0604030504040204" pitchFamily="34" charset="0"/>
                <a:cs typeface="Verdana" panose="020B0604030504040204" pitchFamily="34" charset="0"/>
              </a:rPr>
              <a:t>ID číslo projektu :  </a:t>
            </a:r>
            <a:r>
              <a:rPr lang="sk" sz="900" dirty="0"/>
              <a:t>2022-1-SK01-KA220-SCH-000085417</a:t>
            </a:r>
            <a:r>
              <a:rPr lang="sk" sz="900" dirty="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9191" y="112373"/>
            <a:ext cx="2267744" cy="551629"/>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405829" y="2015261"/>
            <a:ext cx="8460239" cy="2308324"/>
          </a:xfrm>
          <a:prstGeom prst="rect">
            <a:avLst/>
          </a:prstGeom>
        </p:spPr>
        <p:txBody>
          <a:bodyPr wrap="square">
            <a:spAutoFit/>
          </a:bodyPr>
          <a:lstStyle/>
          <a:p>
            <a:pPr algn="ctr">
              <a:spcAft>
                <a:spcPts val="0"/>
              </a:spcAft>
            </a:pPr>
            <a:r>
              <a:rPr lang="sk-SK" dirty="0"/>
              <a:t> </a:t>
            </a:r>
            <a:r>
              <a:rPr lang="sk-SK" b="1"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sk-SK" b="1" dirty="0">
                <a:solidFill>
                  <a:srgbClr val="FF0000"/>
                </a:solidFill>
                <a:ea typeface="Times New Roman" panose="02020603050405020304" pitchFamily="18" charset="0"/>
                <a:cs typeface="Times New Roman" panose="02020603050405020304" pitchFamily="18" charset="0"/>
              </a:rPr>
              <a:t>Vitamíny, minerálne látky a stopové prvky </a:t>
            </a:r>
            <a:r>
              <a:rPr lang="sk-SK" dirty="0">
                <a:ea typeface="Times New Roman" panose="02020603050405020304" pitchFamily="18" charset="0"/>
                <a:cs typeface="Times New Roman" panose="02020603050405020304" pitchFamily="18" charset="0"/>
              </a:rPr>
              <a:t>sú </a:t>
            </a:r>
            <a:r>
              <a:rPr lang="sk-SK" dirty="0" err="1">
                <a:ea typeface="Times New Roman" panose="02020603050405020304" pitchFamily="18" charset="0"/>
                <a:cs typeface="Times New Roman" panose="02020603050405020304" pitchFamily="18" charset="0"/>
              </a:rPr>
              <a:t>mikroživiny</a:t>
            </a:r>
            <a:r>
              <a:rPr lang="sk-SK" dirty="0">
                <a:ea typeface="Times New Roman" panose="02020603050405020304" pitchFamily="18" charset="0"/>
                <a:cs typeface="Times New Roman" panose="02020603050405020304" pitchFamily="18" charset="0"/>
              </a:rPr>
              <a:t>, ktoré telo potrebuje na vykonávanie celého radu normálnych fyziologických funkcií. Sú to </a:t>
            </a:r>
            <a:r>
              <a:rPr lang="sk-SK" b="1" dirty="0">
                <a:ea typeface="Times New Roman" panose="02020603050405020304" pitchFamily="18" charset="0"/>
                <a:cs typeface="Times New Roman" panose="02020603050405020304" pitchFamily="18" charset="0"/>
              </a:rPr>
              <a:t>esenciálne látky</a:t>
            </a:r>
            <a:r>
              <a:rPr lang="sk-SK" dirty="0">
                <a:ea typeface="Times New Roman" panose="02020603050405020304" pitchFamily="18" charset="0"/>
                <a:cs typeface="Times New Roman" panose="02020603050405020304" pitchFamily="18" charset="0"/>
              </a:rPr>
              <a:t>, ktoré musíme prijímať z potravy</a:t>
            </a:r>
            <a:r>
              <a:rPr lang="sk-SK" dirty="0" smtClean="0">
                <a:ea typeface="Times New Roman" panose="02020603050405020304" pitchFamily="18" charset="0"/>
                <a:cs typeface="Times New Roman" panose="02020603050405020304" pitchFamily="18" charset="0"/>
              </a:rPr>
              <a:t>.</a:t>
            </a:r>
          </a:p>
          <a:p>
            <a:pPr algn="just">
              <a:spcAft>
                <a:spcPts val="0"/>
              </a:spcAft>
            </a:pPr>
            <a:r>
              <a:rPr lang="sk-SK" dirty="0" smtClean="0">
                <a:ea typeface="Times New Roman" panose="02020603050405020304" pitchFamily="18" charset="0"/>
                <a:cs typeface="Times New Roman" panose="02020603050405020304" pitchFamily="18" charset="0"/>
              </a:rPr>
              <a:t> </a:t>
            </a:r>
            <a:endParaRPr lang="sk-SK" sz="1600" dirty="0">
              <a:ea typeface="Calibri" panose="020F0502020204030204" pitchFamily="34" charset="0"/>
              <a:cs typeface="Times New Roman" panose="02020603050405020304" pitchFamily="18" charset="0"/>
            </a:endParaRPr>
          </a:p>
          <a:p>
            <a:pPr algn="just">
              <a:spcAft>
                <a:spcPts val="0"/>
              </a:spcAft>
            </a:pPr>
            <a:r>
              <a:rPr lang="sk-SK" b="1" dirty="0">
                <a:ea typeface="Times New Roman" panose="02020603050405020304" pitchFamily="18" charset="0"/>
                <a:cs typeface="Times New Roman" panose="02020603050405020304" pitchFamily="18" charset="0"/>
              </a:rPr>
              <a:t>Vitamíny</a:t>
            </a:r>
            <a:r>
              <a:rPr lang="sk-SK" dirty="0">
                <a:ea typeface="Times New Roman" panose="02020603050405020304" pitchFamily="18" charset="0"/>
                <a:cs typeface="Times New Roman" panose="02020603050405020304" pitchFamily="18" charset="0"/>
              </a:rPr>
              <a:t> sú rozpustné v tukoch </a:t>
            </a:r>
            <a:r>
              <a:rPr lang="sk-SK" dirty="0" smtClean="0">
                <a:solidFill>
                  <a:srgbClr val="FF0000"/>
                </a:solidFill>
                <a:ea typeface="Times New Roman" panose="02020603050405020304" pitchFamily="18" charset="0"/>
                <a:cs typeface="Times New Roman" panose="02020603050405020304" pitchFamily="18" charset="0"/>
              </a:rPr>
              <a:t>(vitamíny A, D, E, K) </a:t>
            </a:r>
            <a:r>
              <a:rPr lang="sk-SK" dirty="0" smtClean="0">
                <a:ea typeface="Times New Roman" panose="02020603050405020304" pitchFamily="18" charset="0"/>
                <a:cs typeface="Times New Roman" panose="02020603050405020304" pitchFamily="18" charset="0"/>
              </a:rPr>
              <a:t>alebo vo vode </a:t>
            </a:r>
            <a:r>
              <a:rPr lang="sk-SK" dirty="0" smtClean="0">
                <a:solidFill>
                  <a:srgbClr val="FF0000"/>
                </a:solidFill>
                <a:ea typeface="Times New Roman" panose="02020603050405020304" pitchFamily="18" charset="0"/>
                <a:cs typeface="Times New Roman" panose="02020603050405020304" pitchFamily="18" charset="0"/>
              </a:rPr>
              <a:t>(</a:t>
            </a:r>
            <a:r>
              <a:rPr lang="sk-SK" dirty="0">
                <a:solidFill>
                  <a:srgbClr val="FF0000"/>
                </a:solidFill>
                <a:ea typeface="Times New Roman" panose="02020603050405020304" pitchFamily="18" charset="0"/>
                <a:cs typeface="Times New Roman" panose="02020603050405020304" pitchFamily="18" charset="0"/>
              </a:rPr>
              <a:t>vitamín C a vitamíny skupiny B</a:t>
            </a:r>
            <a:r>
              <a:rPr lang="sk-SK" dirty="0" smtClean="0">
                <a:solidFill>
                  <a:srgbClr val="FF0000"/>
                </a:solidFill>
                <a:ea typeface="Times New Roman" panose="02020603050405020304" pitchFamily="18" charset="0"/>
                <a:cs typeface="Times New Roman" panose="02020603050405020304" pitchFamily="18" charset="0"/>
              </a:rPr>
              <a:t>).</a:t>
            </a:r>
            <a:endParaRPr lang="sk-SK" sz="1600" dirty="0">
              <a:solidFill>
                <a:srgbClr val="FF0000"/>
              </a:solidFill>
              <a:ea typeface="Calibri" panose="020F0502020204030204" pitchFamily="34" charset="0"/>
              <a:cs typeface="Times New Roman" panose="02020603050405020304" pitchFamily="18" charset="0"/>
            </a:endParaRPr>
          </a:p>
          <a:p>
            <a:pPr algn="just">
              <a:spcAft>
                <a:spcPts val="0"/>
              </a:spcAft>
            </a:pPr>
            <a:r>
              <a:rPr lang="sk-SK" kern="100" dirty="0">
                <a:ea typeface="Calibri" panose="020F0502020204030204" pitchFamily="34" charset="0"/>
                <a:cs typeface="Times New Roman" panose="02020603050405020304" pitchFamily="18" charset="0"/>
              </a:rPr>
              <a:t>Medzi </a:t>
            </a:r>
            <a:r>
              <a:rPr lang="sk-SK" b="1" kern="100" dirty="0">
                <a:ea typeface="Calibri" panose="020F0502020204030204" pitchFamily="34" charset="0"/>
                <a:cs typeface="Times New Roman" panose="02020603050405020304" pitchFamily="18" charset="0"/>
              </a:rPr>
              <a:t>minerálne látky </a:t>
            </a:r>
            <a:r>
              <a:rPr lang="sk-SK" kern="100" dirty="0">
                <a:ea typeface="Calibri" panose="020F0502020204030204" pitchFamily="34" charset="0"/>
                <a:cs typeface="Times New Roman" panose="02020603050405020304" pitchFamily="18" charset="0"/>
              </a:rPr>
              <a:t>patria napr. </a:t>
            </a:r>
            <a:r>
              <a:rPr lang="sk-SK" kern="100" dirty="0">
                <a:solidFill>
                  <a:srgbClr val="FF0000"/>
                </a:solidFill>
                <a:ea typeface="Calibri" panose="020F0502020204030204" pitchFamily="34" charset="0"/>
                <a:cs typeface="Times New Roman" panose="02020603050405020304" pitchFamily="18" charset="0"/>
              </a:rPr>
              <a:t>vápnik, horčík, sodík, draslík </a:t>
            </a:r>
            <a:r>
              <a:rPr lang="sk-SK" kern="100" dirty="0">
                <a:ea typeface="Calibri" panose="020F0502020204030204" pitchFamily="34" charset="0"/>
                <a:cs typeface="Times New Roman" panose="02020603050405020304" pitchFamily="18" charset="0"/>
              </a:rPr>
              <a:t>a</a:t>
            </a:r>
            <a:r>
              <a:rPr lang="sk-SK" kern="100" dirty="0">
                <a:solidFill>
                  <a:srgbClr val="FF7C80"/>
                </a:solidFill>
                <a:ea typeface="Calibri" panose="020F0502020204030204" pitchFamily="34" charset="0"/>
                <a:cs typeface="Times New Roman" panose="02020603050405020304" pitchFamily="18" charset="0"/>
              </a:rPr>
              <a:t> </a:t>
            </a:r>
            <a:r>
              <a:rPr lang="sk-SK" kern="100" dirty="0">
                <a:ea typeface="Calibri" panose="020F0502020204030204" pitchFamily="34" charset="0"/>
                <a:cs typeface="Times New Roman" panose="02020603050405020304" pitchFamily="18" charset="0"/>
              </a:rPr>
              <a:t>ďalšie. </a:t>
            </a:r>
            <a:endParaRPr lang="sk-SK" sz="1600" dirty="0">
              <a:ea typeface="Calibri" panose="020F0502020204030204" pitchFamily="34" charset="0"/>
              <a:cs typeface="Times New Roman" panose="02020603050405020304" pitchFamily="18" charset="0"/>
            </a:endParaRPr>
          </a:p>
          <a:p>
            <a:pPr algn="just">
              <a:spcAft>
                <a:spcPts val="0"/>
              </a:spcAft>
            </a:pPr>
            <a:r>
              <a:rPr lang="sk-SK" kern="100" dirty="0">
                <a:ea typeface="Calibri" panose="020F0502020204030204" pitchFamily="34" charset="0"/>
                <a:cs typeface="Times New Roman" panose="02020603050405020304" pitchFamily="18" charset="0"/>
              </a:rPr>
              <a:t>Dôležité </a:t>
            </a:r>
            <a:r>
              <a:rPr lang="sk-SK" b="1" kern="100" dirty="0">
                <a:ea typeface="Calibri" panose="020F0502020204030204" pitchFamily="34" charset="0"/>
                <a:cs typeface="Times New Roman" panose="02020603050405020304" pitchFamily="18" charset="0"/>
              </a:rPr>
              <a:t>stopové prvky </a:t>
            </a:r>
            <a:r>
              <a:rPr lang="sk-SK" kern="100" dirty="0">
                <a:ea typeface="Calibri" panose="020F0502020204030204" pitchFamily="34" charset="0"/>
                <a:cs typeface="Times New Roman" panose="02020603050405020304" pitchFamily="18" charset="0"/>
              </a:rPr>
              <a:t>sú napr. </a:t>
            </a:r>
            <a:r>
              <a:rPr lang="sk-SK" kern="100" dirty="0">
                <a:solidFill>
                  <a:srgbClr val="FF0000"/>
                </a:solidFill>
                <a:ea typeface="Calibri" panose="020F0502020204030204" pitchFamily="34" charset="0"/>
                <a:cs typeface="Times New Roman" panose="02020603050405020304" pitchFamily="18" charset="0"/>
              </a:rPr>
              <a:t>železo, jód, zinok, meď </a:t>
            </a:r>
            <a:r>
              <a:rPr lang="sk-SK" kern="100" dirty="0">
                <a:ea typeface="Calibri" panose="020F0502020204030204" pitchFamily="34" charset="0"/>
                <a:cs typeface="Times New Roman" panose="02020603050405020304" pitchFamily="18" charset="0"/>
              </a:rPr>
              <a:t>a</a:t>
            </a:r>
            <a:r>
              <a:rPr lang="sk-SK" kern="100" dirty="0">
                <a:solidFill>
                  <a:srgbClr val="FF7C80"/>
                </a:solidFill>
                <a:ea typeface="Calibri" panose="020F0502020204030204" pitchFamily="34" charset="0"/>
                <a:cs typeface="Times New Roman" panose="02020603050405020304" pitchFamily="18" charset="0"/>
              </a:rPr>
              <a:t> </a:t>
            </a:r>
            <a:r>
              <a:rPr lang="sk-SK" kern="100" dirty="0">
                <a:ea typeface="Calibri" panose="020F0502020204030204" pitchFamily="34" charset="0"/>
                <a:cs typeface="Times New Roman" panose="02020603050405020304" pitchFamily="18" charset="0"/>
              </a:rPr>
              <a:t>ďalšie.</a:t>
            </a:r>
            <a:endParaRPr lang="sk-SK" sz="1600" dirty="0">
              <a:effectLst/>
              <a:ea typeface="Calibri" panose="020F0502020204030204" pitchFamily="34" charset="0"/>
              <a:cs typeface="Times New Roman" panose="02020603050405020304" pitchFamily="18" charset="0"/>
            </a:endParaRPr>
          </a:p>
        </p:txBody>
      </p:sp>
      <p:sp>
        <p:nvSpPr>
          <p:cNvPr id="4" name="Obdĺžnik 3"/>
          <p:cNvSpPr/>
          <p:nvPr/>
        </p:nvSpPr>
        <p:spPr>
          <a:xfrm>
            <a:off x="612876" y="1190036"/>
            <a:ext cx="8325549" cy="646331"/>
          </a:xfrm>
          <a:prstGeom prst="rect">
            <a:avLst/>
          </a:prstGeom>
        </p:spPr>
        <p:txBody>
          <a:bodyPr wrap="none">
            <a:spAutoFit/>
          </a:bodyPr>
          <a:lstStyle/>
          <a:p>
            <a:r>
              <a:rPr lang="sk-SK" sz="3600" b="1" dirty="0">
                <a:solidFill>
                  <a:srgbClr val="FF0000"/>
                </a:solidFill>
              </a:rPr>
              <a:t>Vitamíny, minerálne látky a stopové prvky </a:t>
            </a:r>
          </a:p>
        </p:txBody>
      </p:sp>
      <p:pic>
        <p:nvPicPr>
          <p:cNvPr id="5" name="Obrázok 4"/>
          <p:cNvPicPr>
            <a:picLocks noChangeAspect="1"/>
          </p:cNvPicPr>
          <p:nvPr/>
        </p:nvPicPr>
        <p:blipFill rotWithShape="1">
          <a:blip r:embed="rId10"/>
          <a:srcRect t="31100" b="9501"/>
          <a:stretch/>
        </p:blipFill>
        <p:spPr>
          <a:xfrm>
            <a:off x="2285442" y="4245108"/>
            <a:ext cx="4573116" cy="1377881"/>
          </a:xfrm>
          <a:prstGeom prst="rect">
            <a:avLst/>
          </a:prstGeom>
        </p:spPr>
      </p:pic>
    </p:spTree>
    <p:extLst>
      <p:ext uri="{BB962C8B-B14F-4D97-AF65-F5344CB8AC3E}">
        <p14:creationId xmlns:p14="http://schemas.microsoft.com/office/powerpoint/2010/main" val="2940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9246" y="1210559"/>
            <a:ext cx="9036496" cy="4828501"/>
          </a:xfrm>
          <a:prstGeom prst="rect">
            <a:avLst/>
          </a:prstGeom>
        </p:spPr>
        <p:txBody>
          <a:bodyPr wrap="square">
            <a:spAutoFit/>
          </a:bodyPr>
          <a:lstStyle/>
          <a:p>
            <a:r>
              <a:rPr lang="sk-SK" b="1" i="1" dirty="0">
                <a:solidFill>
                  <a:srgbClr val="FF0000"/>
                </a:solidFill>
              </a:rPr>
              <a:t>ZAPAMÄTAJTE SI</a:t>
            </a:r>
            <a:r>
              <a:rPr lang="sk-SK" b="1" i="1" dirty="0" smtClean="0">
                <a:solidFill>
                  <a:srgbClr val="FF0000"/>
                </a:solidFill>
              </a:rPr>
              <a:t>!</a:t>
            </a:r>
          </a:p>
          <a:p>
            <a:endParaRPr lang="sk-SK" sz="1400" b="1" i="1" dirty="0">
              <a:solidFill>
                <a:srgbClr val="FF0000"/>
              </a:solidFill>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Potrava</a:t>
            </a:r>
            <a:r>
              <a:rPr lang="sk-SK" sz="1400" i="1" dirty="0">
                <a:ea typeface="Calibri" panose="020F0502020204030204" pitchFamily="34" charset="0"/>
                <a:cs typeface="Times New Roman" panose="02020603050405020304" pitchFamily="18" charset="0"/>
              </a:rPr>
              <a:t> patrí medzi základné podmienky existencie človeka (podobne ako voda alebo vzduch (kyslík). </a:t>
            </a:r>
            <a:r>
              <a:rPr lang="sk-SK" sz="1400" b="1" i="1" dirty="0">
                <a:ea typeface="Calibri" panose="020F0502020204030204" pitchFamily="34" charset="0"/>
                <a:cs typeface="Times New Roman" panose="02020603050405020304" pitchFamily="18" charset="0"/>
              </a:rPr>
              <a:t>Funkciou a cieľom príjmu potravy</a:t>
            </a:r>
            <a:r>
              <a:rPr lang="sk-SK" sz="1400" i="1" dirty="0">
                <a:ea typeface="Calibri" panose="020F0502020204030204" pitchFamily="34" charset="0"/>
                <a:cs typeface="Times New Roman" panose="02020603050405020304" pitchFamily="18" charset="0"/>
              </a:rPr>
              <a:t> je dodávka energie a živín a všestranná podpora telesných a duševných úloh tela. Potrava sa skladá z potravín. Každá potravina má svoju energetickú a nutričnú hodnotu.</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i="1" dirty="0">
                <a:ea typeface="Calibri" panose="020F0502020204030204" pitchFamily="34" charset="0"/>
                <a:cs typeface="Times New Roman" panose="02020603050405020304" pitchFamily="18" charset="0"/>
              </a:rPr>
              <a:t>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i="1" dirty="0">
                <a:ea typeface="Calibri" panose="020F0502020204030204" pitchFamily="34" charset="0"/>
                <a:cs typeface="Times New Roman" panose="02020603050405020304" pitchFamily="18" charset="0"/>
              </a:rPr>
              <a:t>Dostatočný a neustály príjem bielkovín v potrave je pre organizmus nevyhnutný.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i="1" dirty="0">
                <a:ea typeface="Calibri" panose="020F0502020204030204" pitchFamily="34" charset="0"/>
                <a:cs typeface="Times New Roman" panose="02020603050405020304" pitchFamily="18" charset="0"/>
              </a:rPr>
              <a:t>Nedostatok, ale aj nadmerný príjem zvlášť živočíšnych bielkovín, nie sú zdraviu prospešné.</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Až dve tretiny prijímaných bielkovín by mali mať rastlinný pôvod</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i="1" dirty="0">
                <a:ea typeface="Calibri" panose="020F0502020204030204" pitchFamily="34" charset="0"/>
                <a:cs typeface="Times New Roman" panose="02020603050405020304" pitchFamily="18" charset="0"/>
              </a:rPr>
              <a:t>V rámci zdravej výživy by mali prevažovať komplexné sacharidy, príjem jednoduchých cukrov  treba minimalizovať.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Všetky druhy vláknin sú zdraviu prospešné. Odporúčaný denný príjem vlákniny je 30 gramov pre mužov aj ženy, pre deti je to množstvo rovné ich veku + 5 gramov denne.</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i="1" dirty="0">
                <a:ea typeface="Calibri" panose="020F0502020204030204" pitchFamily="34" charset="0"/>
                <a:cs typeface="Times New Roman" panose="02020603050405020304" pitchFamily="18" charset="0"/>
              </a:rPr>
              <a:t>Vplyv tukov na naše zdravie závisí od ich zloženia a od skonzumovaného množstva.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V rámci zdravej výživy by mali prevažovať tuky s nenasýtenými mastnými kyselinami.</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 </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400" b="1" i="1" dirty="0">
                <a:ea typeface="Calibri" panose="020F0502020204030204" pitchFamily="34" charset="0"/>
                <a:cs typeface="Times New Roman" panose="02020603050405020304" pitchFamily="18" charset="0"/>
              </a:rPr>
              <a:t>Vitamíny, minerálne látky a stopové prvky </a:t>
            </a:r>
            <a:r>
              <a:rPr lang="sk-SK" sz="1400" i="1" dirty="0">
                <a:ea typeface="Calibri" panose="020F0502020204030204" pitchFamily="34" charset="0"/>
                <a:cs typeface="Times New Roman" panose="02020603050405020304" pitchFamily="18" charset="0"/>
              </a:rPr>
              <a:t>sú pre fungovanie organizmu nevyhnutné. Organizmus ich musí prijímať z potravy.</a:t>
            </a:r>
            <a:endParaRPr lang="sk-SK" sz="1400" dirty="0">
              <a:ea typeface="Calibri" panose="020F0502020204030204" pitchFamily="34" charset="0"/>
              <a:cs typeface="Times New Roman" panose="02020603050405020304" pitchFamily="18" charset="0"/>
            </a:endParaRPr>
          </a:p>
          <a:p>
            <a:pPr>
              <a:lnSpc>
                <a:spcPct val="107000"/>
              </a:lnSpc>
              <a:spcAft>
                <a:spcPts val="0"/>
              </a:spcAft>
            </a:pPr>
            <a:r>
              <a:rPr lang="sk-SK" sz="1600" i="1" dirty="0">
                <a:latin typeface="Times New Roman" panose="02020603050405020304" pitchFamily="18" charset="0"/>
                <a:ea typeface="Calibri" panose="020F0502020204030204" pitchFamily="34" charset="0"/>
                <a:cs typeface="Times New Roman" panose="02020603050405020304" pitchFamily="18" charset="0"/>
              </a:rPr>
              <a:t> </a:t>
            </a:r>
            <a:endParaRPr lang="sk-SK"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468634"/>
            <a:ext cx="8928992" cy="3552254"/>
          </a:xfrm>
          <a:prstGeom prst="rect">
            <a:avLst/>
          </a:prstGeom>
        </p:spPr>
        <p:txBody>
          <a:bodyPr wrap="square">
            <a:spAutoFit/>
          </a:bodyPr>
          <a:lstStyle/>
          <a:p>
            <a:pPr>
              <a:lnSpc>
                <a:spcPts val="2500"/>
              </a:lnSpc>
            </a:pPr>
            <a:r>
              <a:rPr lang="sk-SK" b="1" dirty="0"/>
              <a:t>Ciele: </a:t>
            </a:r>
          </a:p>
          <a:p>
            <a:r>
              <a:rPr lang="sk-SK" dirty="0"/>
              <a:t>•	</a:t>
            </a:r>
            <a:r>
              <a:rPr lang="sk-SK" sz="1600" dirty="0"/>
              <a:t>žiaci používajú správnu terminológiu na opísanie procesov a javov spojených s výživou človeka,</a:t>
            </a:r>
          </a:p>
          <a:p>
            <a:r>
              <a:rPr lang="sk-SK" sz="1600" dirty="0"/>
              <a:t>•	vysvetliť, prečo telo človeka potrebuje živiny,</a:t>
            </a:r>
          </a:p>
          <a:p>
            <a:r>
              <a:rPr lang="sk-SK" sz="1600" dirty="0"/>
              <a:t>•	žiaci plánujú a realizujú jednoduché projekty v oblasti výživy,</a:t>
            </a:r>
          </a:p>
          <a:p>
            <a:r>
              <a:rPr lang="sk-SK" sz="1600" dirty="0"/>
              <a:t>•	žiaci prezentujú a obhajujú výsledky svojej práce.</a:t>
            </a:r>
          </a:p>
          <a:p>
            <a:pPr algn="r"/>
            <a:r>
              <a:rPr lang="sk-SK" sz="1200" dirty="0"/>
              <a:t>ZDROJ: https://www.statpedu.sk/sk/metodicky-portal/volitelne-predmety/viem-co-zjem</a:t>
            </a:r>
            <a:r>
              <a:rPr lang="sk-SK" sz="1600" dirty="0"/>
              <a:t>/</a:t>
            </a:r>
          </a:p>
          <a:p>
            <a:pPr algn="r"/>
            <a:endParaRPr lang="sk-SK" sz="1000" dirty="0" smtClean="0"/>
          </a:p>
          <a:p>
            <a:r>
              <a:rPr lang="sk-SK" sz="1600" b="1" dirty="0" smtClean="0"/>
              <a:t>Zručnosti: </a:t>
            </a:r>
            <a:r>
              <a:rPr lang="sk-SK" sz="1600" dirty="0" smtClean="0"/>
              <a:t>Komunikačné, prezenčné, sociálne.</a:t>
            </a:r>
          </a:p>
          <a:p>
            <a:r>
              <a:rPr lang="sk-SK" sz="1600" b="1" dirty="0" smtClean="0"/>
              <a:t>Metódy </a:t>
            </a:r>
            <a:r>
              <a:rPr lang="sk-SK" sz="1600" b="1" dirty="0"/>
              <a:t>a formy</a:t>
            </a:r>
            <a:r>
              <a:rPr lang="sk-SK" sz="1600" dirty="0"/>
              <a:t>: skupinová práca, projektové vyučovanie</a:t>
            </a:r>
          </a:p>
          <a:p>
            <a:r>
              <a:rPr lang="sk-SK" sz="1600" b="1" dirty="0"/>
              <a:t>Odporúčaná veková kategória</a:t>
            </a:r>
            <a:r>
              <a:rPr lang="sk-SK" sz="1600" dirty="0"/>
              <a:t>:  </a:t>
            </a:r>
            <a:r>
              <a:rPr lang="sk-SK" sz="1600" dirty="0" smtClean="0"/>
              <a:t>10-14 </a:t>
            </a:r>
            <a:r>
              <a:rPr lang="sk-SK" sz="1600" dirty="0"/>
              <a:t>rokov</a:t>
            </a:r>
          </a:p>
          <a:p>
            <a:r>
              <a:rPr lang="sk-SK" sz="1600" b="1" dirty="0"/>
              <a:t>Čas:       </a:t>
            </a:r>
            <a:r>
              <a:rPr lang="sk-SK" sz="1600" dirty="0"/>
              <a:t>45  - 90 min.</a:t>
            </a:r>
          </a:p>
          <a:p>
            <a:r>
              <a:rPr lang="sk-SK" sz="1600" b="1" dirty="0" smtClean="0"/>
              <a:t>Kľúčové pojmy: </a:t>
            </a:r>
            <a:r>
              <a:rPr lang="it-IT" sz="1600" dirty="0"/>
              <a:t>Potrava, Potravina, Jedlo, Strava, Živiny </a:t>
            </a:r>
            <a:endParaRPr lang="sk-SK" sz="1600" dirty="0" smtClean="0"/>
          </a:p>
          <a:p>
            <a:r>
              <a:rPr lang="sk-SK" sz="1600" b="1" dirty="0" smtClean="0"/>
              <a:t>Kľúčové kompetencie:   </a:t>
            </a:r>
            <a:r>
              <a:rPr lang="sk-SK" sz="1600" dirty="0"/>
              <a:t>Skupinová práca rozvíja komunikačné a organizačné schopnosti žiakov. Po realizácii hodiny: Zmenili žiaci svoje stravovanie?</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06299"/>
            <a:ext cx="8928992" cy="4308872"/>
          </a:xfrm>
          <a:prstGeom prst="rect">
            <a:avLst/>
          </a:prstGeom>
        </p:spPr>
        <p:txBody>
          <a:bodyPr wrap="square">
            <a:spAutoFit/>
          </a:bodyPr>
          <a:lstStyle/>
          <a:p>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1 : </a:t>
            </a:r>
            <a:r>
              <a:rPr lang="sk-SK" b="1" dirty="0" smtClean="0">
                <a:solidFill>
                  <a:srgbClr val="FF0000"/>
                </a:solidFill>
              </a:rPr>
              <a:t>Kolotoč </a:t>
            </a:r>
            <a:r>
              <a:rPr lang="sk-SK" b="1" dirty="0">
                <a:solidFill>
                  <a:srgbClr val="FF0000"/>
                </a:solidFill>
              </a:rPr>
              <a:t>pojmov – skupinový brainstorming</a:t>
            </a:r>
            <a:endParaRPr lang="sk-SK" dirty="0">
              <a:solidFill>
                <a:srgbClr val="FF0000"/>
              </a:solidFill>
            </a:endParaRPr>
          </a:p>
          <a:p>
            <a:r>
              <a:rPr lang="sk-SK" sz="1600" b="1" dirty="0" smtClean="0"/>
              <a:t>Pomôcky</a:t>
            </a:r>
            <a:r>
              <a:rPr lang="sk-SK" sz="1600" dirty="0"/>
              <a:t>: papiere A4 s kľúčovými pojmami:</a:t>
            </a:r>
            <a:r>
              <a:rPr lang="sk-SK" sz="1600" b="1" dirty="0"/>
              <a:t>  </a:t>
            </a:r>
            <a:r>
              <a:rPr lang="sk-SK" sz="1600" dirty="0"/>
              <a:t>Potrava,</a:t>
            </a:r>
            <a:r>
              <a:rPr lang="sk-SK" sz="1600" b="1" i="1" dirty="0"/>
              <a:t> </a:t>
            </a:r>
            <a:r>
              <a:rPr lang="sk-SK" sz="1600" dirty="0"/>
              <a:t>Potravina, Jedlo, Strava, </a:t>
            </a:r>
            <a:r>
              <a:rPr lang="sk-SK" sz="1600" dirty="0" smtClean="0"/>
              <a:t>Živiny</a:t>
            </a:r>
          </a:p>
          <a:p>
            <a:endParaRPr lang="sk-SK" sz="1600" dirty="0"/>
          </a:p>
          <a:p>
            <a:pPr marL="342900" lvl="0" indent="-342900">
              <a:buFont typeface="+mj-lt"/>
              <a:buAutoNum type="arabicPeriod"/>
            </a:pPr>
            <a:r>
              <a:rPr lang="sk-SK" sz="1600" dirty="0"/>
              <a:t>Rozdeľte žiakov do piatich skupín. </a:t>
            </a:r>
          </a:p>
          <a:p>
            <a:pPr marL="342900" lvl="0" indent="-342900">
              <a:buFont typeface="+mj-lt"/>
              <a:buAutoNum type="arabicPeriod"/>
            </a:pPr>
            <a:r>
              <a:rPr lang="sk-SK" sz="1600" dirty="0"/>
              <a:t>Každá skupina dostane jednu farbu pera alebo fixky.</a:t>
            </a:r>
          </a:p>
          <a:p>
            <a:pPr marL="342900" lvl="0" indent="-342900">
              <a:buFont typeface="+mj-lt"/>
              <a:buAutoNum type="arabicPeriod"/>
            </a:pPr>
            <a:r>
              <a:rPr lang="sk-SK" sz="1600" dirty="0"/>
              <a:t>Po obvode triedy rozvešajte hárky papiera s kľúčovými pojmami.</a:t>
            </a:r>
          </a:p>
          <a:p>
            <a:pPr marL="342900" lvl="0" indent="-342900">
              <a:buFont typeface="+mj-lt"/>
              <a:buAutoNum type="arabicPeriod"/>
            </a:pPr>
            <a:r>
              <a:rPr lang="sk-SK" sz="1600" dirty="0"/>
              <a:t>Každá skupina bude stáť pri jednom z hárkov. </a:t>
            </a:r>
          </a:p>
          <a:p>
            <a:pPr marL="342900" lvl="0" indent="-342900">
              <a:buFont typeface="+mj-lt"/>
              <a:buAutoNum type="arabicPeriod"/>
            </a:pPr>
            <a:r>
              <a:rPr lang="sk-SK" sz="1600" dirty="0"/>
              <a:t>Po odštartovaní členovia skupiny píšu všetko, čo im napadne o pojme, ktorý majú napísaný na papieri.</a:t>
            </a:r>
          </a:p>
          <a:p>
            <a:pPr marL="342900" lvl="0" indent="-342900">
              <a:buFont typeface="+mj-lt"/>
              <a:buAutoNum type="arabicPeriod"/>
            </a:pPr>
            <a:r>
              <a:rPr lang="sk-SK" sz="1600" dirty="0"/>
              <a:t>Po časovom intervale (2 min) sa v smere hodinových ručičiek skupina posuniete k ďalšiemu hárku papiera. </a:t>
            </a:r>
          </a:p>
          <a:p>
            <a:pPr marL="342900" lvl="0" indent="-342900">
              <a:buFont typeface="+mj-lt"/>
              <a:buAutoNum type="arabicPeriod"/>
            </a:pPr>
            <a:r>
              <a:rPr lang="sk-SK" sz="1600" dirty="0"/>
              <a:t>Skupina dopisuje na hárok to, čo predchádzajúca skupina nenapísala. Informácie by sa nemali opakovať. </a:t>
            </a:r>
          </a:p>
          <a:p>
            <a:pPr marL="342900" lvl="0" indent="-342900">
              <a:buFont typeface="+mj-lt"/>
              <a:buAutoNum type="arabicPeriod"/>
            </a:pPr>
            <a:r>
              <a:rPr lang="sk-SK" sz="1600" dirty="0"/>
              <a:t>Po prejdení všetkých hárkov sa skupina vráti k svojmu pôvodnému hárku. </a:t>
            </a:r>
          </a:p>
          <a:p>
            <a:pPr marL="342900" lvl="0" indent="-342900">
              <a:buFont typeface="+mj-lt"/>
              <a:buAutoNum type="arabicPeriod"/>
            </a:pPr>
            <a:r>
              <a:rPr lang="sk-SK" sz="1600" dirty="0"/>
              <a:t>Spoločne skontrolujte informácie, ktoré sú na hárku napísané. Podľa rôznych farieb viete rozoznať, ktorá skupina čo napísala. </a:t>
            </a:r>
          </a:p>
          <a:p>
            <a:pPr marL="342900" lvl="0" indent="-342900">
              <a:buFont typeface="+mj-lt"/>
              <a:buAutoNum type="arabicPeriod"/>
            </a:pPr>
            <a:r>
              <a:rPr lang="sk-SK" sz="1600" dirty="0"/>
              <a:t>Prečiarknite informácie, ktoré sú na papieri uvedené dvakrát.</a:t>
            </a:r>
          </a:p>
          <a:p>
            <a:pPr marL="342900" lvl="0" indent="-342900">
              <a:buFont typeface="+mj-lt"/>
              <a:buAutoNum type="arabicPeriod"/>
            </a:pPr>
            <a:r>
              <a:rPr lang="sk-SK" sz="1600" dirty="0"/>
              <a:t>Spočítajte fakty na každom papieri, ktorá skupina koľko napísala.  Vyhodnoťte najlepšiu skupinu.</a:t>
            </a:r>
          </a:p>
        </p:txBody>
      </p:sp>
    </p:spTree>
    <p:extLst>
      <p:ext uri="{BB962C8B-B14F-4D97-AF65-F5344CB8AC3E}">
        <p14:creationId xmlns:p14="http://schemas.microsoft.com/office/powerpoint/2010/main" val="1203730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317577"/>
            <a:ext cx="8928992" cy="4857227"/>
          </a:xfrm>
          <a:prstGeom prst="rect">
            <a:avLst/>
          </a:prstGeom>
        </p:spPr>
        <p:txBody>
          <a:bodyPr wrap="square">
            <a:spAutoFit/>
          </a:bodyPr>
          <a:lstStyle/>
          <a:p>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a:t>
            </a:r>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sk-SK" b="1" dirty="0" smtClean="0"/>
              <a:t> </a:t>
            </a:r>
            <a:r>
              <a:rPr lang="sk-SK" b="1" dirty="0">
                <a:solidFill>
                  <a:srgbClr val="FF0000"/>
                </a:solidFill>
              </a:rPr>
              <a:t>Farebný jedálny lístok - domáca úloha alebo práca na hodine</a:t>
            </a:r>
            <a:endParaRPr lang="sk-SK" dirty="0">
              <a:solidFill>
                <a:srgbClr val="FF0000"/>
              </a:solidFill>
            </a:endParaRPr>
          </a:p>
          <a:p>
            <a:r>
              <a:rPr lang="sk-SK" dirty="0"/>
              <a:t> </a:t>
            </a:r>
          </a:p>
          <a:p>
            <a:r>
              <a:rPr lang="sk-SK" sz="1600" dirty="0"/>
              <a:t>1. Tvoju úlohu bude doplniť tabuľku podľa toho ako sa celý týždeň stravuješ:</a:t>
            </a:r>
          </a:p>
          <a:p>
            <a:pPr>
              <a:lnSpc>
                <a:spcPct val="115000"/>
              </a:lnSpc>
              <a:spcAft>
                <a:spcPts val="1000"/>
              </a:spcAft>
            </a:pPr>
            <a:endParaRPr lang="sk-SK" sz="1600" b="1" dirty="0" smtClean="0">
              <a:solidFill>
                <a:srgbClr val="FF0000"/>
              </a:solidFill>
              <a:ea typeface="Calibri" panose="020F0502020204030204" pitchFamily="34" charset="0"/>
              <a:cs typeface="Times New Roman" panose="02020603050405020304" pitchFamily="18" charset="0"/>
            </a:endParaRPr>
          </a:p>
          <a:p>
            <a:pPr>
              <a:lnSpc>
                <a:spcPct val="115000"/>
              </a:lnSpc>
              <a:spcAft>
                <a:spcPts val="1000"/>
              </a:spcAft>
            </a:pPr>
            <a:endParaRPr lang="sk-SK" sz="1600" b="1" dirty="0">
              <a:solidFill>
                <a:srgbClr val="FF0000"/>
              </a:solidFill>
              <a:ea typeface="Calibri" panose="020F0502020204030204" pitchFamily="34" charset="0"/>
              <a:cs typeface="Times New Roman" panose="02020603050405020304" pitchFamily="18" charset="0"/>
            </a:endParaRPr>
          </a:p>
          <a:p>
            <a:pPr>
              <a:lnSpc>
                <a:spcPct val="115000"/>
              </a:lnSpc>
              <a:spcAft>
                <a:spcPts val="1000"/>
              </a:spcAft>
            </a:pPr>
            <a:endParaRPr lang="sk-SK" sz="1600" b="1" dirty="0" smtClean="0">
              <a:solidFill>
                <a:srgbClr val="FF0000"/>
              </a:solidFill>
              <a:ea typeface="Calibri" panose="020F0502020204030204" pitchFamily="34" charset="0"/>
              <a:cs typeface="Times New Roman" panose="02020603050405020304" pitchFamily="18" charset="0"/>
            </a:endParaRPr>
          </a:p>
          <a:p>
            <a:pPr>
              <a:lnSpc>
                <a:spcPct val="115000"/>
              </a:lnSpc>
              <a:spcAft>
                <a:spcPts val="1000"/>
              </a:spcAft>
            </a:pPr>
            <a:endParaRPr lang="sk-SK" sz="1600" b="1" dirty="0">
              <a:solidFill>
                <a:srgbClr val="FF0000"/>
              </a:solidFill>
              <a:ea typeface="Calibri" panose="020F0502020204030204" pitchFamily="34" charset="0"/>
              <a:cs typeface="Times New Roman" panose="02020603050405020304" pitchFamily="18" charset="0"/>
            </a:endParaRPr>
          </a:p>
          <a:p>
            <a:r>
              <a:rPr lang="sk-SK" sz="1600" dirty="0"/>
              <a:t>2. Vo svojej tabuľke vyznač: červenou farbou potravinu, zelenou jedlo, žltou stravu.</a:t>
            </a:r>
          </a:p>
          <a:p>
            <a:r>
              <a:rPr lang="sk-SK" sz="1600" dirty="0"/>
              <a:t>3. Diskutujte o farbách, ktoré ste použili a prečo.</a:t>
            </a:r>
          </a:p>
          <a:p>
            <a:r>
              <a:rPr lang="sk-SK" sz="1600" dirty="0"/>
              <a:t>3. Ktorý deň v týždni sa podľa teba stravuješ zdravo a ktorý nezdravo? Diskutuj o tom so svojimi spolužiakmi.</a:t>
            </a:r>
          </a:p>
          <a:p>
            <a:r>
              <a:rPr lang="sk-SK" sz="1600" dirty="0"/>
              <a:t>4. </a:t>
            </a:r>
            <a:r>
              <a:rPr lang="sk-SK" sz="1600" b="1" i="1" dirty="0"/>
              <a:t>Domáca úloha :</a:t>
            </a:r>
            <a:r>
              <a:rPr lang="sk-SK" sz="1600" dirty="0"/>
              <a:t> Vyber si jeden deň z tvojho týždňa o ktorom si myslíš, že sa ten deň zdravo stravuješ. Priprav si krátku prezentáciu vo forme plagátu na A3 papier. Svoj plagát prezentuj na nasledujúcej hodine pred svojimi spolužiakmi a diskutujte o tom, či je tvoje jedlo naozaj zdravé. </a:t>
            </a:r>
          </a:p>
          <a:p>
            <a:r>
              <a:rPr lang="sk-SK" dirty="0"/>
              <a:t> </a:t>
            </a:r>
          </a:p>
          <a:p>
            <a:pPr>
              <a:lnSpc>
                <a:spcPct val="115000"/>
              </a:lnSpc>
              <a:spcAft>
                <a:spcPts val="1000"/>
              </a:spcAft>
            </a:pPr>
            <a:endPar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uľka 4"/>
          <p:cNvGraphicFramePr>
            <a:graphicFrameLocks noGrp="1"/>
          </p:cNvGraphicFramePr>
          <p:nvPr>
            <p:extLst>
              <p:ext uri="{D42A27DB-BD31-4B8C-83A1-F6EECF244321}">
                <p14:modId xmlns:p14="http://schemas.microsoft.com/office/powerpoint/2010/main" val="650750620"/>
              </p:ext>
            </p:extLst>
          </p:nvPr>
        </p:nvGraphicFramePr>
        <p:xfrm>
          <a:off x="1793761" y="2294326"/>
          <a:ext cx="3684270" cy="1542288"/>
        </p:xfrm>
        <a:graphic>
          <a:graphicData uri="http://schemas.openxmlformats.org/drawingml/2006/table">
            <a:tbl>
              <a:tblPr bandRow="1">
                <a:tableStyleId>{5C22544A-7EE6-4342-B048-85BDC9FD1C3A}</a:tableStyleId>
              </a:tblPr>
              <a:tblGrid>
                <a:gridCol w="713105">
                  <a:extLst>
                    <a:ext uri="{9D8B030D-6E8A-4147-A177-3AD203B41FA5}">
                      <a16:colId xmlns:a16="http://schemas.microsoft.com/office/drawing/2014/main" val="1452750633"/>
                    </a:ext>
                  </a:extLst>
                </a:gridCol>
                <a:gridCol w="645160">
                  <a:extLst>
                    <a:ext uri="{9D8B030D-6E8A-4147-A177-3AD203B41FA5}">
                      <a16:colId xmlns:a16="http://schemas.microsoft.com/office/drawing/2014/main" val="1432195331"/>
                    </a:ext>
                  </a:extLst>
                </a:gridCol>
                <a:gridCol w="596900">
                  <a:extLst>
                    <a:ext uri="{9D8B030D-6E8A-4147-A177-3AD203B41FA5}">
                      <a16:colId xmlns:a16="http://schemas.microsoft.com/office/drawing/2014/main" val="180816022"/>
                    </a:ext>
                  </a:extLst>
                </a:gridCol>
                <a:gridCol w="476885">
                  <a:extLst>
                    <a:ext uri="{9D8B030D-6E8A-4147-A177-3AD203B41FA5}">
                      <a16:colId xmlns:a16="http://schemas.microsoft.com/office/drawing/2014/main" val="3723302993"/>
                    </a:ext>
                  </a:extLst>
                </a:gridCol>
                <a:gridCol w="679450">
                  <a:extLst>
                    <a:ext uri="{9D8B030D-6E8A-4147-A177-3AD203B41FA5}">
                      <a16:colId xmlns:a16="http://schemas.microsoft.com/office/drawing/2014/main" val="3493344353"/>
                    </a:ext>
                  </a:extLst>
                </a:gridCol>
                <a:gridCol w="572770">
                  <a:extLst>
                    <a:ext uri="{9D8B030D-6E8A-4147-A177-3AD203B41FA5}">
                      <a16:colId xmlns:a16="http://schemas.microsoft.com/office/drawing/2014/main" val="4240184488"/>
                    </a:ext>
                  </a:extLst>
                </a:gridCol>
              </a:tblGrid>
              <a:tr h="0">
                <a:tc>
                  <a:txBody>
                    <a:bodyPr/>
                    <a:lstStyle/>
                    <a:p>
                      <a:pPr algn="just">
                        <a:lnSpc>
                          <a:spcPct val="115000"/>
                        </a:lnSpc>
                        <a:spcAft>
                          <a:spcPts val="0"/>
                        </a:spcAft>
                      </a:pPr>
                      <a:r>
                        <a:rPr lang="sk-SK" sz="1100" dirty="0">
                          <a:effectLst/>
                        </a:rPr>
                        <a:t>Dátum</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Raňajky</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Desiata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Obed</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Olovrant</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Večera</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53007280"/>
                  </a:ext>
                </a:extLst>
              </a:tr>
              <a:tr h="0">
                <a:tc>
                  <a:txBody>
                    <a:bodyPr/>
                    <a:lstStyle/>
                    <a:p>
                      <a:pPr algn="just">
                        <a:lnSpc>
                          <a:spcPct val="115000"/>
                        </a:lnSpc>
                        <a:spcAft>
                          <a:spcPts val="0"/>
                        </a:spcAft>
                      </a:pPr>
                      <a:r>
                        <a:rPr lang="sk-SK" sz="1100" dirty="0">
                          <a:effectLst/>
                        </a:rPr>
                        <a:t>Pondelok</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46411419"/>
                  </a:ext>
                </a:extLst>
              </a:tr>
              <a:tr h="0">
                <a:tc>
                  <a:txBody>
                    <a:bodyPr/>
                    <a:lstStyle/>
                    <a:p>
                      <a:pPr algn="just">
                        <a:lnSpc>
                          <a:spcPct val="115000"/>
                        </a:lnSpc>
                        <a:spcAft>
                          <a:spcPts val="0"/>
                        </a:spcAft>
                      </a:pPr>
                      <a:r>
                        <a:rPr lang="sk-SK" sz="1100">
                          <a:effectLst/>
                        </a:rPr>
                        <a:t>Utorok</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70144288"/>
                  </a:ext>
                </a:extLst>
              </a:tr>
              <a:tr h="0">
                <a:tc>
                  <a:txBody>
                    <a:bodyPr/>
                    <a:lstStyle/>
                    <a:p>
                      <a:pPr algn="just">
                        <a:lnSpc>
                          <a:spcPct val="115000"/>
                        </a:lnSpc>
                        <a:spcAft>
                          <a:spcPts val="0"/>
                        </a:spcAft>
                      </a:pPr>
                      <a:r>
                        <a:rPr lang="sk-SK" sz="1100">
                          <a:effectLst/>
                        </a:rPr>
                        <a:t>Streda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03382408"/>
                  </a:ext>
                </a:extLst>
              </a:tr>
              <a:tr h="0">
                <a:tc>
                  <a:txBody>
                    <a:bodyPr/>
                    <a:lstStyle/>
                    <a:p>
                      <a:pPr algn="just">
                        <a:lnSpc>
                          <a:spcPct val="115000"/>
                        </a:lnSpc>
                        <a:spcAft>
                          <a:spcPts val="0"/>
                        </a:spcAft>
                      </a:pPr>
                      <a:r>
                        <a:rPr lang="sk-SK" sz="1100">
                          <a:effectLst/>
                        </a:rPr>
                        <a:t>Štvrtok</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14343901"/>
                  </a:ext>
                </a:extLst>
              </a:tr>
              <a:tr h="0">
                <a:tc>
                  <a:txBody>
                    <a:bodyPr/>
                    <a:lstStyle/>
                    <a:p>
                      <a:pPr algn="just">
                        <a:lnSpc>
                          <a:spcPct val="115000"/>
                        </a:lnSpc>
                        <a:spcAft>
                          <a:spcPts val="0"/>
                        </a:spcAft>
                      </a:pPr>
                      <a:r>
                        <a:rPr lang="sk-SK" sz="1100">
                          <a:effectLst/>
                        </a:rPr>
                        <a:t>Piatok</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38570372"/>
                  </a:ext>
                </a:extLst>
              </a:tr>
              <a:tr h="0">
                <a:tc>
                  <a:txBody>
                    <a:bodyPr/>
                    <a:lstStyle/>
                    <a:p>
                      <a:pPr algn="just">
                        <a:lnSpc>
                          <a:spcPct val="115000"/>
                        </a:lnSpc>
                        <a:spcAft>
                          <a:spcPts val="0"/>
                        </a:spcAft>
                      </a:pPr>
                      <a:r>
                        <a:rPr lang="sk-SK" sz="1100">
                          <a:effectLst/>
                        </a:rPr>
                        <a:t>Sobota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32286015"/>
                  </a:ext>
                </a:extLst>
              </a:tr>
              <a:tr h="0">
                <a:tc>
                  <a:txBody>
                    <a:bodyPr/>
                    <a:lstStyle/>
                    <a:p>
                      <a:pPr algn="just">
                        <a:lnSpc>
                          <a:spcPct val="115000"/>
                        </a:lnSpc>
                        <a:spcAft>
                          <a:spcPts val="0"/>
                        </a:spcAft>
                      </a:pPr>
                      <a:r>
                        <a:rPr lang="sk-SK" sz="1100">
                          <a:effectLst/>
                        </a:rPr>
                        <a:t>Nedeľa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89584942"/>
                  </a:ext>
                </a:extLst>
              </a:tr>
            </a:tbl>
          </a:graphicData>
        </a:graphic>
      </p:graphicFrame>
    </p:spTree>
    <p:extLst>
      <p:ext uri="{BB962C8B-B14F-4D97-AF65-F5344CB8AC3E}">
        <p14:creationId xmlns:p14="http://schemas.microsoft.com/office/powerpoint/2010/main" val="265449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444833" y="1283687"/>
            <a:ext cx="8820472" cy="383182"/>
          </a:xfrm>
          <a:prstGeom prst="rect">
            <a:avLst/>
          </a:prstGeom>
        </p:spPr>
        <p:txBody>
          <a:bodyPr wrap="square">
            <a:spAutoFit/>
          </a:bodyPr>
          <a:lstStyle/>
          <a:p>
            <a:r>
              <a:rPr lang="sk-SK" b="1" dirty="0">
                <a:solidFill>
                  <a:srgbClr val="FF0000"/>
                </a:solidFill>
              </a:rPr>
              <a:t>Otázka z dotazníka pre študentov – správna odpoveď</a:t>
            </a:r>
          </a:p>
        </p:txBody>
      </p:sp>
      <p:sp>
        <p:nvSpPr>
          <p:cNvPr id="3" name="Obdĺžnik 2"/>
          <p:cNvSpPr/>
          <p:nvPr/>
        </p:nvSpPr>
        <p:spPr>
          <a:xfrm>
            <a:off x="405829" y="1777865"/>
            <a:ext cx="8198619" cy="2446824"/>
          </a:xfrm>
          <a:prstGeom prst="rect">
            <a:avLst/>
          </a:prstGeom>
        </p:spPr>
        <p:txBody>
          <a:bodyPr wrap="square">
            <a:spAutoFit/>
          </a:bodyPr>
          <a:lstStyle/>
          <a:p>
            <a:pPr>
              <a:lnSpc>
                <a:spcPct val="150000"/>
              </a:lnSpc>
            </a:pPr>
            <a:r>
              <a:rPr lang="sk-SK" b="1" dirty="0"/>
              <a:t>Medzi makronutrienty (makroživiny) patria</a:t>
            </a:r>
          </a:p>
          <a:p>
            <a:pPr>
              <a:lnSpc>
                <a:spcPct val="150000"/>
              </a:lnSpc>
            </a:pPr>
            <a:r>
              <a:rPr lang="sk-SK" dirty="0"/>
              <a:t>a. </a:t>
            </a:r>
            <a:r>
              <a:rPr lang="sk-SK" dirty="0">
                <a:solidFill>
                  <a:srgbClr val="0070C0"/>
                </a:solidFill>
              </a:rPr>
              <a:t>Bielkoviny, sacharidy, tuky</a:t>
            </a:r>
          </a:p>
          <a:p>
            <a:pPr>
              <a:lnSpc>
                <a:spcPct val="150000"/>
              </a:lnSpc>
            </a:pPr>
            <a:r>
              <a:rPr lang="sk-SK" dirty="0"/>
              <a:t>b. Aminokyseliny, glukóza, mastné kyseliny</a:t>
            </a:r>
          </a:p>
          <a:p>
            <a:pPr>
              <a:lnSpc>
                <a:spcPct val="150000"/>
              </a:lnSpc>
            </a:pPr>
            <a:r>
              <a:rPr lang="sk-SK" dirty="0"/>
              <a:t>c. Vláknina</a:t>
            </a:r>
          </a:p>
          <a:p>
            <a:pPr>
              <a:lnSpc>
                <a:spcPct val="150000"/>
              </a:lnSpc>
            </a:pPr>
            <a:r>
              <a:rPr lang="sk-SK" dirty="0"/>
              <a:t>d. Vitamíny a minerálne látky</a:t>
            </a:r>
          </a:p>
          <a:p>
            <a:r>
              <a:rPr lang="sk-SK" dirty="0"/>
              <a:t>e. Neviem</a:t>
            </a:r>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for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8520" y="2025194"/>
            <a:ext cx="8843955" cy="2677656"/>
          </a:xfrm>
          <a:prstGeom prst="rect">
            <a:avLst/>
          </a:prstGeom>
          <a:noFill/>
        </p:spPr>
        <p:txBody>
          <a:bodyPr wrap="square" rtlCol="0">
            <a:spAutoFit/>
          </a:bodyPr>
          <a:lstStyle/>
          <a:p>
            <a:pPr algn="ctr"/>
            <a:r>
              <a:rPr lang="sk-SK" sz="7200" b="1" dirty="0">
                <a:solidFill>
                  <a:srgbClr val="FF0000"/>
                </a:solidFill>
              </a:rPr>
              <a:t>ŽIVINY</a:t>
            </a:r>
            <a:endParaRPr lang="sk-SK" sz="7200" b="1" i="1" dirty="0" smtClean="0">
              <a:solidFill>
                <a:srgbClr val="FF0000"/>
              </a:solidFill>
            </a:endParaRPr>
          </a:p>
          <a:p>
            <a:pPr algn="ctr"/>
            <a:endParaRPr lang="sk-SK" sz="4800" b="1" i="1" dirty="0">
              <a:solidFill>
                <a:srgbClr val="FF0000"/>
              </a:solidFill>
            </a:endParaRPr>
          </a:p>
          <a:p>
            <a:pPr algn="ctr"/>
            <a:r>
              <a:rPr lang="sk-SK" sz="4800" b="1" i="1" dirty="0" smtClean="0">
                <a:solidFill>
                  <a:srgbClr val="FF0000"/>
                </a:solidFill>
              </a:rPr>
              <a:t>Kapitola </a:t>
            </a:r>
            <a:r>
              <a:rPr lang="sk-SK" sz="4800" b="1" i="1" dirty="0" smtClean="0">
                <a:solidFill>
                  <a:srgbClr val="FF0000"/>
                </a:solidFill>
              </a:rPr>
              <a:t>1</a:t>
            </a:r>
            <a:endParaRPr lang="sk-SK" sz="4800" b="1" i="1" dirty="0">
              <a:solidFill>
                <a:srgbClr val="FF000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3987" y="1440210"/>
            <a:ext cx="8843955" cy="2308324"/>
          </a:xfrm>
          <a:prstGeom prst="rect">
            <a:avLst/>
          </a:prstGeom>
          <a:noFill/>
        </p:spPr>
        <p:txBody>
          <a:bodyPr wrap="square" rtlCol="0">
            <a:spAutoFit/>
          </a:bodyPr>
          <a:lstStyle/>
          <a:p>
            <a:pPr algn="ctr"/>
            <a:r>
              <a:rPr lang="sk-SK" sz="2400" dirty="0"/>
              <a:t>Téma jedla sa týka každého z nás, pretože jesť a piť musíme. Vďaka strave máme dostatok živín potrebných na prežitie a dostatok energie na každodenné činnosti. Potrava má však aj priamy vplyv na naše fyzické, duševné a citové zdravie. </a:t>
            </a:r>
            <a:endParaRPr lang="sk-SK" sz="2400" dirty="0" smtClean="0"/>
          </a:p>
          <a:p>
            <a:pPr algn="ctr"/>
            <a:endParaRPr lang="sk-SK" sz="2400" dirty="0" smtClean="0"/>
          </a:p>
          <a:p>
            <a:pPr algn="ctr"/>
            <a:r>
              <a:rPr lang="sk-SK" sz="2400" i="1" dirty="0" smtClean="0">
                <a:solidFill>
                  <a:srgbClr val="FF0000"/>
                </a:solidFill>
              </a:rPr>
              <a:t>„</a:t>
            </a:r>
            <a:r>
              <a:rPr lang="sk-SK" sz="2400" i="1" dirty="0">
                <a:solidFill>
                  <a:srgbClr val="FF0000"/>
                </a:solidFill>
              </a:rPr>
              <a:t>Nežijeme preto, aby sme jedli, ale jeme preto, aby sme žili.“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rotWithShape="1">
          <a:blip r:embed="rId10"/>
          <a:srcRect b="6800"/>
          <a:stretch/>
        </p:blipFill>
        <p:spPr>
          <a:xfrm>
            <a:off x="3196305" y="3910674"/>
            <a:ext cx="2822378" cy="1587334"/>
          </a:xfrm>
          <a:prstGeom prst="rect">
            <a:avLst/>
          </a:prstGeom>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3" name="Obrázok 2"/>
          <p:cNvPicPr>
            <a:picLocks noChangeAspect="1"/>
          </p:cNvPicPr>
          <p:nvPr/>
        </p:nvPicPr>
        <p:blipFill rotWithShape="1">
          <a:blip r:embed="rId10"/>
          <a:srcRect l="4568" t="9500" r="4568" b="17601"/>
          <a:stretch/>
        </p:blipFill>
        <p:spPr>
          <a:xfrm>
            <a:off x="6449811" y="4624951"/>
            <a:ext cx="1716985" cy="927172"/>
          </a:xfrm>
          <a:prstGeom prst="rect">
            <a:avLst/>
          </a:prstGeom>
        </p:spPr>
      </p:pic>
      <p:sp>
        <p:nvSpPr>
          <p:cNvPr id="4" name="Obdĺžnik 3"/>
          <p:cNvSpPr/>
          <p:nvPr/>
        </p:nvSpPr>
        <p:spPr>
          <a:xfrm>
            <a:off x="145871" y="1300640"/>
            <a:ext cx="8928992" cy="3600986"/>
          </a:xfrm>
          <a:prstGeom prst="rect">
            <a:avLst/>
          </a:prstGeom>
        </p:spPr>
        <p:txBody>
          <a:bodyPr wrap="square">
            <a:spAutoFit/>
          </a:bodyPr>
          <a:lstStyle/>
          <a:p>
            <a:r>
              <a:rPr lang="sk-SK" sz="1700" b="1" dirty="0">
                <a:solidFill>
                  <a:srgbClr val="FF0000"/>
                </a:solidFill>
              </a:rPr>
              <a:t>Potraviny</a:t>
            </a:r>
            <a:r>
              <a:rPr lang="sk-SK" sz="1700" dirty="0">
                <a:solidFill>
                  <a:srgbClr val="FF0000"/>
                </a:solidFill>
              </a:rPr>
              <a:t> </a:t>
            </a:r>
            <a:r>
              <a:rPr lang="sk-SK" sz="1700" dirty="0"/>
              <a:t>sú látky, ktoré obsahujú živiny. Majú rastlinný alebo živočíšny pôvod. Sú určené na výživu ľudí v nezmenenom, upravenom alebo spracovanom stave. Každá potravina má určitú energetickú a nutričnú hodnotu.</a:t>
            </a:r>
          </a:p>
          <a:p>
            <a:r>
              <a:rPr lang="sk-SK" sz="1700" b="1" dirty="0">
                <a:solidFill>
                  <a:srgbClr val="FF0000"/>
                </a:solidFill>
              </a:rPr>
              <a:t>Strava</a:t>
            </a:r>
            <a:r>
              <a:rPr lang="sk-SK" sz="1700" dirty="0"/>
              <a:t> je zostava jedál a pokrmov na výživu ľudí.  </a:t>
            </a:r>
          </a:p>
          <a:p>
            <a:r>
              <a:rPr lang="sk-SK" sz="1700" b="1" dirty="0">
                <a:solidFill>
                  <a:srgbClr val="FF0000"/>
                </a:solidFill>
              </a:rPr>
              <a:t>Jedlo</a:t>
            </a:r>
            <a:r>
              <a:rPr lang="sk-SK" sz="1700" b="1" dirty="0"/>
              <a:t> </a:t>
            </a:r>
            <a:r>
              <a:rPr lang="sk-SK" sz="1700" dirty="0"/>
              <a:t>je zostava pokrmov požívaných v určitom čase. Napr. raňajky, obed, večera.   </a:t>
            </a:r>
          </a:p>
          <a:p>
            <a:r>
              <a:rPr lang="sk-SK" sz="1700" b="1" dirty="0">
                <a:solidFill>
                  <a:srgbClr val="FF0000"/>
                </a:solidFill>
              </a:rPr>
              <a:t>Pokrm </a:t>
            </a:r>
            <a:r>
              <a:rPr lang="sk-SK" sz="1700" dirty="0"/>
              <a:t>je upravená potravina na bezprostredné požívanie. Napr. zemiaková kaša, polievka.</a:t>
            </a:r>
          </a:p>
          <a:p>
            <a:r>
              <a:rPr lang="sk-SK" sz="1700" b="1" dirty="0">
                <a:solidFill>
                  <a:srgbClr val="FF0000"/>
                </a:solidFill>
              </a:rPr>
              <a:t>Výživa</a:t>
            </a:r>
            <a:r>
              <a:rPr lang="sk-SK" sz="1700" dirty="0"/>
              <a:t> je proces spracovania potravy v tráviacom (gastrointestinálnom) trakte človeka, aby sa jednotlivé živiny využili na správne fungovanie organizmu. </a:t>
            </a:r>
          </a:p>
          <a:p>
            <a:r>
              <a:rPr lang="sk-SK" sz="1700" b="1" dirty="0">
                <a:solidFill>
                  <a:srgbClr val="FF0000"/>
                </a:solidFill>
              </a:rPr>
              <a:t>Živiny</a:t>
            </a:r>
            <a:r>
              <a:rPr lang="sk-SK" sz="1700" dirty="0"/>
              <a:t> (nutrienty) sú výživné látky prítomné v potravine. Živiny sú nevyhnutné na vývoj, rast a všetky funkcie organizmu. </a:t>
            </a:r>
          </a:p>
          <a:p>
            <a:r>
              <a:rPr lang="sk-SK" sz="1400" b="1" dirty="0"/>
              <a:t>Makroživiny</a:t>
            </a:r>
            <a:r>
              <a:rPr lang="sk-SK" sz="1400" dirty="0"/>
              <a:t> (makronutrienty) sú zdrojom energie a slúžia na  výstavbu telesnej hmoty. Sú to bielkoviny (proteíny), sacharidy a tuky (lipidy). Ich denný príjem je v gramoch. </a:t>
            </a:r>
          </a:p>
          <a:p>
            <a:r>
              <a:rPr lang="sk-SK" sz="1400" b="1" dirty="0"/>
              <a:t>Mikroživiny</a:t>
            </a:r>
            <a:r>
              <a:rPr lang="sk-SK" sz="1400" dirty="0"/>
              <a:t> (mikronutrienty) nie sú zdrojom energie, pre organizmus sú však nevyhnutné. Sú to vitamíny, minerálne látky, stopové prvky a ďalšie látky. Ich denný príjem je v miligramoch</a:t>
            </a:r>
            <a:r>
              <a:rPr lang="sk-SK" sz="1600" dirty="0"/>
              <a:t>.</a:t>
            </a:r>
          </a:p>
        </p:txBody>
      </p:sp>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8" name="Obdĺžnik 7"/>
          <p:cNvSpPr/>
          <p:nvPr/>
        </p:nvSpPr>
        <p:spPr>
          <a:xfrm>
            <a:off x="58980" y="1143764"/>
            <a:ext cx="8892479" cy="1815882"/>
          </a:xfrm>
          <a:prstGeom prst="rect">
            <a:avLst/>
          </a:prstGeom>
        </p:spPr>
        <p:txBody>
          <a:bodyPr wrap="square">
            <a:spAutoFit/>
          </a:bodyPr>
          <a:lstStyle/>
          <a:p>
            <a:pPr algn="ctr"/>
            <a:r>
              <a:rPr lang="sk-SK" sz="6000" b="1" dirty="0" smtClean="0">
                <a:solidFill>
                  <a:srgbClr val="FF0000"/>
                </a:solidFill>
              </a:rPr>
              <a:t>Bielkoviny</a:t>
            </a:r>
            <a:endParaRPr lang="es-ES" sz="6000" b="1" dirty="0">
              <a:solidFill>
                <a:srgbClr val="FF0000"/>
              </a:solidFill>
            </a:endParaRPr>
          </a:p>
          <a:p>
            <a:pPr algn="ctr"/>
            <a:r>
              <a:rPr lang="es-ES" sz="2800" b="1" dirty="0" smtClean="0">
                <a:solidFill>
                  <a:srgbClr val="FF0000"/>
                </a:solidFill>
              </a:rPr>
              <a:t> </a:t>
            </a:r>
          </a:p>
          <a:p>
            <a:pPr algn="ctr"/>
            <a:r>
              <a:rPr lang="es-ES" sz="2400" b="1" dirty="0" smtClean="0">
                <a:solidFill>
                  <a:srgbClr val="FFC000"/>
                </a:solidFill>
              </a:rPr>
              <a:t>. </a:t>
            </a:r>
            <a:endParaRPr lang="es-ES" sz="2400" b="1" dirty="0">
              <a:solidFill>
                <a:srgbClr val="FFC000"/>
              </a:solidFill>
            </a:endParaRPr>
          </a:p>
        </p:txBody>
      </p:sp>
      <p:sp>
        <p:nvSpPr>
          <p:cNvPr id="5" name="Obdĺžnik 4"/>
          <p:cNvSpPr/>
          <p:nvPr/>
        </p:nvSpPr>
        <p:spPr>
          <a:xfrm>
            <a:off x="611561" y="2366826"/>
            <a:ext cx="4968552" cy="3170099"/>
          </a:xfrm>
          <a:prstGeom prst="rect">
            <a:avLst/>
          </a:prstGeom>
        </p:spPr>
        <p:txBody>
          <a:bodyPr wrap="square">
            <a:spAutoFit/>
          </a:bodyPr>
          <a:lstStyle/>
          <a:p>
            <a:r>
              <a:rPr lang="sk-SK" sz="2000" b="1" dirty="0">
                <a:solidFill>
                  <a:srgbClr val="FF0000"/>
                </a:solidFill>
              </a:rPr>
              <a:t>Bielkoviny (proteíny) </a:t>
            </a:r>
            <a:r>
              <a:rPr lang="sk-SK" sz="2000" dirty="0"/>
              <a:t>sú základným stavebným materiálom tkanív a orgánov, zložkou hormónov, enzýmov a protilátok. Celkom </a:t>
            </a:r>
            <a:r>
              <a:rPr lang="sk-SK" sz="2000" b="1" dirty="0"/>
              <a:t>20 aminokyselín</a:t>
            </a:r>
            <a:r>
              <a:rPr lang="sk-SK" sz="2000" dirty="0"/>
              <a:t> vytvára štruktúry rôznych bielkovín. Zdrojmi bielkovín sú živočíšne potraviny (mäso, hydina, ryby, mlieko a mliečne výrobky, vajcia) a rastlinné potraviny (strukoviny,  vrátane sóje, tofu a iných sójových výrobkov, obilniny, orechy a semienka).</a:t>
            </a:r>
            <a:r>
              <a:rPr lang="sk-SK" sz="2000" b="1" dirty="0"/>
              <a:t> </a:t>
            </a:r>
            <a:endParaRPr lang="sk-SK" sz="2000" dirty="0"/>
          </a:p>
        </p:txBody>
      </p:sp>
      <p:pic>
        <p:nvPicPr>
          <p:cNvPr id="2" name="Obrázok 1"/>
          <p:cNvPicPr>
            <a:picLocks noChangeAspect="1"/>
          </p:cNvPicPr>
          <p:nvPr/>
        </p:nvPicPr>
        <p:blipFill rotWithShape="1">
          <a:blip r:embed="rId10"/>
          <a:srcRect b="6800"/>
          <a:stretch/>
        </p:blipFill>
        <p:spPr>
          <a:xfrm>
            <a:off x="5559013" y="2705476"/>
            <a:ext cx="3341695" cy="2337918"/>
          </a:xfrm>
          <a:prstGeom prst="rect">
            <a:avLst/>
          </a:prstGeom>
        </p:spPr>
      </p:pic>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321457" y="2528106"/>
            <a:ext cx="5747611" cy="2800767"/>
          </a:xfrm>
          <a:prstGeom prst="rect">
            <a:avLst/>
          </a:prstGeom>
        </p:spPr>
        <p:txBody>
          <a:bodyPr wrap="square">
            <a:spAutoFit/>
          </a:bodyPr>
          <a:lstStyle/>
          <a:p>
            <a:r>
              <a:rPr lang="sk-SK" sz="1600" b="1" dirty="0">
                <a:solidFill>
                  <a:srgbClr val="FF0000"/>
                </a:solidFill>
              </a:rPr>
              <a:t>Sacharidy</a:t>
            </a:r>
            <a:r>
              <a:rPr lang="sk-SK" sz="1600" b="1" dirty="0"/>
              <a:t> </a:t>
            </a:r>
            <a:r>
              <a:rPr lang="sk-SK" sz="1600" dirty="0"/>
              <a:t>sú hlavným zdrojom glukózy, čo je najpohotovejší a najdôležitejší zdroj energie pre naše telo. </a:t>
            </a:r>
          </a:p>
          <a:p>
            <a:r>
              <a:rPr lang="sk-SK" sz="1600" b="1" dirty="0"/>
              <a:t>Jednoduché cukry</a:t>
            </a:r>
            <a:r>
              <a:rPr lang="sk-SK" sz="1600" dirty="0"/>
              <a:t> majú jednoduchú štruktúru, sú rozpustné vo vode, chutia sladko. Sú rýchlym zdrojom energie a hladinu glukózy v krvi zvýšia veľmi rýchlo. V potravinách sa vyskytujú prirodzene, napr. v ovocí a nesladenom mlieku. Patrí tu aj stolový cukor, ktorým sladíme a ktorý sa získava z cukrovej repy a z cukrovej trstiny. Väčšinu jednoduchých cukrov prijímame konzumáciou rôznych priemyselne spracovaných potravín a sladených nápojov. Toto zvyšuje riziko vzniku obezity, ochorení srdca a ciev, cukrovky, rakoviny a zubného kazu. Ich príjem preto treba obmedzovať</a:t>
            </a:r>
          </a:p>
        </p:txBody>
      </p:sp>
      <p:sp>
        <p:nvSpPr>
          <p:cNvPr id="8" name="Obdĺžnik 7"/>
          <p:cNvSpPr/>
          <p:nvPr/>
        </p:nvSpPr>
        <p:spPr>
          <a:xfrm>
            <a:off x="296084" y="1125655"/>
            <a:ext cx="8380372" cy="1107996"/>
          </a:xfrm>
          <a:prstGeom prst="rect">
            <a:avLst/>
          </a:prstGeom>
        </p:spPr>
        <p:txBody>
          <a:bodyPr wrap="square">
            <a:spAutoFit/>
          </a:bodyPr>
          <a:lstStyle/>
          <a:p>
            <a:pPr algn="ctr"/>
            <a:r>
              <a:rPr lang="sk-SK" sz="6000" b="1" dirty="0" smtClean="0">
                <a:solidFill>
                  <a:srgbClr val="FF0000"/>
                </a:solidFill>
              </a:rPr>
              <a:t>Sacharidy</a:t>
            </a:r>
            <a:r>
              <a:rPr lang="es-ES" sz="6600" b="1" dirty="0" smtClean="0">
                <a:solidFill>
                  <a:srgbClr val="FFC000"/>
                </a:solidFill>
              </a:rPr>
              <a:t> </a:t>
            </a:r>
            <a:endParaRPr lang="es-ES" sz="6600" b="1" dirty="0">
              <a:solidFill>
                <a:srgbClr val="FFC000"/>
              </a:solidFill>
            </a:endParaRPr>
          </a:p>
        </p:txBody>
      </p:sp>
      <p:pic>
        <p:nvPicPr>
          <p:cNvPr id="2" name="Obrázok 1"/>
          <p:cNvPicPr>
            <a:picLocks noChangeAspect="1"/>
          </p:cNvPicPr>
          <p:nvPr/>
        </p:nvPicPr>
        <p:blipFill rotWithShape="1">
          <a:blip r:embed="rId10"/>
          <a:srcRect b="9501"/>
          <a:stretch/>
        </p:blipFill>
        <p:spPr>
          <a:xfrm>
            <a:off x="36944" y="2690635"/>
            <a:ext cx="3305175" cy="2413620"/>
          </a:xfrm>
          <a:prstGeom prst="rect">
            <a:avLst/>
          </a:prstGeom>
        </p:spPr>
      </p:pic>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405829" y="2518261"/>
            <a:ext cx="8622686" cy="2031325"/>
          </a:xfrm>
          <a:prstGeom prst="rect">
            <a:avLst/>
          </a:prstGeom>
        </p:spPr>
        <p:txBody>
          <a:bodyPr wrap="square">
            <a:spAutoFit/>
          </a:bodyPr>
          <a:lstStyle/>
          <a:p>
            <a:r>
              <a:rPr lang="sk-SK" b="1" dirty="0">
                <a:solidFill>
                  <a:srgbClr val="FF0000"/>
                </a:solidFill>
              </a:rPr>
              <a:t>Škroby</a:t>
            </a:r>
            <a:r>
              <a:rPr lang="sk-SK" b="1" dirty="0"/>
              <a:t> </a:t>
            </a:r>
            <a:r>
              <a:rPr lang="sk-SK" dirty="0"/>
              <a:t>(polysacharidy)</a:t>
            </a:r>
            <a:r>
              <a:rPr lang="sk-SK" b="1" dirty="0"/>
              <a:t> </a:t>
            </a:r>
            <a:r>
              <a:rPr lang="sk-SK" dirty="0"/>
              <a:t>sú komplexné sacharidy, majú zložitú štruktúru a nemajú sladkú chuť. Energiu dodávajú postupne a udržujú vyrovnanú hladinu glukózy v krvi. Ich zdrojom sú rastlinné potraviny, ako obilniny a výrobky z nich (chlieb, pečivo, cestoviny, kaše, vločky), pseudoobilniny (pohánka, quinoa), zemiaky, ryža, strukoviny, zelenina a ovocie. V strave treba uprednostniť </a:t>
            </a:r>
            <a:r>
              <a:rPr lang="sk-SK" b="1" dirty="0"/>
              <a:t>celozrnné škrobové potraviny</a:t>
            </a:r>
            <a:r>
              <a:rPr lang="sk-SK" dirty="0"/>
              <a:t>, ktoré obsahujú aj vlákninu, vitamíny, minerálne látky a ďalšie prospešné zložky. </a:t>
            </a:r>
          </a:p>
          <a:p>
            <a:pPr marL="285750" indent="-285750">
              <a:buFont typeface="Arial" panose="020B0604020202020204" pitchFamily="34" charset="0"/>
              <a:buChar char="•"/>
            </a:pPr>
            <a:endParaRPr lang="sk-SK" dirty="0"/>
          </a:p>
        </p:txBody>
      </p:sp>
      <p:pic>
        <p:nvPicPr>
          <p:cNvPr id="4" name="Obrázok 3"/>
          <p:cNvPicPr>
            <a:picLocks noChangeAspect="1"/>
          </p:cNvPicPr>
          <p:nvPr/>
        </p:nvPicPr>
        <p:blipFill>
          <a:blip r:embed="rId10"/>
          <a:stretch>
            <a:fillRect/>
          </a:stretch>
        </p:blipFill>
        <p:spPr>
          <a:xfrm>
            <a:off x="6195263" y="4149587"/>
            <a:ext cx="2507251" cy="1333022"/>
          </a:xfrm>
          <a:prstGeom prst="rect">
            <a:avLst/>
          </a:prstGeom>
        </p:spPr>
      </p:pic>
      <p:sp>
        <p:nvSpPr>
          <p:cNvPr id="5" name="Obdĺžnik 4"/>
          <p:cNvSpPr/>
          <p:nvPr/>
        </p:nvSpPr>
        <p:spPr>
          <a:xfrm>
            <a:off x="3021967" y="1198953"/>
            <a:ext cx="2368918" cy="1015663"/>
          </a:xfrm>
          <a:prstGeom prst="rect">
            <a:avLst/>
          </a:prstGeom>
        </p:spPr>
        <p:txBody>
          <a:bodyPr wrap="none">
            <a:spAutoFit/>
          </a:bodyPr>
          <a:lstStyle/>
          <a:p>
            <a:r>
              <a:rPr lang="sk-SK" sz="6000" b="1" dirty="0">
                <a:solidFill>
                  <a:srgbClr val="FF0000"/>
                </a:solidFill>
              </a:rPr>
              <a:t>Škroby</a:t>
            </a:r>
            <a:endParaRPr lang="sk-SK" sz="6000" dirty="0"/>
          </a:p>
        </p:txBody>
      </p:sp>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405829" y="3476182"/>
            <a:ext cx="8699442" cy="2031325"/>
          </a:xfrm>
          <a:prstGeom prst="rect">
            <a:avLst/>
          </a:prstGeom>
        </p:spPr>
        <p:txBody>
          <a:bodyPr wrap="square">
            <a:spAutoFit/>
          </a:bodyPr>
          <a:lstStyle/>
          <a:p>
            <a:r>
              <a:rPr lang="sk-SK" b="1" dirty="0"/>
              <a:t>Vláknina</a:t>
            </a:r>
            <a:r>
              <a:rPr lang="sk-SK" dirty="0"/>
              <a:t> je súbor rôznych, v tráviacom trakte ťažko stráviteľných alebo nestráviteľných sacharidov, ktoré sa vyskytujú len v rastlinných potravinách. </a:t>
            </a:r>
            <a:endParaRPr lang="sk-SK" dirty="0" smtClean="0"/>
          </a:p>
          <a:p>
            <a:r>
              <a:rPr lang="sk-SK" b="1" dirty="0" smtClean="0"/>
              <a:t>Nerozpustná </a:t>
            </a:r>
            <a:r>
              <a:rPr lang="sk-SK" b="1" dirty="0"/>
              <a:t>vláknina </a:t>
            </a:r>
            <a:r>
              <a:rPr lang="sk-SK" dirty="0"/>
              <a:t>podporuje pohyb čriev a zlepšuje vyprázdňovanie. </a:t>
            </a:r>
            <a:endParaRPr lang="sk-SK" dirty="0" smtClean="0"/>
          </a:p>
          <a:p>
            <a:r>
              <a:rPr lang="sk-SK" b="1" dirty="0" smtClean="0"/>
              <a:t>Rozpustná </a:t>
            </a:r>
            <a:r>
              <a:rPr lang="sk-SK" b="1" dirty="0"/>
              <a:t>vláknina</a:t>
            </a:r>
            <a:r>
              <a:rPr lang="sk-SK" dirty="0"/>
              <a:t> pri kontakte s vodou tvorí gélovú konzistenciu. Prospešné baktérie v hrubom čreve ju dokážu tráviť (fermentovať), čím sa udržiava zdravé črevné prostredie. Takáto vláknina má preto </a:t>
            </a:r>
            <a:r>
              <a:rPr lang="sk-SK" b="1" dirty="0"/>
              <a:t>prebiotické </a:t>
            </a:r>
            <a:r>
              <a:rPr lang="sk-SK" dirty="0"/>
              <a:t>účinky. </a:t>
            </a:r>
          </a:p>
          <a:p>
            <a:endParaRPr lang="sk-SK" dirty="0"/>
          </a:p>
        </p:txBody>
      </p:sp>
      <p:sp>
        <p:nvSpPr>
          <p:cNvPr id="2" name="Obdĺžnik 1"/>
          <p:cNvSpPr/>
          <p:nvPr/>
        </p:nvSpPr>
        <p:spPr>
          <a:xfrm>
            <a:off x="4081776" y="1829736"/>
            <a:ext cx="2973891" cy="1015663"/>
          </a:xfrm>
          <a:prstGeom prst="rect">
            <a:avLst/>
          </a:prstGeom>
        </p:spPr>
        <p:txBody>
          <a:bodyPr wrap="none">
            <a:spAutoFit/>
          </a:bodyPr>
          <a:lstStyle/>
          <a:p>
            <a:r>
              <a:rPr lang="sk-SK" sz="6000" b="1" dirty="0">
                <a:solidFill>
                  <a:srgbClr val="FF0000"/>
                </a:solidFill>
              </a:rPr>
              <a:t>Vláknina</a:t>
            </a:r>
            <a:endParaRPr lang="sk-SK" sz="6000" dirty="0">
              <a:solidFill>
                <a:srgbClr val="FF0000"/>
              </a:solidFill>
            </a:endParaRPr>
          </a:p>
        </p:txBody>
      </p:sp>
      <p:pic>
        <p:nvPicPr>
          <p:cNvPr id="4" name="Obrázok 3"/>
          <p:cNvPicPr>
            <a:picLocks noChangeAspect="1"/>
          </p:cNvPicPr>
          <p:nvPr/>
        </p:nvPicPr>
        <p:blipFill rotWithShape="1">
          <a:blip r:embed="rId10"/>
          <a:srcRect b="9501"/>
          <a:stretch/>
        </p:blipFill>
        <p:spPr>
          <a:xfrm>
            <a:off x="748031" y="1468634"/>
            <a:ext cx="1849589" cy="1802627"/>
          </a:xfrm>
          <a:prstGeom prst="rect">
            <a:avLst/>
          </a:prstGeom>
        </p:spPr>
      </p:pic>
    </p:spTree>
    <p:extLst>
      <p:ext uri="{BB962C8B-B14F-4D97-AF65-F5344CB8AC3E}">
        <p14:creationId xmlns:p14="http://schemas.microsoft.com/office/powerpoint/2010/main" val="27536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0998" y="1438547"/>
            <a:ext cx="8942003" cy="4204805"/>
          </a:xfrm>
          <a:prstGeom prst="rect">
            <a:avLst/>
          </a:prstGeom>
        </p:spPr>
        <p:txBody>
          <a:bodyPr wrap="square">
            <a:spAutoFit/>
          </a:bodyPr>
          <a:lstStyle/>
          <a:p>
            <a:r>
              <a:rPr lang="sk-SK" dirty="0"/>
              <a:t> </a:t>
            </a:r>
          </a:p>
          <a:p>
            <a:pPr algn="just">
              <a:lnSpc>
                <a:spcPct val="107000"/>
              </a:lnSpc>
              <a:spcAft>
                <a:spcPts val="800"/>
              </a:spcAft>
            </a:pPr>
            <a:r>
              <a:rPr lang="sk-SK" sz="1600" b="1" dirty="0">
                <a:solidFill>
                  <a:srgbClr val="FF0000"/>
                </a:solidFill>
                <a:ea typeface="Calibri" panose="020F0502020204030204" pitchFamily="34" charset="0"/>
                <a:cs typeface="Times New Roman" panose="02020603050405020304" pitchFamily="18" charset="0"/>
              </a:rPr>
              <a:t>Tuky</a:t>
            </a:r>
            <a:r>
              <a:rPr lang="sk-SK" sz="1600" dirty="0">
                <a:ea typeface="Calibri" panose="020F0502020204030204" pitchFamily="34" charset="0"/>
                <a:cs typeface="Times New Roman" panose="02020603050405020304" pitchFamily="18" charset="0"/>
              </a:rPr>
              <a:t> sú hlavným zdrojom energie pre náš organizmus. Hromadia sa v tukovom tkanive, ktoré slúži ako zásoba energie. Nadmerné ukladanie však vedie k obezite a je zdraviu škodlivé. Tuky plnia aj iné úlohy, ako je termoregulácia, vstrebávanie vitamínov, tvorba hormónov a sú zdrojom esenciálnych mastných kyselín. Základnou súčasťou tukov sú </a:t>
            </a:r>
            <a:r>
              <a:rPr lang="sk-SK" sz="1600" b="1" dirty="0">
                <a:ea typeface="Calibri" panose="020F0502020204030204" pitchFamily="34" charset="0"/>
                <a:cs typeface="Times New Roman" panose="02020603050405020304" pitchFamily="18" charset="0"/>
              </a:rPr>
              <a:t>mastné kyseliny </a:t>
            </a:r>
            <a:r>
              <a:rPr lang="sk-SK" sz="1600" dirty="0">
                <a:ea typeface="Calibri" panose="020F0502020204030204" pitchFamily="34" charset="0"/>
                <a:cs typeface="Times New Roman" panose="02020603050405020304" pitchFamily="18" charset="0"/>
              </a:rPr>
              <a:t>a glycerol. </a:t>
            </a:r>
            <a:endParaRPr lang="sk-SK" sz="1600" dirty="0" smtClean="0">
              <a:ea typeface="Calibri" panose="020F0502020204030204" pitchFamily="34" charset="0"/>
              <a:cs typeface="Times New Roman" panose="02020603050405020304" pitchFamily="18" charset="0"/>
            </a:endParaRPr>
          </a:p>
          <a:p>
            <a:pPr algn="just">
              <a:lnSpc>
                <a:spcPct val="107000"/>
              </a:lnSpc>
              <a:spcAft>
                <a:spcPts val="800"/>
              </a:spcAft>
            </a:pPr>
            <a:r>
              <a:rPr lang="sk-SK" sz="1600" b="1" dirty="0" smtClean="0">
                <a:ea typeface="Calibri" panose="020F0502020204030204" pitchFamily="34" charset="0"/>
                <a:cs typeface="Times New Roman" panose="02020603050405020304" pitchFamily="18" charset="0"/>
              </a:rPr>
              <a:t>Nasýtené </a:t>
            </a:r>
            <a:r>
              <a:rPr lang="sk-SK" sz="1600" b="1" dirty="0">
                <a:ea typeface="Calibri" panose="020F0502020204030204" pitchFamily="34" charset="0"/>
                <a:cs typeface="Times New Roman" panose="02020603050405020304" pitchFamily="18" charset="0"/>
              </a:rPr>
              <a:t>mastné kyseliny </a:t>
            </a:r>
            <a:r>
              <a:rPr lang="sk-SK" sz="1600" dirty="0">
                <a:ea typeface="Calibri" panose="020F0502020204030204" pitchFamily="34" charset="0"/>
                <a:cs typeface="Times New Roman" panose="02020603050405020304" pitchFamily="18" charset="0"/>
              </a:rPr>
              <a:t>sa vyskytujú prevažne v živočíšnych tukoch, v kokosovom a palmovom tuku. Majú tuhú konzistenciu. Pri nadmernom príjme ohrozujú zdravie a zvyšujú riziko srdcovo-cievnych </a:t>
            </a:r>
            <a:r>
              <a:rPr lang="sk-SK" sz="1600" dirty="0" smtClean="0">
                <a:ea typeface="Calibri" panose="020F0502020204030204" pitchFamily="34" charset="0"/>
                <a:cs typeface="Times New Roman" panose="02020603050405020304" pitchFamily="18" charset="0"/>
              </a:rPr>
              <a:t>chorôb.</a:t>
            </a:r>
          </a:p>
          <a:p>
            <a:pPr algn="just">
              <a:lnSpc>
                <a:spcPct val="107000"/>
              </a:lnSpc>
              <a:spcAft>
                <a:spcPts val="800"/>
              </a:spcAft>
            </a:pPr>
            <a:r>
              <a:rPr lang="sk-SK" sz="1600" b="1" dirty="0" smtClean="0">
                <a:ea typeface="Calibri" panose="020F0502020204030204" pitchFamily="34" charset="0"/>
                <a:cs typeface="Times New Roman" panose="02020603050405020304" pitchFamily="18" charset="0"/>
              </a:rPr>
              <a:t>Nenasýtené </a:t>
            </a:r>
            <a:r>
              <a:rPr lang="sk-SK" sz="1600" b="1" dirty="0">
                <a:ea typeface="Calibri" panose="020F0502020204030204" pitchFamily="34" charset="0"/>
                <a:cs typeface="Times New Roman" panose="02020603050405020304" pitchFamily="18" charset="0"/>
              </a:rPr>
              <a:t>mastné kyseliny </a:t>
            </a:r>
            <a:r>
              <a:rPr lang="sk-SK" sz="1600" dirty="0">
                <a:ea typeface="Calibri" panose="020F0502020204030204" pitchFamily="34" charset="0"/>
                <a:cs typeface="Times New Roman" panose="02020603050405020304" pitchFamily="18" charset="0"/>
              </a:rPr>
              <a:t>sa vyskytujú prevažne v rastlinných olejoch, orechoch, semenách a rybách. Podporujú zdravie a znižujú riziko srdcovo-cievnych </a:t>
            </a:r>
            <a:r>
              <a:rPr lang="sk-SK" sz="1600" dirty="0" smtClean="0">
                <a:ea typeface="Calibri" panose="020F0502020204030204" pitchFamily="34" charset="0"/>
                <a:cs typeface="Times New Roman" panose="02020603050405020304" pitchFamily="18" charset="0"/>
              </a:rPr>
              <a:t>chorôb.</a:t>
            </a:r>
          </a:p>
          <a:p>
            <a:pPr algn="just">
              <a:lnSpc>
                <a:spcPct val="107000"/>
              </a:lnSpc>
              <a:spcAft>
                <a:spcPts val="800"/>
              </a:spcAft>
            </a:pPr>
            <a:r>
              <a:rPr lang="sk-SK" sz="1600" b="1" dirty="0" smtClean="0">
                <a:ea typeface="Calibri" panose="020F0502020204030204" pitchFamily="34" charset="0"/>
                <a:cs typeface="Times New Roman" panose="02020603050405020304" pitchFamily="18" charset="0"/>
              </a:rPr>
              <a:t>Esenciálne </a:t>
            </a:r>
            <a:r>
              <a:rPr lang="sk-SK" sz="1600" b="1" dirty="0">
                <a:ea typeface="Calibri" panose="020F0502020204030204" pitchFamily="34" charset="0"/>
                <a:cs typeface="Times New Roman" panose="02020603050405020304" pitchFamily="18" charset="0"/>
              </a:rPr>
              <a:t>mastné kyseliny </a:t>
            </a:r>
            <a:r>
              <a:rPr lang="sk-SK" sz="1600" dirty="0">
                <a:ea typeface="Calibri" panose="020F0502020204030204" pitchFamily="34" charset="0"/>
                <a:cs typeface="Times New Roman" panose="02020603050405020304" pitchFamily="18" charset="0"/>
              </a:rPr>
              <a:t>si organizmus</a:t>
            </a:r>
            <a:r>
              <a:rPr lang="sk-SK" sz="1600" b="1" dirty="0">
                <a:ea typeface="Calibri" panose="020F0502020204030204" pitchFamily="34" charset="0"/>
                <a:cs typeface="Times New Roman" panose="02020603050405020304" pitchFamily="18" charset="0"/>
              </a:rPr>
              <a:t> </a:t>
            </a:r>
            <a:r>
              <a:rPr lang="sk-SK" sz="1600" dirty="0">
                <a:solidFill>
                  <a:srgbClr val="222222"/>
                </a:solidFill>
                <a:ea typeface="Calibri" panose="020F0502020204030204" pitchFamily="34" charset="0"/>
                <a:cs typeface="Times New Roman" panose="02020603050405020304" pitchFamily="18" charset="0"/>
              </a:rPr>
              <a:t>nedokáže tvoriť sám a je odkázaný na ich príjem v strave. </a:t>
            </a:r>
            <a:r>
              <a:rPr lang="sk-SK" sz="1600" dirty="0">
                <a:ea typeface="Calibri" panose="020F0502020204030204" pitchFamily="34" charset="0"/>
                <a:cs typeface="Times New Roman" panose="02020603050405020304" pitchFamily="18" charset="0"/>
              </a:rPr>
              <a:t>Hlavným zdrojom</a:t>
            </a:r>
            <a:r>
              <a:rPr lang="sk-SK" sz="1600" b="1" dirty="0">
                <a:ea typeface="Calibri" panose="020F0502020204030204" pitchFamily="34" charset="0"/>
                <a:cs typeface="Times New Roman" panose="02020603050405020304" pitchFamily="18" charset="0"/>
              </a:rPr>
              <a:t> </a:t>
            </a:r>
            <a:r>
              <a:rPr lang="sk-SK" sz="1600" dirty="0">
                <a:ea typeface="Calibri" panose="020F0502020204030204" pitchFamily="34" charset="0"/>
                <a:cs typeface="Times New Roman" panose="02020603050405020304" pitchFamily="18" charset="0"/>
              </a:rPr>
              <a:t>esenciálnych</a:t>
            </a:r>
            <a:r>
              <a:rPr lang="sk-SK" sz="1600" b="1" dirty="0">
                <a:ea typeface="Calibri" panose="020F0502020204030204" pitchFamily="34" charset="0"/>
                <a:cs typeface="Times New Roman" panose="02020603050405020304" pitchFamily="18" charset="0"/>
              </a:rPr>
              <a:t> omega-6 mastných kyselín</a:t>
            </a:r>
            <a:r>
              <a:rPr lang="sk-SK" sz="1600" dirty="0">
                <a:ea typeface="Calibri" panose="020F0502020204030204" pitchFamily="34" charset="0"/>
                <a:cs typeface="Times New Roman" panose="02020603050405020304" pitchFamily="18" charset="0"/>
              </a:rPr>
              <a:t> sú rastlinné oleje, predovšetkým slnečnicový olej. Bohatým zdrojom</a:t>
            </a:r>
            <a:r>
              <a:rPr lang="sk-SK" sz="1600" b="1" dirty="0">
                <a:ea typeface="Calibri" panose="020F0502020204030204" pitchFamily="34" charset="0"/>
                <a:cs typeface="Times New Roman" panose="02020603050405020304" pitchFamily="18" charset="0"/>
              </a:rPr>
              <a:t> </a:t>
            </a:r>
            <a:r>
              <a:rPr lang="sk-SK" sz="1600" dirty="0">
                <a:ea typeface="Calibri" panose="020F0502020204030204" pitchFamily="34" charset="0"/>
                <a:cs typeface="Times New Roman" panose="02020603050405020304" pitchFamily="18" charset="0"/>
              </a:rPr>
              <a:t>esenciálnych</a:t>
            </a:r>
            <a:r>
              <a:rPr lang="sk-SK" sz="1600" b="1" dirty="0">
                <a:ea typeface="Calibri" panose="020F0502020204030204" pitchFamily="34" charset="0"/>
                <a:cs typeface="Times New Roman" panose="02020603050405020304" pitchFamily="18" charset="0"/>
              </a:rPr>
              <a:t> omega-3 mastných kyselín</a:t>
            </a:r>
            <a:r>
              <a:rPr lang="sk-SK" sz="1600" dirty="0">
                <a:ea typeface="Calibri" panose="020F0502020204030204" pitchFamily="34" charset="0"/>
                <a:cs typeface="Times New Roman" panose="02020603050405020304" pitchFamily="18" charset="0"/>
              </a:rPr>
              <a:t> sú ľanové semená, vlašské orechy, repkový olej a rybí tuk. </a:t>
            </a:r>
            <a:endParaRPr lang="sk-SK" sz="1600" dirty="0" smtClean="0">
              <a:ea typeface="Calibri" panose="020F0502020204030204" pitchFamily="34" charset="0"/>
              <a:cs typeface="Times New Roman" panose="02020603050405020304" pitchFamily="18" charset="0"/>
            </a:endParaRPr>
          </a:p>
          <a:p>
            <a:pPr algn="just">
              <a:lnSpc>
                <a:spcPct val="107000"/>
              </a:lnSpc>
              <a:spcAft>
                <a:spcPts val="800"/>
              </a:spcAft>
            </a:pPr>
            <a:r>
              <a:rPr lang="sk-SK" sz="1600" b="1" dirty="0" err="1" smtClean="0">
                <a:ea typeface="Calibri" panose="020F0502020204030204" pitchFamily="34" charset="0"/>
                <a:cs typeface="Times New Roman" panose="02020603050405020304" pitchFamily="18" charset="0"/>
              </a:rPr>
              <a:t>Trans</a:t>
            </a:r>
            <a:r>
              <a:rPr lang="sk-SK" sz="1600" b="1" dirty="0" smtClean="0">
                <a:ea typeface="Calibri" panose="020F0502020204030204" pitchFamily="34" charset="0"/>
                <a:cs typeface="Times New Roman" panose="02020603050405020304" pitchFamily="18" charset="0"/>
              </a:rPr>
              <a:t>-mastné </a:t>
            </a:r>
            <a:r>
              <a:rPr lang="sk-SK" sz="1600" b="1" dirty="0">
                <a:ea typeface="Calibri" panose="020F0502020204030204" pitchFamily="34" charset="0"/>
                <a:cs typeface="Times New Roman" panose="02020603050405020304" pitchFamily="18" charset="0"/>
              </a:rPr>
              <a:t>kyseliny</a:t>
            </a:r>
            <a:r>
              <a:rPr lang="sk-SK" sz="1600" dirty="0">
                <a:ea typeface="Calibri" panose="020F0502020204030204" pitchFamily="34" charset="0"/>
                <a:cs typeface="Times New Roman" panose="02020603050405020304" pitchFamily="18" charset="0"/>
              </a:rPr>
              <a:t> sú zdraviu škodlivé. Obsahujú ich najmä priemyselne spracované potraviny.</a:t>
            </a:r>
            <a:endParaRPr lang="sk-SK" sz="1600" dirty="0">
              <a:effectLst/>
              <a:ea typeface="Calibri" panose="020F0502020204030204" pitchFamily="34" charset="0"/>
              <a:cs typeface="Times New Roman" panose="02020603050405020304" pitchFamily="18" charset="0"/>
            </a:endParaRPr>
          </a:p>
        </p:txBody>
      </p:sp>
      <p:sp>
        <p:nvSpPr>
          <p:cNvPr id="2" name="Obdĺžnik 1"/>
          <p:cNvSpPr/>
          <p:nvPr/>
        </p:nvSpPr>
        <p:spPr>
          <a:xfrm>
            <a:off x="3194205" y="1023048"/>
            <a:ext cx="1374607" cy="830997"/>
          </a:xfrm>
          <a:prstGeom prst="rect">
            <a:avLst/>
          </a:prstGeom>
        </p:spPr>
        <p:txBody>
          <a:bodyPr wrap="none">
            <a:spAutoFit/>
          </a:bodyPr>
          <a:lstStyle/>
          <a:p>
            <a:r>
              <a:rPr lang="sk-SK" sz="4800" b="1" dirty="0">
                <a:solidFill>
                  <a:srgbClr val="FF0000"/>
                </a:solidFill>
                <a:ea typeface="Calibri" panose="020F0502020204030204" pitchFamily="34" charset="0"/>
                <a:cs typeface="Times New Roman" panose="02020603050405020304" pitchFamily="18" charset="0"/>
              </a:rPr>
              <a:t>Tuky</a:t>
            </a:r>
            <a:endParaRPr lang="sk-SK" sz="4800" dirty="0"/>
          </a:p>
        </p:txBody>
      </p:sp>
    </p:spTree>
    <p:extLst>
      <p:ext uri="{BB962C8B-B14F-4D97-AF65-F5344CB8AC3E}">
        <p14:creationId xmlns:p14="http://schemas.microsoft.com/office/powerpoint/2010/main" val="135992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16282</TotalTime>
  <Words>2770</Words>
  <Application>Microsoft Office PowerPoint</Application>
  <PresentationFormat>Prezentácia na obrazovke (4:3)</PresentationFormat>
  <Paragraphs>205</Paragraphs>
  <Slides>16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16</vt:i4>
      </vt:variant>
    </vt:vector>
  </HeadingPairs>
  <TitlesOfParts>
    <vt:vector size="21"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1178</cp:revision>
  <dcterms:created xsi:type="dcterms:W3CDTF">2010-12-09T22:38:35Z</dcterms:created>
  <dcterms:modified xsi:type="dcterms:W3CDTF">2024-12-19T15:15:26Z</dcterms:modified>
</cp:coreProperties>
</file>