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647" r:id="rId2"/>
    <p:sldId id="650" r:id="rId3"/>
    <p:sldId id="651" r:id="rId4"/>
    <p:sldId id="654" r:id="rId5"/>
    <p:sldId id="653" r:id="rId6"/>
    <p:sldId id="652" r:id="rId7"/>
    <p:sldId id="655" r:id="rId8"/>
    <p:sldId id="656" r:id="rId9"/>
    <p:sldId id="657" r:id="rId10"/>
    <p:sldId id="658" r:id="rId11"/>
    <p:sldId id="659" r:id="rId12"/>
    <p:sldId id="660" r:id="rId13"/>
    <p:sldId id="661" r:id="rId14"/>
    <p:sldId id="662" r:id="rId15"/>
    <p:sldId id="664" r:id="rId16"/>
    <p:sldId id="663"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FEFF"/>
    <a:srgbClr val="CFFDFD"/>
    <a:srgbClr val="B88C00"/>
    <a:srgbClr val="CCFFFF"/>
    <a:srgbClr val="FBFBF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7" autoAdjust="0"/>
    <p:restoredTop sz="95332" autoAdjust="0"/>
  </p:normalViewPr>
  <p:slideViewPr>
    <p:cSldViewPr>
      <p:cViewPr varScale="1">
        <p:scale>
          <a:sx n="91" d="100"/>
          <a:sy n="91" d="100"/>
        </p:scale>
        <p:origin x="136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45362-6DB7-45BC-85FE-5D5636CE19A7}" type="datetimeFigureOut">
              <a:rPr lang="sk-SK" smtClean="0"/>
              <a:t>19.12.2024</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7B4B1-CBA5-409B-968D-563B3B7C8B2E}" type="slidenum">
              <a:rPr lang="sk-SK" smtClean="0"/>
              <a:t>‹#›</a:t>
            </a:fld>
            <a:endParaRPr lang="sk-SK"/>
          </a:p>
        </p:txBody>
      </p:sp>
    </p:spTree>
    <p:extLst>
      <p:ext uri="{BB962C8B-B14F-4D97-AF65-F5344CB8AC3E}">
        <p14:creationId xmlns:p14="http://schemas.microsoft.com/office/powerpoint/2010/main" val="248368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99272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s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29225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6492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D35FA7E5-6B71-4F0B-B28C-C7E70D3501B9}" type="slidenum">
              <a:rPr lang="sk-SK" altLang="sk-SK" smtClean="0"/>
              <a:pPr>
                <a:defRPr/>
              </a:pPr>
              <a:t>‹#›</a:t>
            </a:fld>
            <a:endParaRPr lang="sk-SK" altLang="sk-SK"/>
          </a:p>
        </p:txBody>
      </p:sp>
    </p:spTree>
    <p:extLst>
      <p:ext uri="{BB962C8B-B14F-4D97-AF65-F5344CB8AC3E}">
        <p14:creationId xmlns:p14="http://schemas.microsoft.com/office/powerpoint/2010/main" val="205084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0628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3400DAEF-3B93-4878-96B7-8984720C145D}" type="slidenum">
              <a:rPr lang="sk-SK" altLang="sk-SK" smtClean="0"/>
              <a:pPr>
                <a:defRPr/>
              </a:pPr>
              <a:t>‹#›</a:t>
            </a:fld>
            <a:endParaRPr lang="sk-SK" altLang="sk-SK"/>
          </a:p>
        </p:txBody>
      </p:sp>
    </p:spTree>
    <p:extLst>
      <p:ext uri="{BB962C8B-B14F-4D97-AF65-F5344CB8AC3E}">
        <p14:creationId xmlns:p14="http://schemas.microsoft.com/office/powerpoint/2010/main" val="36642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7" name="Zástupný symbol pro datum 6"/>
          <p:cNvSpPr>
            <a:spLocks noGrp="1"/>
          </p:cNvSpPr>
          <p:nvPr>
            <p:ph type="dt" sz="half" idx="10"/>
          </p:nvPr>
        </p:nvSpPr>
        <p:spPr/>
        <p:txBody>
          <a:bodyPr/>
          <a:lstStyle/>
          <a:p>
            <a:pPr>
              <a:defRPr/>
            </a:pPr>
            <a:endParaRPr lang="sk-SK"/>
          </a:p>
        </p:txBody>
      </p:sp>
      <p:sp>
        <p:nvSpPr>
          <p:cNvPr id="8" name="Zástupný symbol pro zápatí 7"/>
          <p:cNvSpPr>
            <a:spLocks noGrp="1"/>
          </p:cNvSpPr>
          <p:nvPr>
            <p:ph type="ftr" sz="quarter" idx="11"/>
          </p:nvPr>
        </p:nvSpPr>
        <p:spPr/>
        <p:txBody>
          <a:bodyPr/>
          <a:lstStyle/>
          <a:p>
            <a:pPr>
              <a:defRPr/>
            </a:pPr>
            <a:endParaRPr lang="sk-SK"/>
          </a:p>
        </p:txBody>
      </p:sp>
      <p:sp>
        <p:nvSpPr>
          <p:cNvPr id="9" name="Zástupný symbol pro číslo snímku 8"/>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2900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datum 2"/>
          <p:cNvSpPr>
            <a:spLocks noGrp="1"/>
          </p:cNvSpPr>
          <p:nvPr>
            <p:ph type="dt" sz="half" idx="10"/>
          </p:nvPr>
        </p:nvSpPr>
        <p:spPr/>
        <p:txBody>
          <a:bodyPr/>
          <a:lstStyle/>
          <a:p>
            <a:pPr>
              <a:defRPr/>
            </a:pPr>
            <a:endParaRPr lang="sk-SK"/>
          </a:p>
        </p:txBody>
      </p:sp>
      <p:sp>
        <p:nvSpPr>
          <p:cNvPr id="4" name="Zástupný symbol pro zápatí 3"/>
          <p:cNvSpPr>
            <a:spLocks noGrp="1"/>
          </p:cNvSpPr>
          <p:nvPr>
            <p:ph type="ftr" sz="quarter" idx="11"/>
          </p:nvPr>
        </p:nvSpPr>
        <p:spPr/>
        <p:txBody>
          <a:bodyPr/>
          <a:lstStyle/>
          <a:p>
            <a:pPr>
              <a:defRPr/>
            </a:pPr>
            <a:endParaRPr lang="sk-SK"/>
          </a:p>
        </p:txBody>
      </p:sp>
      <p:sp>
        <p:nvSpPr>
          <p:cNvPr id="5" name="Zástupný symbol pro číslo snímku 4"/>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8857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sk-SK"/>
          </a:p>
        </p:txBody>
      </p:sp>
      <p:sp>
        <p:nvSpPr>
          <p:cNvPr id="3" name="Zástupný symbol pro zápatí 2"/>
          <p:cNvSpPr>
            <a:spLocks noGrp="1"/>
          </p:cNvSpPr>
          <p:nvPr>
            <p:ph type="ftr" sz="quarter" idx="11"/>
          </p:nvPr>
        </p:nvSpPr>
        <p:spPr/>
        <p:txBody>
          <a:bodyPr/>
          <a:lstStyle/>
          <a:p>
            <a:pPr>
              <a:defRPr/>
            </a:pPr>
            <a:endParaRPr lang="sk-SK"/>
          </a:p>
        </p:txBody>
      </p:sp>
      <p:sp>
        <p:nvSpPr>
          <p:cNvPr id="4" name="Zástupný symbol pro číslo snímku 3"/>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41642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13641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45392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538302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jpeg"/><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92443"/>
          </a:xfrm>
          <a:prstGeom prst="rect">
            <a:avLst/>
          </a:prstGeom>
          <a:solidFill>
            <a:srgbClr val="FFC000"/>
          </a:solidFill>
        </p:spPr>
        <p:txBody>
          <a:bodyPr wrap="square">
            <a:spAutoFit/>
          </a:bodyPr>
          <a:lstStyle/>
          <a:p>
            <a:pPr>
              <a:lnSpc>
                <a:spcPct val="150000"/>
              </a:lnSpc>
            </a:pPr>
            <a:r>
              <a:rPr lang="sk" sz="800" dirty="0">
                <a:ea typeface="Verdana" panose="020B0604030504040204" pitchFamily="34" charset="0"/>
                <a:cs typeface="Verdana" panose="020B0604030504040204" pitchFamily="34" charset="0"/>
              </a:rPr>
              <a:t>Projekt</a:t>
            </a:r>
            <a:r>
              <a:rPr lang="sk" sz="800" b="1" dirty="0">
                <a:ea typeface="Verdana" panose="020B0604030504040204" pitchFamily="34" charset="0"/>
                <a:cs typeface="Verdana" panose="020B0604030504040204" pitchFamily="34" charset="0"/>
              </a:rPr>
              <a:t>: </a:t>
            </a:r>
            <a:r>
              <a:rPr lang="sk" sz="800" b="1" dirty="0"/>
              <a:t>Innovative STEPS </a:t>
            </a:r>
            <a:r>
              <a:rPr lang="sk" sz="800" dirty="0"/>
              <a:t>(Innovative SusTainability Education for Prosperous Schools )</a:t>
            </a:r>
            <a:endParaRPr lang="sk-SK" sz="800" dirty="0">
              <a:ea typeface="Verdana" panose="020B0604030504040204" pitchFamily="34" charset="0"/>
              <a:cs typeface="Times New Roman" panose="02020603050405020304" pitchFamily="18" charset="0"/>
            </a:endParaRPr>
          </a:p>
          <a:p>
            <a:r>
              <a:rPr lang="sk" sz="800">
                <a:ea typeface="Verdana" panose="020B0604030504040204" pitchFamily="34" charset="0"/>
                <a:cs typeface="Verdana" panose="020B0604030504040204" pitchFamily="34" charset="0"/>
              </a:rPr>
              <a:t>ID číslo projektu :  </a:t>
            </a:r>
            <a:r>
              <a:rPr lang="sk" sz="800"/>
              <a:t>2022-1-SK01-KA220-SCH-000085417</a:t>
            </a:r>
            <a:r>
              <a:rPr lang="sk" sz="800">
                <a:ea typeface="Calibri" panose="020F0502020204030204" pitchFamily="34" charset="0"/>
                <a:cs typeface="Times New Roman" panose="02020603050405020304" pitchFamily="18" charset="0"/>
              </a:rPr>
              <a:t>    </a:t>
            </a:r>
          </a:p>
          <a:p>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29228" y="1397819"/>
            <a:ext cx="8956531" cy="3231654"/>
          </a:xfrm>
          <a:prstGeom prst="rect">
            <a:avLst/>
          </a:prstGeom>
          <a:noFill/>
        </p:spPr>
        <p:txBody>
          <a:bodyPr wrap="square" rtlCol="0">
            <a:spAutoFit/>
          </a:bodyPr>
          <a:lstStyle/>
          <a:p>
            <a:pPr algn="ctr"/>
            <a:r>
              <a:rPr lang="sk-SK" sz="7200" b="1" i="1" dirty="0">
                <a:solidFill>
                  <a:srgbClr val="FF0000"/>
                </a:solidFill>
              </a:rPr>
              <a:t>Zdravá </a:t>
            </a:r>
            <a:r>
              <a:rPr lang="sk-SK" sz="7200" b="1" i="1" dirty="0" smtClean="0">
                <a:solidFill>
                  <a:srgbClr val="FF0000"/>
                </a:solidFill>
              </a:rPr>
              <a:t>výživa</a:t>
            </a:r>
          </a:p>
          <a:p>
            <a:pPr algn="ctr"/>
            <a:r>
              <a:rPr lang="sk-SK" sz="3600" b="1" i="1" dirty="0" smtClean="0">
                <a:solidFill>
                  <a:srgbClr val="FF0000"/>
                </a:solidFill>
              </a:rPr>
              <a:t>Vzdelávanie pre učiteľov</a:t>
            </a:r>
          </a:p>
          <a:p>
            <a:pPr algn="ctr"/>
            <a:endParaRPr lang="sk-SK" sz="3600" b="1" i="1" dirty="0">
              <a:solidFill>
                <a:srgbClr val="FF0000"/>
              </a:solidFill>
            </a:endParaRPr>
          </a:p>
          <a:p>
            <a:pPr algn="ctr"/>
            <a:r>
              <a:rPr lang="sk-SK" sz="2000" b="1" i="1" dirty="0" smtClean="0">
                <a:solidFill>
                  <a:srgbClr val="0070C0"/>
                </a:solidFill>
              </a:rPr>
              <a:t>Autori: </a:t>
            </a:r>
          </a:p>
          <a:p>
            <a:pPr algn="ctr"/>
            <a:r>
              <a:rPr lang="sk-SK" sz="2000" b="1" i="1" dirty="0" smtClean="0">
                <a:solidFill>
                  <a:srgbClr val="0070C0"/>
                </a:solidFill>
              </a:rPr>
              <a:t>Martina Klieštiková, Peter Minárik, Daniela Mináriková, Jana Sremaňáková</a:t>
            </a:r>
          </a:p>
          <a:p>
            <a:pPr algn="ctr"/>
            <a:endParaRPr lang="sk-SK" sz="2000" dirty="0">
              <a:solidFill>
                <a:srgbClr val="0070C0"/>
              </a:solidFill>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2" name="Obrázok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95262" y="116594"/>
            <a:ext cx="2804721" cy="682249"/>
          </a:xfrm>
          <a:prstGeom prst="rect">
            <a:avLst/>
          </a:prstGeom>
        </p:spPr>
      </p:pic>
    </p:spTree>
    <p:extLst>
      <p:ext uri="{BB962C8B-B14F-4D97-AF65-F5344CB8AC3E}">
        <p14:creationId xmlns:p14="http://schemas.microsoft.com/office/powerpoint/2010/main" val="2398456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42998" y="1397819"/>
            <a:ext cx="8928992" cy="3913507"/>
          </a:xfrm>
          <a:prstGeom prst="rect">
            <a:avLst/>
          </a:prstGeom>
        </p:spPr>
        <p:txBody>
          <a:bodyPr wrap="square">
            <a:spAutoFit/>
          </a:bodyPr>
          <a:lstStyle/>
          <a:p>
            <a:pPr>
              <a:lnSpc>
                <a:spcPts val="2500"/>
              </a:lnSpc>
            </a:pPr>
            <a:r>
              <a:rPr lang="sk-SK" b="1" dirty="0"/>
              <a:t>Ciele: </a:t>
            </a:r>
          </a:p>
          <a:p>
            <a:pPr>
              <a:lnSpc>
                <a:spcPts val="2500"/>
              </a:lnSpc>
            </a:pPr>
            <a:r>
              <a:rPr lang="sk-SK" dirty="0"/>
              <a:t>•	</a:t>
            </a:r>
            <a:r>
              <a:rPr lang="sk-SK" sz="1600" dirty="0"/>
              <a:t>aplikovať vedomosti o vyváženej strave pri nakupovaní a stravovaní,</a:t>
            </a:r>
          </a:p>
          <a:p>
            <a:pPr>
              <a:lnSpc>
                <a:spcPts val="2500"/>
              </a:lnSpc>
            </a:pPr>
            <a:r>
              <a:rPr lang="sk-SK" sz="1600" dirty="0"/>
              <a:t>•	zostaviť jednoduchý jedálny lístok, v ktorom je akceptovaná požiadavka vyváženej stravy.</a:t>
            </a:r>
          </a:p>
          <a:p>
            <a:pPr algn="r">
              <a:lnSpc>
                <a:spcPts val="2500"/>
              </a:lnSpc>
            </a:pPr>
            <a:r>
              <a:rPr lang="sk-SK" sz="1000" dirty="0"/>
              <a:t>ZDROJ: https://www.statpedu.sk/sk/metodicky-portal/volitelne-predmety/viem-co-zjem</a:t>
            </a:r>
            <a:r>
              <a:rPr lang="sk-SK" sz="1000" dirty="0" smtClean="0"/>
              <a:t>/</a:t>
            </a:r>
            <a:endParaRPr lang="sk-SK" dirty="0" smtClean="0"/>
          </a:p>
          <a:p>
            <a:pPr>
              <a:lnSpc>
                <a:spcPts val="2500"/>
              </a:lnSpc>
            </a:pPr>
            <a:r>
              <a:rPr lang="sk-SK" b="1" dirty="0" smtClean="0"/>
              <a:t>Zručnosti</a:t>
            </a:r>
            <a:r>
              <a:rPr lang="sk-SK" b="1" dirty="0"/>
              <a:t>: </a:t>
            </a:r>
            <a:r>
              <a:rPr lang="sk-SK" sz="1600" dirty="0"/>
              <a:t>Komunikačné, prezenčné, sociálne.</a:t>
            </a:r>
          </a:p>
          <a:p>
            <a:pPr>
              <a:lnSpc>
                <a:spcPts val="2500"/>
              </a:lnSpc>
            </a:pPr>
            <a:r>
              <a:rPr lang="sk-SK" b="1" dirty="0"/>
              <a:t>Metódy a formy</a:t>
            </a:r>
            <a:r>
              <a:rPr lang="sk-SK" dirty="0"/>
              <a:t>: </a:t>
            </a:r>
            <a:r>
              <a:rPr lang="sk-SK" sz="1600" dirty="0"/>
              <a:t>skupinová práca, projektové vyučovanie</a:t>
            </a:r>
          </a:p>
          <a:p>
            <a:pPr>
              <a:lnSpc>
                <a:spcPts val="2500"/>
              </a:lnSpc>
            </a:pPr>
            <a:r>
              <a:rPr lang="sk-SK" b="1" dirty="0"/>
              <a:t>Odporúčaná veková kategória</a:t>
            </a:r>
            <a:r>
              <a:rPr lang="sk-SK" dirty="0"/>
              <a:t>:  </a:t>
            </a:r>
            <a:r>
              <a:rPr lang="sk-SK" sz="1600" dirty="0"/>
              <a:t>12-14 rokov</a:t>
            </a:r>
          </a:p>
          <a:p>
            <a:pPr>
              <a:lnSpc>
                <a:spcPts val="2500"/>
              </a:lnSpc>
            </a:pPr>
            <a:r>
              <a:rPr lang="sk-SK" b="1" dirty="0"/>
              <a:t>Čas:       </a:t>
            </a:r>
            <a:r>
              <a:rPr lang="sk-SK" sz="1600" dirty="0"/>
              <a:t>45  - 90 min</a:t>
            </a:r>
            <a:r>
              <a:rPr lang="sk-SK" dirty="0"/>
              <a:t>.</a:t>
            </a:r>
          </a:p>
          <a:p>
            <a:pPr>
              <a:lnSpc>
                <a:spcPts val="2500"/>
              </a:lnSpc>
            </a:pPr>
            <a:r>
              <a:rPr lang="sk-SK" b="1" dirty="0"/>
              <a:t>Kľúčové pojmy: </a:t>
            </a:r>
            <a:r>
              <a:rPr lang="sk-SK" sz="1600" dirty="0"/>
              <a:t>Potraviny, Potravinová pyramída, Vyvážená strava, Zdravá strava, Desatoro zdravého </a:t>
            </a:r>
            <a:r>
              <a:rPr lang="sk-SK" sz="1600" b="1" dirty="0"/>
              <a:t>stravovania</a:t>
            </a:r>
          </a:p>
          <a:p>
            <a:pPr>
              <a:lnSpc>
                <a:spcPts val="2500"/>
              </a:lnSpc>
            </a:pPr>
            <a:r>
              <a:rPr lang="sk-SK" b="1" dirty="0"/>
              <a:t>Kľúčové kompetencie:   </a:t>
            </a:r>
            <a:r>
              <a:rPr lang="sk-SK" sz="1600" dirty="0"/>
              <a:t>Po realizácii hodiny: Zmenili žiaci svoje stravovanie? Zmenili svoj životný štýl?</a:t>
            </a:r>
          </a:p>
          <a:p>
            <a:pPr>
              <a:lnSpc>
                <a:spcPts val="2500"/>
              </a:lnSpc>
            </a:pPr>
            <a:r>
              <a:rPr lang="sk-SK" sz="1600" dirty="0"/>
              <a:t>Skupinová práca rozvíja komunikačné a organizačné schopnosti žiakov.</a:t>
            </a:r>
          </a:p>
        </p:txBody>
      </p:sp>
    </p:spTree>
    <p:extLst>
      <p:ext uri="{BB962C8B-B14F-4D97-AF65-F5344CB8AC3E}">
        <p14:creationId xmlns:p14="http://schemas.microsoft.com/office/powerpoint/2010/main" val="704472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50022" y="1506101"/>
            <a:ext cx="8843955" cy="3847207"/>
          </a:xfrm>
          <a:prstGeom prst="rect">
            <a:avLst/>
          </a:prstGeom>
        </p:spPr>
        <p:txBody>
          <a:bodyPr wrap="square">
            <a:spAutoFit/>
          </a:bodyPr>
          <a:lstStyle/>
          <a:p>
            <a:pPr algn="ctr"/>
            <a:r>
              <a:rPr lang="sk-SK" sz="2000" b="1" dirty="0">
                <a:solidFill>
                  <a:srgbClr val="FF0000"/>
                </a:solidFill>
              </a:rPr>
              <a:t>Aktivita 1.  Vyrob si potravinovú pyramídu,  12-14 rokov, 45 min – 90min</a:t>
            </a:r>
          </a:p>
          <a:p>
            <a:endParaRPr lang="sk-SK" sz="1600" dirty="0" smtClean="0"/>
          </a:p>
          <a:p>
            <a:r>
              <a:rPr lang="sk-SK" sz="1600" b="1" dirty="0" smtClean="0"/>
              <a:t>Pomôcky</a:t>
            </a:r>
            <a:r>
              <a:rPr lang="sk-SK" sz="1600" b="1" dirty="0"/>
              <a:t>: </a:t>
            </a:r>
            <a:r>
              <a:rPr lang="sk-SK" sz="1600" dirty="0"/>
              <a:t>výkres/kartón/lepenka, lepidlo, nožničky, </a:t>
            </a:r>
            <a:r>
              <a:rPr lang="sk-SK" sz="1600" dirty="0" smtClean="0"/>
              <a:t>fixky, letáky </a:t>
            </a:r>
            <a:r>
              <a:rPr lang="sk-SK" sz="1600" dirty="0"/>
              <a:t>s potravinami</a:t>
            </a:r>
          </a:p>
          <a:p>
            <a:endParaRPr lang="sk-SK" sz="1600" dirty="0"/>
          </a:p>
          <a:p>
            <a:r>
              <a:rPr lang="sk-SK" sz="1600" dirty="0" smtClean="0"/>
              <a:t>a) Rozdeľte </a:t>
            </a:r>
            <a:r>
              <a:rPr lang="sk-SK" sz="1600" dirty="0"/>
              <a:t>sa do skupín.</a:t>
            </a:r>
          </a:p>
          <a:p>
            <a:r>
              <a:rPr lang="sk-SK" sz="1600" dirty="0" smtClean="0"/>
              <a:t>b) V </a:t>
            </a:r>
            <a:r>
              <a:rPr lang="sk-SK" sz="1600" dirty="0"/>
              <a:t>skupine sa porozprávajte o tom, čo je to potravinová pyramída, </a:t>
            </a:r>
            <a:r>
              <a:rPr lang="sk-SK" sz="1600" dirty="0" smtClean="0"/>
              <a:t>aké </a:t>
            </a:r>
            <a:r>
              <a:rPr lang="sk-SK" sz="1600" dirty="0"/>
              <a:t>ma poschodia a aké potraviny do nej patria a prečo.</a:t>
            </a:r>
          </a:p>
          <a:p>
            <a:r>
              <a:rPr lang="sk-SK" sz="1600" dirty="0" smtClean="0"/>
              <a:t>c) Na </a:t>
            </a:r>
            <a:r>
              <a:rPr lang="sk-SK" sz="1600" dirty="0"/>
              <a:t>výkres/kartón/lepenku narysujte pomocou predlohy pyramídu</a:t>
            </a:r>
          </a:p>
          <a:p>
            <a:r>
              <a:rPr lang="sk-SK" sz="1600" dirty="0"/>
              <a:t> a poskladajte ju.</a:t>
            </a:r>
          </a:p>
          <a:p>
            <a:r>
              <a:rPr lang="sk-SK" sz="1600" dirty="0" smtClean="0"/>
              <a:t>d) Pyramídu </a:t>
            </a:r>
            <a:r>
              <a:rPr lang="sk-SK" sz="1600" dirty="0"/>
              <a:t>rozdeľte na toľko častí, koľko má častí potravinová</a:t>
            </a:r>
          </a:p>
          <a:p>
            <a:r>
              <a:rPr lang="sk-SK" sz="1600" dirty="0"/>
              <a:t> pyramída.</a:t>
            </a:r>
          </a:p>
          <a:p>
            <a:r>
              <a:rPr lang="sk-SK" sz="1600" dirty="0" smtClean="0"/>
              <a:t>e) Z </a:t>
            </a:r>
            <a:r>
              <a:rPr lang="sk-SK" sz="1600" dirty="0"/>
              <a:t>potravinových letákov vystrihnite rôzne druhy potravín z každej </a:t>
            </a:r>
            <a:r>
              <a:rPr lang="sk-SK" sz="1600" dirty="0" smtClean="0"/>
              <a:t>skupiny </a:t>
            </a:r>
            <a:r>
              <a:rPr lang="sk-SK" sz="1600" dirty="0"/>
              <a:t>potravín.</a:t>
            </a:r>
          </a:p>
          <a:p>
            <a:r>
              <a:rPr lang="sk-SK" sz="1600" dirty="0" smtClean="0"/>
              <a:t>f) Obrázky </a:t>
            </a:r>
            <a:r>
              <a:rPr lang="sk-SK" sz="1600" dirty="0"/>
              <a:t>potravín nalepte na potravinovú tak, aby boli spolu </a:t>
            </a:r>
            <a:r>
              <a:rPr lang="sk-SK" sz="1600" dirty="0" smtClean="0"/>
              <a:t>potraviny</a:t>
            </a:r>
            <a:r>
              <a:rPr lang="sk-SK" sz="1600" dirty="0"/>
              <a:t>, ktoré k sebe patria. </a:t>
            </a:r>
          </a:p>
          <a:p>
            <a:r>
              <a:rPr lang="sk-SK" sz="1600" dirty="0" smtClean="0"/>
              <a:t>g) Svoju </a:t>
            </a:r>
            <a:r>
              <a:rPr lang="sk-SK" sz="1600" dirty="0"/>
              <a:t>prácu prezentujte pred spolužiakmi v triede a </a:t>
            </a:r>
            <a:r>
              <a:rPr lang="sk-SK" sz="1600" dirty="0" smtClean="0"/>
              <a:t>diskutujte o </a:t>
            </a:r>
            <a:r>
              <a:rPr lang="sk-SK" sz="1600" dirty="0"/>
              <a:t>tom, či ste pyramídu správne zaplnili. </a:t>
            </a:r>
          </a:p>
          <a:p>
            <a:r>
              <a:rPr lang="sk-SK" sz="1600" dirty="0"/>
              <a:t>Sú v ňom potraviny ktoré sú nezdravé?</a:t>
            </a:r>
          </a:p>
        </p:txBody>
      </p:sp>
    </p:spTree>
    <p:extLst>
      <p:ext uri="{BB962C8B-B14F-4D97-AF65-F5344CB8AC3E}">
        <p14:creationId xmlns:p14="http://schemas.microsoft.com/office/powerpoint/2010/main" val="4271690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3" name="Obrázok 2"/>
          <p:cNvPicPr>
            <a:picLocks noChangeAspect="1"/>
          </p:cNvPicPr>
          <p:nvPr/>
        </p:nvPicPr>
        <p:blipFill>
          <a:blip r:embed="rId10"/>
          <a:stretch>
            <a:fillRect/>
          </a:stretch>
        </p:blipFill>
        <p:spPr>
          <a:xfrm>
            <a:off x="1803050" y="1418065"/>
            <a:ext cx="5252617" cy="3937667"/>
          </a:xfrm>
          <a:prstGeom prst="rect">
            <a:avLst/>
          </a:prstGeom>
        </p:spPr>
      </p:pic>
    </p:spTree>
    <p:extLst>
      <p:ext uri="{BB962C8B-B14F-4D97-AF65-F5344CB8AC3E}">
        <p14:creationId xmlns:p14="http://schemas.microsoft.com/office/powerpoint/2010/main" val="993892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481623"/>
            <a:ext cx="8699939" cy="3877985"/>
          </a:xfrm>
          <a:prstGeom prst="rect">
            <a:avLst/>
          </a:prstGeom>
        </p:spPr>
        <p:txBody>
          <a:bodyPr wrap="square">
            <a:spAutoFit/>
          </a:bodyPr>
          <a:lstStyle/>
          <a:p>
            <a:pPr algn="ctr"/>
            <a:r>
              <a:rPr lang="sk-SK" b="1" dirty="0">
                <a:solidFill>
                  <a:srgbClr val="FF0000"/>
                </a:solidFill>
              </a:rPr>
              <a:t>Aktivita 2: Anketa desatora zdravého stravovania, </a:t>
            </a:r>
            <a:endParaRPr lang="sk-SK" b="1" dirty="0" smtClean="0">
              <a:solidFill>
                <a:srgbClr val="FF0000"/>
              </a:solidFill>
            </a:endParaRPr>
          </a:p>
          <a:p>
            <a:pPr algn="ctr"/>
            <a:r>
              <a:rPr lang="sk-SK" b="1" dirty="0" smtClean="0">
                <a:solidFill>
                  <a:srgbClr val="FF0000"/>
                </a:solidFill>
              </a:rPr>
              <a:t>12-14 </a:t>
            </a:r>
            <a:r>
              <a:rPr lang="sk-SK" b="1" dirty="0">
                <a:solidFill>
                  <a:srgbClr val="FF0000"/>
                </a:solidFill>
              </a:rPr>
              <a:t>rokov, dlhodobá úloha , príprava na hodine: 45min -90min</a:t>
            </a:r>
          </a:p>
          <a:p>
            <a:endParaRPr lang="sk-SK" dirty="0"/>
          </a:p>
          <a:p>
            <a:r>
              <a:rPr lang="sk-SK" sz="1600" b="1" dirty="0"/>
              <a:t>Pomôcky:</a:t>
            </a:r>
            <a:r>
              <a:rPr lang="sk-SK" sz="1600" dirty="0"/>
              <a:t> pero, </a:t>
            </a:r>
            <a:r>
              <a:rPr lang="sk-SK" sz="1600" dirty="0" smtClean="0"/>
              <a:t>papier</a:t>
            </a:r>
          </a:p>
          <a:p>
            <a:endParaRPr lang="sk-SK" sz="1600" dirty="0"/>
          </a:p>
          <a:p>
            <a:r>
              <a:rPr lang="sk-SK" sz="1600" dirty="0" smtClean="0"/>
              <a:t>a) Rozdeľte </a:t>
            </a:r>
            <a:r>
              <a:rPr lang="sk-SK" sz="1600" dirty="0"/>
              <a:t>sa do piatich skupín. (počet skupín môže byť rôzny podľa počtu žiakov v triede)</a:t>
            </a:r>
          </a:p>
          <a:p>
            <a:r>
              <a:rPr lang="sk-SK" sz="1600" dirty="0" smtClean="0"/>
              <a:t>b) V </a:t>
            </a:r>
            <a:r>
              <a:rPr lang="sk-SK" sz="1600" dirty="0"/>
              <a:t>každej skupine si zvoľte kapitána, hovorcu a zapisovateľa</a:t>
            </a:r>
          </a:p>
          <a:p>
            <a:r>
              <a:rPr lang="sk-SK" sz="1600" dirty="0" smtClean="0"/>
              <a:t>c) Úlohou </a:t>
            </a:r>
            <a:r>
              <a:rPr lang="sk-SK" sz="1600" dirty="0"/>
              <a:t>každej skupiny bude navrhnúť anketu o zdravom stravovaní na základe desatora zdravého stravovania. Jedna skupina navrhne anketu pre spolužiakov, druhá pre učiteľov, tretia pre rodičov a štvrtá pre starých rodičov a piata pre ostatnú verejnosť.</a:t>
            </a:r>
          </a:p>
          <a:p>
            <a:r>
              <a:rPr lang="sk-SK" sz="1600" dirty="0" smtClean="0"/>
              <a:t>d) Anketa </a:t>
            </a:r>
            <a:r>
              <a:rPr lang="sk-SK" sz="1600" dirty="0"/>
              <a:t>bude obsahovať min. 5 otázok z desatora zdravého stravovania. Otázky budú prispôsobené cieľovej skupine respondentov. Žiaci v každej skupine dajú vyplniť svoju anketu aspoň 20 respondentom. </a:t>
            </a:r>
          </a:p>
          <a:p>
            <a:r>
              <a:rPr lang="sk-SK" sz="1600" dirty="0" smtClean="0"/>
              <a:t>e) Anketu </a:t>
            </a:r>
            <a:r>
              <a:rPr lang="sk-SK" sz="1600" dirty="0"/>
              <a:t>vyhodnotia a v skupine diskutujú, nad odpoveďami svojich respondentov. Skúsia zdôvodniť ich odpovede vzhľadom na ich vek a spôsob života</a:t>
            </a:r>
            <a:r>
              <a:rPr lang="sk-SK" sz="1600" dirty="0" smtClean="0"/>
              <a:t>.</a:t>
            </a:r>
            <a:endParaRPr lang="sk-SK" sz="1600" dirty="0"/>
          </a:p>
        </p:txBody>
      </p:sp>
    </p:spTree>
    <p:extLst>
      <p:ext uri="{BB962C8B-B14F-4D97-AF65-F5344CB8AC3E}">
        <p14:creationId xmlns:p14="http://schemas.microsoft.com/office/powerpoint/2010/main" val="953400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364678" y="1254041"/>
            <a:ext cx="8414643" cy="4234108"/>
          </a:xfrm>
          <a:prstGeom prst="rect">
            <a:avLst/>
          </a:prstGeom>
        </p:spPr>
        <p:txBody>
          <a:bodyPr wrap="square">
            <a:spAutoFit/>
          </a:bodyPr>
          <a:lstStyle/>
          <a:p>
            <a:pPr>
              <a:lnSpc>
                <a:spcPts val="2500"/>
              </a:lnSpc>
            </a:pPr>
            <a:r>
              <a:rPr lang="sk-SK" sz="1600" dirty="0" smtClean="0"/>
              <a:t>f) Skupina </a:t>
            </a:r>
            <a:r>
              <a:rPr lang="sk-SK" sz="1600" dirty="0"/>
              <a:t>si zvolí jedného alebo dvoch hovorcov. Pripravia si plagát s odpoveďami na svoju anketu. Prezentujú výsledky svojej ankety a navrhnú spôsob ako by  mohli ich respondenti zlepšiť /vylepšiť svoj životný štýl na základe desatora zdravej výživy.  </a:t>
            </a:r>
          </a:p>
          <a:p>
            <a:pPr>
              <a:lnSpc>
                <a:spcPts val="2500"/>
              </a:lnSpc>
            </a:pPr>
            <a:r>
              <a:rPr lang="sk-SK" sz="1600" dirty="0" smtClean="0"/>
              <a:t>g) V </a:t>
            </a:r>
            <a:r>
              <a:rPr lang="sk-SK" sz="1600" dirty="0"/>
              <a:t>diskusii si skupiny vysvetlia svoje názory a uvedú najdôležitejšie argumenty na ich podporu. Keď hovorcovia skupiny povedia svoj názor, môžu sa do diskusie zapojiť aj ostatní členovia skupiny. Učiteľ dozerá, aby každá skupina mala rovnaký časový priestor. </a:t>
            </a:r>
          </a:p>
          <a:p>
            <a:pPr>
              <a:lnSpc>
                <a:spcPts val="2500"/>
              </a:lnSpc>
            </a:pPr>
            <a:r>
              <a:rPr lang="sk-SK" sz="1600" dirty="0" smtClean="0"/>
              <a:t>h) Učiteľ </a:t>
            </a:r>
            <a:r>
              <a:rPr lang="sk-SK" sz="1600" dirty="0"/>
              <a:t>požiada skupiny, aby zhrnuli svoje názory a argumenty. </a:t>
            </a:r>
          </a:p>
          <a:p>
            <a:pPr>
              <a:lnSpc>
                <a:spcPts val="2500"/>
              </a:lnSpc>
            </a:pPr>
            <a:r>
              <a:rPr lang="sk-SK" sz="1600" dirty="0" smtClean="0"/>
              <a:t>i) Ďalej </a:t>
            </a:r>
            <a:r>
              <a:rPr lang="sk-SK" sz="1600" dirty="0"/>
              <a:t>so žiakmi diskutujeme: </a:t>
            </a:r>
          </a:p>
          <a:p>
            <a:pPr>
              <a:lnSpc>
                <a:spcPts val="2500"/>
              </a:lnSpc>
            </a:pPr>
            <a:r>
              <a:rPr lang="sk-SK" sz="1600" dirty="0" smtClean="0"/>
              <a:t>j) Nachádzali </a:t>
            </a:r>
            <a:r>
              <a:rPr lang="sk-SK" sz="1600" dirty="0"/>
              <a:t>ste argumenty na podporu svojho stanoviska ľahko, alebo ťažko?</a:t>
            </a:r>
          </a:p>
          <a:p>
            <a:pPr>
              <a:lnSpc>
                <a:spcPts val="2500"/>
              </a:lnSpc>
            </a:pPr>
            <a:r>
              <a:rPr lang="sk-SK" sz="1600" dirty="0" smtClean="0"/>
              <a:t>k) Ako </a:t>
            </a:r>
            <a:r>
              <a:rPr lang="sk-SK" sz="1600" dirty="0"/>
              <a:t>sa vám pracovalo v skupine? Boli vaše argumenty rešpektované?</a:t>
            </a:r>
          </a:p>
          <a:p>
            <a:pPr>
              <a:lnSpc>
                <a:spcPts val="2500"/>
              </a:lnSpc>
            </a:pPr>
            <a:r>
              <a:rPr lang="sk-SK" sz="1600" dirty="0" smtClean="0"/>
              <a:t>l) Dodržiavali </a:t>
            </a:r>
            <a:r>
              <a:rPr lang="sk-SK" sz="1600" dirty="0"/>
              <a:t>ste zásady diskusie – očný kontakt, parafrázovanie, dodržiavanie času, neskákanie si do reči? </a:t>
            </a:r>
          </a:p>
          <a:p>
            <a:pPr>
              <a:lnSpc>
                <a:spcPts val="2500"/>
              </a:lnSpc>
            </a:pPr>
            <a:r>
              <a:rPr lang="sk-SK" sz="1600" dirty="0" smtClean="0"/>
              <a:t>m) Ktoré </a:t>
            </a:r>
            <a:r>
              <a:rPr lang="sk-SK" sz="1600" dirty="0"/>
              <a:t>argumenty vás presvedčili, aby ste zmenili svoj jedálny lístok? </a:t>
            </a:r>
          </a:p>
        </p:txBody>
      </p:sp>
    </p:spTree>
    <p:extLst>
      <p:ext uri="{BB962C8B-B14F-4D97-AF65-F5344CB8AC3E}">
        <p14:creationId xmlns:p14="http://schemas.microsoft.com/office/powerpoint/2010/main" val="12236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09982" y="1322628"/>
            <a:ext cx="8826514" cy="3077766"/>
          </a:xfrm>
          <a:prstGeom prst="rect">
            <a:avLst/>
          </a:prstGeom>
        </p:spPr>
        <p:txBody>
          <a:bodyPr wrap="square">
            <a:spAutoFit/>
          </a:bodyPr>
          <a:lstStyle/>
          <a:p>
            <a:endParaRPr lang="sk-SK" b="1" dirty="0" smtClean="0">
              <a:solidFill>
                <a:srgbClr val="FF0000"/>
              </a:solidFill>
            </a:endParaRPr>
          </a:p>
          <a:p>
            <a:r>
              <a:rPr lang="sk-SK" b="1" dirty="0" smtClean="0">
                <a:solidFill>
                  <a:srgbClr val="FF0000"/>
                </a:solidFill>
              </a:rPr>
              <a:t>Otázka z dotazníka pre študentov – správna odpoveď</a:t>
            </a:r>
          </a:p>
          <a:p>
            <a:endParaRPr lang="sk-SK" dirty="0"/>
          </a:p>
          <a:p>
            <a:r>
              <a:rPr lang="sk-SK" sz="2000" b="1" dirty="0" smtClean="0"/>
              <a:t>Čo </a:t>
            </a:r>
            <a:r>
              <a:rPr lang="sk-SK" sz="2000" b="1" dirty="0"/>
              <a:t>z uvedeného nepatrí k základom zdravého stravovania </a:t>
            </a:r>
            <a:r>
              <a:rPr lang="sk-SK" sz="2000" b="1" dirty="0" smtClean="0"/>
              <a:t>?</a:t>
            </a:r>
          </a:p>
          <a:p>
            <a:endParaRPr lang="sk-SK" sz="2000" b="1" dirty="0"/>
          </a:p>
          <a:p>
            <a:r>
              <a:rPr lang="sk-SK" sz="2000" dirty="0"/>
              <a:t>a.	Mlieko</a:t>
            </a:r>
          </a:p>
          <a:p>
            <a:r>
              <a:rPr lang="sk-SK" sz="2000" dirty="0"/>
              <a:t>b.	Orechy</a:t>
            </a:r>
          </a:p>
          <a:p>
            <a:r>
              <a:rPr lang="sk-SK" sz="2000" dirty="0"/>
              <a:t>c.	Šalát</a:t>
            </a:r>
          </a:p>
          <a:p>
            <a:r>
              <a:rPr lang="sk-SK" sz="2000" b="1" dirty="0">
                <a:solidFill>
                  <a:schemeClr val="tx2"/>
                </a:solidFill>
              </a:rPr>
              <a:t>d.	Orechová tyčinka s polevou</a:t>
            </a:r>
          </a:p>
          <a:p>
            <a:r>
              <a:rPr lang="sk-SK" sz="2000" dirty="0"/>
              <a:t>e.	Neviem</a:t>
            </a:r>
          </a:p>
        </p:txBody>
      </p:sp>
    </p:spTree>
    <p:extLst>
      <p:ext uri="{BB962C8B-B14F-4D97-AF65-F5344CB8AC3E}">
        <p14:creationId xmlns:p14="http://schemas.microsoft.com/office/powerpoint/2010/main" val="2867389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840401" y="2579973"/>
            <a:ext cx="7628114" cy="830997"/>
          </a:xfrm>
          <a:prstGeom prst="rect">
            <a:avLst/>
          </a:prstGeom>
        </p:spPr>
        <p:txBody>
          <a:bodyPr wrap="none">
            <a:spAutoFit/>
          </a:bodyPr>
          <a:lstStyle/>
          <a:p>
            <a:r>
              <a:rPr lang="sk-SK" sz="4800" b="1" dirty="0"/>
              <a:t>Ďakujeme Vám za pozornosť!</a:t>
            </a:r>
          </a:p>
        </p:txBody>
      </p:sp>
    </p:spTree>
    <p:extLst>
      <p:ext uri="{BB962C8B-B14F-4D97-AF65-F5344CB8AC3E}">
        <p14:creationId xmlns:p14="http://schemas.microsoft.com/office/powerpoint/2010/main" val="1327471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714228" y="1518145"/>
            <a:ext cx="7319995" cy="3600986"/>
          </a:xfrm>
          <a:prstGeom prst="rect">
            <a:avLst/>
          </a:prstGeom>
          <a:noFill/>
        </p:spPr>
        <p:txBody>
          <a:bodyPr wrap="square" rtlCol="0">
            <a:spAutoFit/>
          </a:bodyPr>
          <a:lstStyle/>
          <a:p>
            <a:pPr algn="ctr"/>
            <a:r>
              <a:rPr lang="sk-SK" sz="6600" b="1" dirty="0" smtClean="0">
                <a:solidFill>
                  <a:srgbClr val="FF0000"/>
                </a:solidFill>
              </a:rPr>
              <a:t>Zdraviu </a:t>
            </a:r>
            <a:r>
              <a:rPr lang="sk-SK" sz="6600" b="1" dirty="0">
                <a:solidFill>
                  <a:srgbClr val="FF0000"/>
                </a:solidFill>
              </a:rPr>
              <a:t>prospešné stravovanie</a:t>
            </a:r>
            <a:endParaRPr lang="sk-SK" sz="6600" b="1" i="1" dirty="0" smtClean="0">
              <a:solidFill>
                <a:srgbClr val="FF0000"/>
              </a:solidFill>
            </a:endParaRPr>
          </a:p>
          <a:p>
            <a:pPr algn="ctr"/>
            <a:endParaRPr lang="sk-SK" sz="4800" b="1" i="1" dirty="0" smtClean="0">
              <a:solidFill>
                <a:srgbClr val="FF0000"/>
              </a:solidFill>
            </a:endParaRPr>
          </a:p>
          <a:p>
            <a:pPr algn="ctr"/>
            <a:r>
              <a:rPr lang="sk-SK" sz="4800" b="1" i="1">
                <a:solidFill>
                  <a:srgbClr val="FF0000"/>
                </a:solidFill>
              </a:rPr>
              <a:t>Kapitola </a:t>
            </a:r>
            <a:r>
              <a:rPr lang="sk-SK" sz="4800" b="1" i="1" dirty="0" smtClean="0">
                <a:solidFill>
                  <a:srgbClr val="FF0000"/>
                </a:solidFill>
              </a:rPr>
              <a:t>6</a:t>
            </a:r>
            <a:endParaRPr lang="sk-SK" sz="4800" b="1" i="1" dirty="0">
              <a:solidFill>
                <a:srgbClr val="FF0000"/>
              </a:solidFill>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Tree>
    <p:extLst>
      <p:ext uri="{BB962C8B-B14F-4D97-AF65-F5344CB8AC3E}">
        <p14:creationId xmlns:p14="http://schemas.microsoft.com/office/powerpoint/2010/main" val="29083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900666" y="2625385"/>
            <a:ext cx="5904656" cy="2642775"/>
          </a:xfrm>
          <a:prstGeom prst="rect">
            <a:avLst/>
          </a:prstGeom>
        </p:spPr>
        <p:txBody>
          <a:bodyPr wrap="square">
            <a:spAutoFit/>
          </a:bodyPr>
          <a:lstStyle/>
          <a:p>
            <a:pPr algn="just">
              <a:lnSpc>
                <a:spcPct val="107000"/>
              </a:lnSpc>
              <a:spcBef>
                <a:spcPts val="600"/>
              </a:spcBef>
              <a:spcAft>
                <a:spcPts val="800"/>
              </a:spcAft>
            </a:pPr>
            <a:r>
              <a:rPr lang="sk-SK" dirty="0" smtClean="0">
                <a:ea typeface="Calibri" panose="020F0502020204030204" pitchFamily="34" charset="0"/>
                <a:cs typeface="Times New Roman" panose="02020603050405020304" pitchFamily="18" charset="0"/>
              </a:rPr>
              <a:t>Naše </a:t>
            </a:r>
            <a:r>
              <a:rPr lang="sk-SK" dirty="0">
                <a:ea typeface="Calibri" panose="020F0502020204030204" pitchFamily="34" charset="0"/>
                <a:cs typeface="Times New Roman" panose="02020603050405020304" pitchFamily="18" charset="0"/>
              </a:rPr>
              <a:t>telo pre svoje fungovanie potrebuje neustále dodávku energie a rôznych výživných látok. Ich zdrojom je potrava. Okrem toho potrebuje každý deň prijímať vodu. Pravidelný príjem potravy je dôležitý pre všetky procesy v ľudskom tele.</a:t>
            </a:r>
            <a:endParaRPr lang="sk-SK" sz="1600" dirty="0">
              <a:ea typeface="Calibri" panose="020F0502020204030204" pitchFamily="34" charset="0"/>
              <a:cs typeface="Times New Roman" panose="02020603050405020304" pitchFamily="18" charset="0"/>
            </a:endParaRPr>
          </a:p>
          <a:p>
            <a:pPr algn="just">
              <a:lnSpc>
                <a:spcPct val="107000"/>
              </a:lnSpc>
              <a:spcBef>
                <a:spcPts val="600"/>
              </a:spcBef>
              <a:spcAft>
                <a:spcPts val="800"/>
              </a:spcAft>
            </a:pPr>
            <a:r>
              <a:rPr lang="sk-SK" dirty="0">
                <a:ea typeface="Calibri" panose="020F0502020204030204" pitchFamily="34" charset="0"/>
                <a:cs typeface="Times New Roman" panose="02020603050405020304" pitchFamily="18" charset="0"/>
              </a:rPr>
              <a:t>O potrebe prijať potravu nás informuje hlad. Po príjme potravy sa dostaví pocit sýtosti. Pocit hladu a sýtosti reguluje hypotalamus (časť mozgu) a hormóny </a:t>
            </a:r>
            <a:r>
              <a:rPr lang="sk-SK" dirty="0" err="1">
                <a:ea typeface="Calibri" panose="020F0502020204030204" pitchFamily="34" charset="0"/>
                <a:cs typeface="Times New Roman" panose="02020603050405020304" pitchFamily="18" charset="0"/>
              </a:rPr>
              <a:t>leptín</a:t>
            </a:r>
            <a:r>
              <a:rPr lang="sk-SK" dirty="0">
                <a:ea typeface="Calibri" panose="020F0502020204030204" pitchFamily="34" charset="0"/>
                <a:cs typeface="Times New Roman" panose="02020603050405020304" pitchFamily="18" charset="0"/>
              </a:rPr>
              <a:t> (hormón hladu) a </a:t>
            </a:r>
            <a:r>
              <a:rPr lang="sk-SK" dirty="0" err="1">
                <a:ea typeface="Calibri" panose="020F0502020204030204" pitchFamily="34" charset="0"/>
                <a:cs typeface="Times New Roman" panose="02020603050405020304" pitchFamily="18" charset="0"/>
              </a:rPr>
              <a:t>ghrelín</a:t>
            </a:r>
            <a:r>
              <a:rPr lang="sk-SK" dirty="0">
                <a:ea typeface="Calibri" panose="020F0502020204030204" pitchFamily="34" charset="0"/>
                <a:cs typeface="Times New Roman" panose="02020603050405020304" pitchFamily="18" charset="0"/>
              </a:rPr>
              <a:t> (hormón sýtosti) a ďalšie signály. </a:t>
            </a:r>
            <a:endParaRPr lang="sk-SK" sz="1600" dirty="0">
              <a:effectLst/>
              <a:ea typeface="Calibri" panose="020F0502020204030204" pitchFamily="34" charset="0"/>
              <a:cs typeface="Times New Roman" panose="02020603050405020304" pitchFamily="18" charset="0"/>
            </a:endParaRPr>
          </a:p>
        </p:txBody>
      </p:sp>
      <p:sp>
        <p:nvSpPr>
          <p:cNvPr id="8" name="Obdĺžnik 7"/>
          <p:cNvSpPr/>
          <p:nvPr/>
        </p:nvSpPr>
        <p:spPr>
          <a:xfrm>
            <a:off x="152542" y="1032576"/>
            <a:ext cx="8652780" cy="1477328"/>
          </a:xfrm>
          <a:prstGeom prst="rect">
            <a:avLst/>
          </a:prstGeom>
        </p:spPr>
        <p:txBody>
          <a:bodyPr wrap="square">
            <a:spAutoFit/>
          </a:bodyPr>
          <a:lstStyle/>
          <a:p>
            <a:pPr algn="ctr"/>
            <a:r>
              <a:rPr lang="es-ES" sz="6600" b="1" dirty="0">
                <a:solidFill>
                  <a:srgbClr val="FF0000"/>
                </a:solidFill>
              </a:rPr>
              <a:t>Prečo jeme? </a:t>
            </a:r>
          </a:p>
          <a:p>
            <a:pPr algn="ctr"/>
            <a:r>
              <a:rPr lang="es-ES" sz="2400" b="1" dirty="0">
                <a:solidFill>
                  <a:srgbClr val="FFC000"/>
                </a:solidFill>
              </a:rPr>
              <a:t>Potrava</a:t>
            </a:r>
            <a:r>
              <a:rPr lang="es-ES" sz="2400" b="1" dirty="0"/>
              <a:t> </a:t>
            </a:r>
            <a:r>
              <a:rPr lang="es-ES" sz="2400" b="1" dirty="0">
                <a:solidFill>
                  <a:srgbClr val="FFC000"/>
                </a:solidFill>
              </a:rPr>
              <a:t>patrí medzi základné podmienky existencie človeka. </a:t>
            </a:r>
          </a:p>
        </p:txBody>
      </p:sp>
      <p:pic>
        <p:nvPicPr>
          <p:cNvPr id="20" name="Obrázok 19"/>
          <p:cNvPicPr>
            <a:picLocks noChangeAspect="1"/>
          </p:cNvPicPr>
          <p:nvPr/>
        </p:nvPicPr>
        <p:blipFill>
          <a:blip r:embed="rId10"/>
          <a:stretch>
            <a:fillRect/>
          </a:stretch>
        </p:blipFill>
        <p:spPr>
          <a:xfrm>
            <a:off x="523939" y="2767628"/>
            <a:ext cx="2371820" cy="2371820"/>
          </a:xfrm>
          <a:prstGeom prst="rect">
            <a:avLst/>
          </a:prstGeom>
        </p:spPr>
      </p:pic>
    </p:spTree>
    <p:extLst>
      <p:ext uri="{BB962C8B-B14F-4D97-AF65-F5344CB8AC3E}">
        <p14:creationId xmlns:p14="http://schemas.microsoft.com/office/powerpoint/2010/main" val="222573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79998" y="1268005"/>
            <a:ext cx="3429144" cy="1107996"/>
          </a:xfrm>
          <a:prstGeom prst="rect">
            <a:avLst/>
          </a:prstGeom>
        </p:spPr>
        <p:txBody>
          <a:bodyPr wrap="none">
            <a:spAutoFit/>
          </a:bodyPr>
          <a:lstStyle/>
          <a:p>
            <a:r>
              <a:rPr lang="sk-SK" sz="6600" b="1" dirty="0">
                <a:solidFill>
                  <a:srgbClr val="FF0000"/>
                </a:solidFill>
              </a:rPr>
              <a:t>Čo </a:t>
            </a:r>
            <a:r>
              <a:rPr lang="sk-SK" sz="6600" b="1" dirty="0" smtClean="0">
                <a:solidFill>
                  <a:srgbClr val="FF0000"/>
                </a:solidFill>
              </a:rPr>
              <a:t>jeme?</a:t>
            </a:r>
            <a:endParaRPr lang="sk-SK" sz="6600" b="1" dirty="0">
              <a:solidFill>
                <a:srgbClr val="FF0000"/>
              </a:solidFill>
            </a:endParaRPr>
          </a:p>
        </p:txBody>
      </p:sp>
      <p:pic>
        <p:nvPicPr>
          <p:cNvPr id="3" name="Obrázok 2"/>
          <p:cNvPicPr>
            <a:picLocks noChangeAspect="1"/>
          </p:cNvPicPr>
          <p:nvPr/>
        </p:nvPicPr>
        <p:blipFill>
          <a:blip r:embed="rId10"/>
          <a:stretch>
            <a:fillRect/>
          </a:stretch>
        </p:blipFill>
        <p:spPr>
          <a:xfrm>
            <a:off x="405829" y="2569634"/>
            <a:ext cx="3023878" cy="2322777"/>
          </a:xfrm>
          <a:prstGeom prst="rect">
            <a:avLst/>
          </a:prstGeom>
        </p:spPr>
      </p:pic>
      <p:sp>
        <p:nvSpPr>
          <p:cNvPr id="4" name="Obdĺžnik 3"/>
          <p:cNvSpPr/>
          <p:nvPr/>
        </p:nvSpPr>
        <p:spPr>
          <a:xfrm>
            <a:off x="3609142" y="2328807"/>
            <a:ext cx="5531587" cy="2759730"/>
          </a:xfrm>
          <a:prstGeom prst="rect">
            <a:avLst/>
          </a:prstGeom>
        </p:spPr>
        <p:txBody>
          <a:bodyPr wrap="square">
            <a:spAutoFit/>
          </a:bodyPr>
          <a:lstStyle/>
          <a:p>
            <a:pPr>
              <a:lnSpc>
                <a:spcPts val="2600"/>
              </a:lnSpc>
            </a:pPr>
            <a:r>
              <a:rPr lang="sk-SK" b="1" dirty="0"/>
              <a:t>Jeme potravu</a:t>
            </a:r>
            <a:r>
              <a:rPr lang="sk-SK" dirty="0"/>
              <a:t>, ktorá sa skladá z rôznych potravín živočíšneho alebo rastlinného pôvodu. </a:t>
            </a:r>
            <a:endParaRPr lang="sk-SK" dirty="0" smtClean="0"/>
          </a:p>
          <a:p>
            <a:pPr>
              <a:lnSpc>
                <a:spcPts val="2600"/>
              </a:lnSpc>
            </a:pPr>
            <a:r>
              <a:rPr lang="sk-SK" dirty="0" smtClean="0"/>
              <a:t>Podľa </a:t>
            </a:r>
            <a:r>
              <a:rPr lang="sk-SK" dirty="0"/>
              <a:t>zastúpenia živín, spôsobu zvyčajnej konzumácie </a:t>
            </a:r>
            <a:r>
              <a:rPr lang="sk-SK" dirty="0" smtClean="0"/>
              <a:t>     a </a:t>
            </a:r>
            <a:r>
              <a:rPr lang="sk-SK" dirty="0"/>
              <a:t>pôvodu ich delíme do potravinových skupín</a:t>
            </a:r>
            <a:r>
              <a:rPr lang="sk-SK" dirty="0" smtClean="0"/>
              <a:t>.</a:t>
            </a:r>
          </a:p>
          <a:p>
            <a:pPr>
              <a:lnSpc>
                <a:spcPts val="2600"/>
              </a:lnSpc>
            </a:pPr>
            <a:r>
              <a:rPr lang="sk-SK" dirty="0" smtClean="0"/>
              <a:t>Jesť </a:t>
            </a:r>
            <a:r>
              <a:rPr lang="sk-SK" dirty="0"/>
              <a:t>by sme mali najmä </a:t>
            </a:r>
            <a:r>
              <a:rPr lang="sk-SK" b="1" dirty="0"/>
              <a:t>základné a čo najmenej priemyselne spracované potraviny.</a:t>
            </a:r>
            <a:r>
              <a:rPr lang="sk-SK" dirty="0"/>
              <a:t> Vyberať si treba </a:t>
            </a:r>
            <a:r>
              <a:rPr lang="sk-SK" b="1" i="1" dirty="0"/>
              <a:t>nutrične hodnotné potraviny</a:t>
            </a:r>
            <a:r>
              <a:rPr lang="sk-SK" dirty="0"/>
              <a:t>, </a:t>
            </a:r>
            <a:r>
              <a:rPr lang="sk-SK" b="1" dirty="0"/>
              <a:t>ktoré sú bohaté na </a:t>
            </a:r>
            <a:r>
              <a:rPr lang="sk-SK" b="1" dirty="0" smtClean="0"/>
              <a:t>živiny   </a:t>
            </a:r>
            <a:r>
              <a:rPr lang="sk-SK" b="1" dirty="0"/>
              <a:t>a poskytujú primerané množstvo energie. </a:t>
            </a:r>
            <a:endParaRPr lang="sk-SK" b="1" dirty="0" smtClean="0"/>
          </a:p>
        </p:txBody>
      </p:sp>
    </p:spTree>
    <p:extLst>
      <p:ext uri="{BB962C8B-B14F-4D97-AF65-F5344CB8AC3E}">
        <p14:creationId xmlns:p14="http://schemas.microsoft.com/office/powerpoint/2010/main" val="1854203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333295"/>
            <a:ext cx="8928992" cy="646331"/>
          </a:xfrm>
          <a:prstGeom prst="rect">
            <a:avLst/>
          </a:prstGeom>
        </p:spPr>
        <p:txBody>
          <a:bodyPr wrap="square">
            <a:spAutoFit/>
          </a:bodyPr>
          <a:lstStyle/>
          <a:p>
            <a:r>
              <a:rPr lang="sk-SK" b="1" dirty="0">
                <a:solidFill>
                  <a:srgbClr val="FF0000"/>
                </a:solidFill>
              </a:rPr>
              <a:t>V potravinovej pyramíde </a:t>
            </a:r>
            <a:r>
              <a:rPr lang="sk-SK" b="1" dirty="0" smtClean="0">
                <a:solidFill>
                  <a:srgbClr val="FF0000"/>
                </a:solidFill>
              </a:rPr>
              <a:t>sú </a:t>
            </a:r>
            <a:r>
              <a:rPr lang="sk-SK" b="1" dirty="0">
                <a:solidFill>
                  <a:srgbClr val="FF0000"/>
                </a:solidFill>
              </a:rPr>
              <a:t>potravinové skupiny: </a:t>
            </a:r>
            <a:r>
              <a:rPr lang="sk-SK" dirty="0"/>
              <a:t>neškrobová zelenina a ovocie, potraviny bohaté na škroby, potraviny bohaté na bielkoviny (</a:t>
            </a:r>
            <a:r>
              <a:rPr lang="sk-SK" dirty="0" smtClean="0"/>
              <a:t>mliečne a </a:t>
            </a:r>
            <a:r>
              <a:rPr lang="sk-SK" dirty="0"/>
              <a:t>ostatné), tuky, oleje a nátierky.</a:t>
            </a:r>
          </a:p>
        </p:txBody>
      </p:sp>
      <p:pic>
        <p:nvPicPr>
          <p:cNvPr id="20" name="Obrázok 19"/>
          <p:cNvPicPr>
            <a:picLocks noChangeAspect="1"/>
          </p:cNvPicPr>
          <p:nvPr/>
        </p:nvPicPr>
        <p:blipFill>
          <a:blip r:embed="rId10"/>
          <a:stretch>
            <a:fillRect/>
          </a:stretch>
        </p:blipFill>
        <p:spPr>
          <a:xfrm>
            <a:off x="1615559" y="1885425"/>
            <a:ext cx="5440108" cy="3689878"/>
          </a:xfrm>
          <a:prstGeom prst="rect">
            <a:avLst/>
          </a:prstGeom>
        </p:spPr>
      </p:pic>
    </p:spTree>
    <p:extLst>
      <p:ext uri="{BB962C8B-B14F-4D97-AF65-F5344CB8AC3E}">
        <p14:creationId xmlns:p14="http://schemas.microsoft.com/office/powerpoint/2010/main" val="2135322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401814" y="1198953"/>
            <a:ext cx="6417591" cy="1015663"/>
          </a:xfrm>
          <a:prstGeom prst="rect">
            <a:avLst/>
          </a:prstGeom>
        </p:spPr>
        <p:txBody>
          <a:bodyPr wrap="none">
            <a:spAutoFit/>
          </a:bodyPr>
          <a:lstStyle/>
          <a:p>
            <a:r>
              <a:rPr lang="sk-SK" sz="6000" b="1" dirty="0">
                <a:solidFill>
                  <a:srgbClr val="FF0000"/>
                </a:solidFill>
              </a:rPr>
              <a:t>Koľko musíme </a:t>
            </a:r>
            <a:r>
              <a:rPr lang="sk-SK" sz="6000" b="1" dirty="0" smtClean="0">
                <a:solidFill>
                  <a:srgbClr val="FF0000"/>
                </a:solidFill>
              </a:rPr>
              <a:t>jesť?</a:t>
            </a:r>
            <a:endParaRPr lang="sk-SK" sz="6000" b="1" dirty="0">
              <a:solidFill>
                <a:srgbClr val="FF0000"/>
              </a:solidFill>
            </a:endParaRPr>
          </a:p>
        </p:txBody>
      </p:sp>
      <p:sp>
        <p:nvSpPr>
          <p:cNvPr id="3" name="Obdĺžnik 2"/>
          <p:cNvSpPr/>
          <p:nvPr/>
        </p:nvSpPr>
        <p:spPr>
          <a:xfrm>
            <a:off x="382532" y="2413708"/>
            <a:ext cx="5250839" cy="2862322"/>
          </a:xfrm>
          <a:prstGeom prst="rect">
            <a:avLst/>
          </a:prstGeom>
        </p:spPr>
        <p:txBody>
          <a:bodyPr wrap="square">
            <a:spAutoFit/>
          </a:bodyPr>
          <a:lstStyle/>
          <a:p>
            <a:r>
              <a:rPr lang="sk-SK" dirty="0"/>
              <a:t>Naše telo potrebuje </a:t>
            </a:r>
            <a:r>
              <a:rPr lang="sk-SK" b="1" dirty="0"/>
              <a:t>denne skonzumovať také množstvo potravy, aby sa naplnili všetky jeho nutričné požiadavky na dodávku energie a živín.</a:t>
            </a:r>
            <a:r>
              <a:rPr lang="sk-SK" dirty="0"/>
              <a:t> Tieto požiadavky sú rozdielne vzhľadom na pohlavie, vek, fyzickú aktivitu, zdravotný stav a u žien aj na tehotenstvo a dojčenie. </a:t>
            </a:r>
            <a:r>
              <a:rPr lang="sk-SK" b="1" dirty="0"/>
              <a:t>Nedostatok alebo nadbytok prijatej energie a živín negatívne ovplyvňuje fungovanie organizmu </a:t>
            </a:r>
            <a:r>
              <a:rPr lang="sk-SK" dirty="0"/>
              <a:t>a môže viesť k poškodeniu, ktoré sa prejavuje zdravotnými ťažkosťami alebo aj ochoreniami.</a:t>
            </a:r>
          </a:p>
        </p:txBody>
      </p:sp>
      <p:pic>
        <p:nvPicPr>
          <p:cNvPr id="4" name="Obrázok 3"/>
          <p:cNvPicPr>
            <a:picLocks noChangeAspect="1"/>
          </p:cNvPicPr>
          <p:nvPr/>
        </p:nvPicPr>
        <p:blipFill rotWithShape="1">
          <a:blip r:embed="rId10"/>
          <a:srcRect l="-570" t="1300" r="570" b="8201"/>
          <a:stretch/>
        </p:blipFill>
        <p:spPr>
          <a:xfrm>
            <a:off x="5656668" y="2214616"/>
            <a:ext cx="3066870" cy="2989000"/>
          </a:xfrm>
          <a:prstGeom prst="rect">
            <a:avLst/>
          </a:prstGeom>
        </p:spPr>
      </p:pic>
    </p:spTree>
    <p:extLst>
      <p:ext uri="{BB962C8B-B14F-4D97-AF65-F5344CB8AC3E}">
        <p14:creationId xmlns:p14="http://schemas.microsoft.com/office/powerpoint/2010/main" val="564843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899592" y="1222944"/>
            <a:ext cx="7691495" cy="769441"/>
          </a:xfrm>
          <a:prstGeom prst="rect">
            <a:avLst/>
          </a:prstGeom>
        </p:spPr>
        <p:txBody>
          <a:bodyPr wrap="square">
            <a:spAutoFit/>
          </a:bodyPr>
          <a:lstStyle/>
          <a:p>
            <a:r>
              <a:rPr lang="sk-SK" sz="4400" b="1" dirty="0">
                <a:solidFill>
                  <a:srgbClr val="FF0000"/>
                </a:solidFill>
              </a:rPr>
              <a:t>Ako súvisí výživa so </a:t>
            </a:r>
            <a:r>
              <a:rPr lang="sk-SK" sz="4400" b="1" dirty="0" smtClean="0">
                <a:solidFill>
                  <a:srgbClr val="FF0000"/>
                </a:solidFill>
              </a:rPr>
              <a:t>zdravím ?</a:t>
            </a:r>
            <a:endParaRPr lang="sk-SK" sz="4400" b="1" dirty="0">
              <a:solidFill>
                <a:srgbClr val="FF0000"/>
              </a:solidFill>
            </a:endParaRPr>
          </a:p>
        </p:txBody>
      </p:sp>
      <p:sp>
        <p:nvSpPr>
          <p:cNvPr id="4" name="Obdĺžnik 3"/>
          <p:cNvSpPr/>
          <p:nvPr/>
        </p:nvSpPr>
        <p:spPr>
          <a:xfrm>
            <a:off x="692717" y="2347991"/>
            <a:ext cx="7758564" cy="1754326"/>
          </a:xfrm>
          <a:prstGeom prst="rect">
            <a:avLst/>
          </a:prstGeom>
        </p:spPr>
        <p:txBody>
          <a:bodyPr wrap="square">
            <a:spAutoFit/>
          </a:bodyPr>
          <a:lstStyle/>
          <a:p>
            <a:r>
              <a:rPr lang="sk-SK" b="1" dirty="0"/>
              <a:t>Strava a výživa je jedným z faktorov</a:t>
            </a:r>
            <a:r>
              <a:rPr lang="sk-SK" dirty="0"/>
              <a:t>, ktorý má podstatný vplyv na dĺžku ľudského života a vznik rôznych ochorení. Ide najmä o </a:t>
            </a:r>
            <a:r>
              <a:rPr lang="sk-SK" b="1" dirty="0"/>
              <a:t>chronické neinfekčné choroby</a:t>
            </a:r>
            <a:r>
              <a:rPr lang="sk-SK" dirty="0"/>
              <a:t>, ako je nadváha a obezita, ochorenia srdca a ciev, cukrovka 2. typu a niektoré nádory. Kalorická hodnota našej stravy a zastúpenie jednotlivých živín v nej pôsobia v našom organizme viacerými mechanizmami a buď zdravie podporujú alebo ho naopak poškodzujú.</a:t>
            </a:r>
          </a:p>
        </p:txBody>
      </p:sp>
      <p:sp>
        <p:nvSpPr>
          <p:cNvPr id="5" name="Obdĺžnik 4"/>
          <p:cNvSpPr/>
          <p:nvPr/>
        </p:nvSpPr>
        <p:spPr>
          <a:xfrm>
            <a:off x="299185" y="4457924"/>
            <a:ext cx="8545629" cy="646331"/>
          </a:xfrm>
          <a:prstGeom prst="rect">
            <a:avLst/>
          </a:prstGeom>
        </p:spPr>
        <p:txBody>
          <a:bodyPr wrap="square">
            <a:spAutoFit/>
          </a:bodyPr>
          <a:lstStyle/>
          <a:p>
            <a:pPr algn="ctr"/>
            <a:r>
              <a:rPr lang="sk-SK" b="1" dirty="0">
                <a:solidFill>
                  <a:srgbClr val="FF0000"/>
                </a:solidFill>
              </a:rPr>
              <a:t>Zdravá strava obsahuje vyvážené množstvo energie, živín a iných potrebných látok. Zaisťuje správne fungovanie nášho organizmu a je pre naše zdravie prospešná. </a:t>
            </a:r>
          </a:p>
        </p:txBody>
      </p:sp>
    </p:spTree>
    <p:extLst>
      <p:ext uri="{BB962C8B-B14F-4D97-AF65-F5344CB8AC3E}">
        <p14:creationId xmlns:p14="http://schemas.microsoft.com/office/powerpoint/2010/main" val="867922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305270" y="1468634"/>
            <a:ext cx="8604448" cy="3970318"/>
          </a:xfrm>
          <a:prstGeom prst="rect">
            <a:avLst/>
          </a:prstGeom>
        </p:spPr>
        <p:txBody>
          <a:bodyPr wrap="square">
            <a:spAutoFit/>
          </a:bodyPr>
          <a:lstStyle/>
          <a:p>
            <a:r>
              <a:rPr lang="sk-SK" dirty="0"/>
              <a:t>Aby sa ľudia zdravo stravovali, odborníci na základe vedeckého bádania pripravujú odporúčania pre stravovanie založené na potravinových skupinách. Tie sú znázornené pomocou </a:t>
            </a:r>
            <a:r>
              <a:rPr lang="sk-SK" b="1" dirty="0"/>
              <a:t>potravinových tanierov alebo pyramíd</a:t>
            </a:r>
            <a:r>
              <a:rPr lang="sk-SK" dirty="0" smtClean="0"/>
              <a:t>.</a:t>
            </a:r>
          </a:p>
          <a:p>
            <a:endParaRPr lang="sk-SK" dirty="0" smtClean="0"/>
          </a:p>
          <a:p>
            <a:endParaRPr lang="sk-SK" dirty="0"/>
          </a:p>
          <a:p>
            <a:r>
              <a:rPr lang="sk-SK" dirty="0">
                <a:solidFill>
                  <a:srgbClr val="FF0000"/>
                </a:solidFill>
              </a:rPr>
              <a:t>Pre dobré zdravie je dôležité</a:t>
            </a:r>
            <a:r>
              <a:rPr lang="sk-SK" dirty="0" smtClean="0">
                <a:solidFill>
                  <a:srgbClr val="FF0000"/>
                </a:solidFill>
              </a:rPr>
              <a:t>:</a:t>
            </a:r>
          </a:p>
          <a:p>
            <a:endParaRPr lang="sk-SK" dirty="0">
              <a:solidFill>
                <a:srgbClr val="FF0000"/>
              </a:solidFill>
            </a:endParaRPr>
          </a:p>
          <a:p>
            <a:r>
              <a:rPr lang="sk-SK" dirty="0"/>
              <a:t>•	Zdravo sa stravovať.</a:t>
            </a:r>
          </a:p>
          <a:p>
            <a:r>
              <a:rPr lang="sk-SK" dirty="0"/>
              <a:t>•	Mať dostatočnú fyzickú aktivitu a obmedziť sedavý spôsob života.</a:t>
            </a:r>
          </a:p>
          <a:p>
            <a:r>
              <a:rPr lang="sk-SK" dirty="0"/>
              <a:t>•	Udržiavať si optimálnu telesnú hmotnosť a obvod pása.</a:t>
            </a:r>
          </a:p>
          <a:p>
            <a:r>
              <a:rPr lang="sk-SK" dirty="0"/>
              <a:t>•	Nefajčiť ! Vyhýbať sa alkoholu a iným návykovým a škodlivým látkam.</a:t>
            </a:r>
          </a:p>
          <a:p>
            <a:r>
              <a:rPr lang="sk-SK" dirty="0"/>
              <a:t>•	Mať dostatočný spánok. </a:t>
            </a:r>
          </a:p>
          <a:p>
            <a:r>
              <a:rPr lang="sk-SK" dirty="0"/>
              <a:t>•	Udržiavať si duševnú pohodu a zvládať psychickú záťaž.</a:t>
            </a:r>
          </a:p>
          <a:p>
            <a:endParaRPr lang="sk-SK" dirty="0"/>
          </a:p>
        </p:txBody>
      </p:sp>
    </p:spTree>
    <p:extLst>
      <p:ext uri="{BB962C8B-B14F-4D97-AF65-F5344CB8AC3E}">
        <p14:creationId xmlns:p14="http://schemas.microsoft.com/office/powerpoint/2010/main" val="2889998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err="1"/>
              <a:t>Innovative</a:t>
            </a:r>
            <a:r>
              <a:rPr lang="sk-SK" sz="800" dirty="0"/>
              <a:t> STEPS </a:t>
            </a:r>
            <a:r>
              <a:rPr lang="sk-SK" sz="800" b="1" dirty="0" smtClean="0"/>
              <a:t>(</a:t>
            </a:r>
            <a:r>
              <a:rPr lang="sk-SK" sz="800" b="1" dirty="0" err="1"/>
              <a:t>Innovative</a:t>
            </a:r>
            <a:r>
              <a:rPr lang="sk-SK" sz="800" b="1" dirty="0"/>
              <a:t> </a:t>
            </a:r>
            <a:r>
              <a:rPr lang="sk-SK" sz="800" b="1" dirty="0" err="1"/>
              <a:t>SusTainability</a:t>
            </a:r>
            <a:r>
              <a:rPr lang="sk-SK" sz="800" b="1" dirty="0"/>
              <a:t> </a:t>
            </a:r>
            <a:r>
              <a:rPr lang="sk-SK" sz="800" b="1" dirty="0" err="1"/>
              <a:t>Education</a:t>
            </a:r>
            <a:r>
              <a:rPr lang="sk-SK" sz="800" b="1" dirty="0"/>
              <a:t> </a:t>
            </a:r>
            <a:r>
              <a:rPr lang="sk-SK" sz="800" b="1" dirty="0" err="1"/>
              <a:t>for</a:t>
            </a:r>
            <a:r>
              <a:rPr lang="sk-SK" sz="800" b="1" dirty="0"/>
              <a:t> </a:t>
            </a:r>
            <a:r>
              <a:rPr lang="sk-SK" sz="800" b="1" dirty="0" err="1"/>
              <a:t>Prosperous</a:t>
            </a:r>
            <a:r>
              <a:rPr lang="sk-SK" sz="800" b="1" dirty="0"/>
              <a:t> </a:t>
            </a:r>
            <a:r>
              <a:rPr lang="sk-SK" sz="800" b="1" dirty="0" err="1"/>
              <a:t>Schools</a:t>
            </a:r>
            <a:r>
              <a:rPr lang="sk-SK" sz="800" b="1" dirty="0"/>
              <a:t>)</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t>
            </a:r>
            <a:r>
              <a:rPr lang="sk-SK" sz="600" b="1" dirty="0" err="1">
                <a:latin typeface="Verdana" panose="020B0604030504040204" pitchFamily="34" charset="0"/>
                <a:ea typeface="Verdana" panose="020B0604030504040204" pitchFamily="34" charset="0"/>
                <a:cs typeface="Verdana" panose="020B0604030504040204" pitchFamily="34" charset="0"/>
              </a:rPr>
              <a:t>Agreement</a:t>
            </a:r>
            <a:r>
              <a:rPr lang="sk-SK" sz="600" b="1" dirty="0">
                <a:latin typeface="Verdana" panose="020B0604030504040204" pitchFamily="34" charset="0"/>
                <a:ea typeface="Verdana" panose="020B0604030504040204" pitchFamily="34" charset="0"/>
                <a:cs typeface="Verdana" panose="020B0604030504040204" pitchFamily="34" charset="0"/>
              </a:rPr>
              <a:t> </a:t>
            </a:r>
            <a:r>
              <a:rPr lang="sk-SK" sz="600" b="1" dirty="0" err="1">
                <a:latin typeface="Verdana" panose="020B0604030504040204" pitchFamily="34" charset="0"/>
                <a:ea typeface="Verdana" panose="020B0604030504040204" pitchFamily="34" charset="0"/>
                <a:cs typeface="Verdana" panose="020B0604030504040204" pitchFamily="34" charset="0"/>
              </a:rPr>
              <a:t>Number</a:t>
            </a:r>
            <a:r>
              <a:rPr lang="sk-SK" sz="600" b="1" dirty="0">
                <a:latin typeface="Verdana" panose="020B0604030504040204" pitchFamily="34" charset="0"/>
                <a:ea typeface="Verdana" panose="020B0604030504040204" pitchFamily="34" charset="0"/>
                <a:cs typeface="Verdana" panose="020B0604030504040204" pitchFamily="34" charset="0"/>
              </a:rPr>
              <a:t>:</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198635"/>
            <a:ext cx="9036496" cy="4308872"/>
          </a:xfrm>
          <a:prstGeom prst="rect">
            <a:avLst/>
          </a:prstGeom>
        </p:spPr>
        <p:txBody>
          <a:bodyPr wrap="square">
            <a:spAutoFit/>
          </a:bodyPr>
          <a:lstStyle/>
          <a:p>
            <a:r>
              <a:rPr lang="sk-SK" b="1" i="1" dirty="0">
                <a:solidFill>
                  <a:srgbClr val="FF0000"/>
                </a:solidFill>
              </a:rPr>
              <a:t>ZAPAMÄTAJTE SI!</a:t>
            </a:r>
          </a:p>
          <a:p>
            <a:r>
              <a:rPr lang="sk-SK" dirty="0"/>
              <a:t>Zdravé stravovanie podľa zásad Potravinovej pyramídy vyjadruje aj tzv</a:t>
            </a:r>
            <a:r>
              <a:rPr lang="sk-SK" dirty="0" smtClean="0"/>
              <a:t>.</a:t>
            </a:r>
          </a:p>
          <a:p>
            <a:endParaRPr lang="sk-SK" dirty="0" smtClean="0"/>
          </a:p>
          <a:p>
            <a:pPr algn="ctr"/>
            <a:r>
              <a:rPr lang="sk-SK" sz="2000" b="1" dirty="0" smtClean="0"/>
              <a:t> </a:t>
            </a:r>
            <a:r>
              <a:rPr lang="sk-SK" sz="2000" b="1" dirty="0"/>
              <a:t>„DESATORO ZDRAVÉHO STRAVOVANIA</a:t>
            </a:r>
            <a:r>
              <a:rPr lang="sk-SK" sz="2000" b="1" dirty="0" smtClean="0"/>
              <a:t>“.</a:t>
            </a:r>
          </a:p>
          <a:p>
            <a:pPr algn="ctr"/>
            <a:endParaRPr lang="sk-SK" sz="2000" b="1" dirty="0"/>
          </a:p>
          <a:p>
            <a:r>
              <a:rPr lang="sk-SK" dirty="0"/>
              <a:t>1. Jedzte pestro, vyvážene a neprejedajte sa.</a:t>
            </a:r>
          </a:p>
          <a:p>
            <a:r>
              <a:rPr lang="sk-SK" dirty="0"/>
              <a:t>2. Denne jedzte viac zeleniny a ovocia.</a:t>
            </a:r>
          </a:p>
          <a:p>
            <a:r>
              <a:rPr lang="sk-SK" dirty="0"/>
              <a:t>3. Z obilnín uprednostňujte celozrnné potraviny.</a:t>
            </a:r>
          </a:p>
          <a:p>
            <a:r>
              <a:rPr lang="sk-SK" dirty="0"/>
              <a:t>4. Uprednostňujte mlieko a mliečne výrobky s nízkym obsahom tukov.</a:t>
            </a:r>
          </a:p>
          <a:p>
            <a:r>
              <a:rPr lang="sk-SK" dirty="0"/>
              <a:t>5. Jedzte viac strukovín a rýb, menej mäsa.</a:t>
            </a:r>
          </a:p>
          <a:p>
            <a:r>
              <a:rPr lang="sk-SK" dirty="0"/>
              <a:t>6. Konzumujte také tuky, oleje a nátierky, ktoré podporujú zdravie.</a:t>
            </a:r>
          </a:p>
          <a:p>
            <a:r>
              <a:rPr lang="sk-SK" dirty="0"/>
              <a:t>7. Vyhýbajte sa potravinám a nápojom bohatým na cukry, tuky a soľ.</a:t>
            </a:r>
          </a:p>
          <a:p>
            <a:r>
              <a:rPr lang="sk-SK" dirty="0"/>
              <a:t>8. Od smädu pite vodu. Nepite, alebo obmedzte pitie alkoholických nápojov!</a:t>
            </a:r>
          </a:p>
          <a:p>
            <a:r>
              <a:rPr lang="sk-SK" dirty="0"/>
              <a:t>9. Nakupujte, pripravujte a jedzte uvedomelo. Dbajte na šetrnú a bezpečnú prípravu jedla.</a:t>
            </a:r>
          </a:p>
          <a:p>
            <a:r>
              <a:rPr lang="sk-SK" dirty="0"/>
              <a:t>10. Buďte každý deň fyzicky aktívni, udržujte si optimálnu telesnú hmotnosť a obvod pása.</a:t>
            </a:r>
          </a:p>
        </p:txBody>
      </p:sp>
    </p:spTree>
    <p:extLst>
      <p:ext uri="{BB962C8B-B14F-4D97-AF65-F5344CB8AC3E}">
        <p14:creationId xmlns:p14="http://schemas.microsoft.com/office/powerpoint/2010/main" val="509361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Template_O2_LESSON 1_</Template>
  <TotalTime>10139</TotalTime>
  <Words>2376</Words>
  <Application>Microsoft Office PowerPoint</Application>
  <PresentationFormat>Prezentácia na obrazovke (4:3)</PresentationFormat>
  <Paragraphs>151</Paragraphs>
  <Slides>16</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16</vt:i4>
      </vt:variant>
    </vt:vector>
  </HeadingPairs>
  <TitlesOfParts>
    <vt:vector size="21" baseType="lpstr">
      <vt:lpstr>Arial</vt:lpstr>
      <vt:lpstr>Calibri</vt:lpstr>
      <vt:lpstr>Times New Roman</vt:lpstr>
      <vt:lpstr>Verdana</vt:lpstr>
      <vt:lpstr>Motiv systému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Writers in Rhyme</dc:title>
  <dc:creator>MILOSKO</dc:creator>
  <cp:lastModifiedBy>Dagmar Sadovska</cp:lastModifiedBy>
  <cp:revision>1133</cp:revision>
  <dcterms:created xsi:type="dcterms:W3CDTF">2010-12-09T22:38:35Z</dcterms:created>
  <dcterms:modified xsi:type="dcterms:W3CDTF">2024-12-19T15:31:02Z</dcterms:modified>
</cp:coreProperties>
</file>