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647" r:id="rId2"/>
    <p:sldId id="650" r:id="rId3"/>
    <p:sldId id="670" r:id="rId4"/>
    <p:sldId id="672" r:id="rId5"/>
    <p:sldId id="651" r:id="rId6"/>
    <p:sldId id="673" r:id="rId7"/>
    <p:sldId id="674" r:id="rId8"/>
    <p:sldId id="675" r:id="rId9"/>
    <p:sldId id="676" r:id="rId10"/>
    <p:sldId id="677" r:id="rId11"/>
    <p:sldId id="678" r:id="rId12"/>
    <p:sldId id="680" r:id="rId13"/>
    <p:sldId id="657" r:id="rId14"/>
    <p:sldId id="658" r:id="rId15"/>
    <p:sldId id="681" r:id="rId16"/>
    <p:sldId id="682" r:id="rId17"/>
    <p:sldId id="663" r:id="rId18"/>
    <p:sldId id="679"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FEFF"/>
    <a:srgbClr val="CFFDFD"/>
    <a:srgbClr val="B88C00"/>
    <a:srgbClr val="CCFFFF"/>
    <a:srgbClr val="FBFBF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32" autoAdjust="0"/>
  </p:normalViewPr>
  <p:slideViewPr>
    <p:cSldViewPr>
      <p:cViewPr varScale="1">
        <p:scale>
          <a:sx n="91" d="100"/>
          <a:sy n="91" d="100"/>
        </p:scale>
        <p:origin x="14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a:p>
        </p:txBody>
      </p:sp>
      <p:sp>
        <p:nvSpPr>
          <p:cNvPr id="8" name="Zástupný symbol pro zápatí 7"/>
          <p:cNvSpPr>
            <a:spLocks noGrp="1"/>
          </p:cNvSpPr>
          <p:nvPr>
            <p:ph type="ftr" sz="quarter" idx="11"/>
          </p:nvPr>
        </p:nvSpPr>
        <p:spPr/>
        <p:txBody>
          <a:bodyPr/>
          <a:lstStyle/>
          <a:p>
            <a:pPr>
              <a:defRPr/>
            </a:pPr>
            <a:endParaRPr lang="sk-SK"/>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a:p>
        </p:txBody>
      </p:sp>
      <p:sp>
        <p:nvSpPr>
          <p:cNvPr id="4" name="Zástupný symbol pro zápatí 3"/>
          <p:cNvSpPr>
            <a:spLocks noGrp="1"/>
          </p:cNvSpPr>
          <p:nvPr>
            <p:ph type="ftr" sz="quarter" idx="11"/>
          </p:nvPr>
        </p:nvSpPr>
        <p:spPr/>
        <p:txBody>
          <a:bodyPr/>
          <a:lstStyle/>
          <a:p>
            <a:pPr>
              <a:defRPr/>
            </a:pPr>
            <a:endParaRPr lang="sk-SK"/>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a:p>
        </p:txBody>
      </p:sp>
      <p:sp>
        <p:nvSpPr>
          <p:cNvPr id="3" name="Zástupný symbol pro zápatí 2"/>
          <p:cNvSpPr>
            <a:spLocks noGrp="1"/>
          </p:cNvSpPr>
          <p:nvPr>
            <p:ph type="ftr" sz="quarter" idx="11"/>
          </p:nvPr>
        </p:nvSpPr>
        <p:spPr/>
        <p:txBody>
          <a:bodyPr/>
          <a:lstStyle/>
          <a:p>
            <a:pPr>
              <a:defRPr/>
            </a:pPr>
            <a:endParaRPr lang="sk-SK"/>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92443"/>
          </a:xfrm>
          <a:prstGeom prst="rect">
            <a:avLst/>
          </a:prstGeom>
          <a:solidFill>
            <a:srgbClr val="FFC000"/>
          </a:solidFill>
        </p:spPr>
        <p:txBody>
          <a:bodyPr wrap="square">
            <a:spAutoFit/>
          </a:bodyPr>
          <a:lstStyle/>
          <a:p>
            <a:pPr>
              <a:lnSpc>
                <a:spcPct val="150000"/>
              </a:lnSpc>
            </a:pPr>
            <a:r>
              <a:rPr lang="sk" sz="800" dirty="0">
                <a:ea typeface="Verdana" panose="020B0604030504040204" pitchFamily="34" charset="0"/>
                <a:cs typeface="Verdana" panose="020B0604030504040204" pitchFamily="34" charset="0"/>
              </a:rPr>
              <a:t>Projekt</a:t>
            </a:r>
            <a:r>
              <a:rPr lang="sk" sz="800" b="1" dirty="0">
                <a:ea typeface="Verdana" panose="020B0604030504040204" pitchFamily="34" charset="0"/>
                <a:cs typeface="Verdana" panose="020B0604030504040204" pitchFamily="34" charset="0"/>
              </a:rPr>
              <a:t>: </a:t>
            </a:r>
            <a:r>
              <a:rPr lang="sk" sz="800" b="1" dirty="0"/>
              <a:t>Innovative STEPS </a:t>
            </a:r>
            <a:r>
              <a:rPr lang="sk" sz="800" dirty="0"/>
              <a:t>(Innovative SusTainability Education for Prosperous Schools )</a:t>
            </a:r>
            <a:endParaRPr lang="sk-SK" sz="800" dirty="0">
              <a:ea typeface="Verdana" panose="020B0604030504040204" pitchFamily="34" charset="0"/>
              <a:cs typeface="Times New Roman" panose="02020603050405020304" pitchFamily="18" charset="0"/>
            </a:endParaRPr>
          </a:p>
          <a:p>
            <a:r>
              <a:rPr lang="sk" sz="800" dirty="0">
                <a:ea typeface="Verdana" panose="020B0604030504040204" pitchFamily="34" charset="0"/>
                <a:cs typeface="Verdana" panose="020B0604030504040204" pitchFamily="34" charset="0"/>
              </a:rPr>
              <a:t>ID číslo projektu :  </a:t>
            </a:r>
            <a:r>
              <a:rPr lang="sk" sz="800" dirty="0"/>
              <a:t>2022-1-SK01-KA220-SCH-000085417</a:t>
            </a:r>
            <a:r>
              <a:rPr lang="sk" sz="800" dirty="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3231654"/>
          </a:xfrm>
          <a:prstGeom prst="rect">
            <a:avLst/>
          </a:prstGeom>
          <a:noFill/>
        </p:spPr>
        <p:txBody>
          <a:bodyPr wrap="square" rtlCol="0">
            <a:spAutoFit/>
          </a:bodyPr>
          <a:lstStyle/>
          <a:p>
            <a:pPr algn="ctr"/>
            <a:r>
              <a:rPr lang="sk-SK" sz="7200" b="1" i="1" dirty="0">
                <a:solidFill>
                  <a:srgbClr val="FF0000"/>
                </a:solidFill>
              </a:rPr>
              <a:t>Zdravá </a:t>
            </a:r>
            <a:r>
              <a:rPr lang="sk-SK" sz="7200" b="1" i="1" dirty="0" smtClean="0">
                <a:solidFill>
                  <a:srgbClr val="FF0000"/>
                </a:solidFill>
              </a:rPr>
              <a:t>výživa</a:t>
            </a: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Autori: </a:t>
            </a:r>
          </a:p>
          <a:p>
            <a:pPr algn="ctr"/>
            <a:r>
              <a:rPr lang="sk-SK" sz="2000" b="1" i="1" dirty="0" smtClean="0">
                <a:solidFill>
                  <a:srgbClr val="0070C0"/>
                </a:solidFill>
              </a:rPr>
              <a:t>Martina Klieštiková, Peter Minárik, Daniela Mináriková, Jana Sremaňáková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12160" y="65289"/>
            <a:ext cx="2771800" cy="674242"/>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92558" y="1595602"/>
            <a:ext cx="5678564" cy="3508653"/>
          </a:xfrm>
          <a:prstGeom prst="rect">
            <a:avLst/>
          </a:prstGeom>
        </p:spPr>
        <p:txBody>
          <a:bodyPr wrap="square">
            <a:spAutoFit/>
          </a:bodyPr>
          <a:lstStyle/>
          <a:p>
            <a:r>
              <a:rPr lang="sk-SK" sz="1700" dirty="0" smtClean="0"/>
              <a:t>Dôležitým </a:t>
            </a:r>
            <a:r>
              <a:rPr lang="sk-SK" sz="1700" dirty="0"/>
              <a:t>krokom pre ochranu životného prostredia je </a:t>
            </a:r>
            <a:r>
              <a:rPr lang="sk-SK" sz="1700" b="1" dirty="0"/>
              <a:t>minimalizovanie plytvania zdrojmi a redukcia potravinového odpadu. </a:t>
            </a:r>
            <a:r>
              <a:rPr lang="sk-SK" sz="1700" dirty="0"/>
              <a:t>Veľa ľudí na zemeguli hladuje a paradoxom je, že veľké množstvo potravín sa zbytočne vyhadzuje. Jedlo preto nikdy nevyhadzujte, pokiaľ to nie je nevyhnutné ! Na tanier </a:t>
            </a:r>
            <a:endParaRPr lang="sk-SK" sz="1700" dirty="0" smtClean="0"/>
          </a:p>
          <a:p>
            <a:r>
              <a:rPr lang="sk-SK" sz="1700" dirty="0" smtClean="0"/>
              <a:t>si </a:t>
            </a:r>
            <a:r>
              <a:rPr lang="sk-SK" sz="1700" dirty="0"/>
              <a:t>naložte len to jedlo a také množstvo, ktoré určite zjete. </a:t>
            </a:r>
            <a:endParaRPr lang="sk-SK" sz="1700" dirty="0" smtClean="0"/>
          </a:p>
          <a:p>
            <a:endParaRPr lang="sk-SK" sz="1700" dirty="0"/>
          </a:p>
          <a:p>
            <a:r>
              <a:rPr lang="sk-SK" sz="1700" dirty="0"/>
              <a:t>Možnosti, ako efektívne a k prostrediu šetrne znížiť potravinový odpad, ponúka aj </a:t>
            </a:r>
            <a:r>
              <a:rPr lang="sk-SK" sz="1700" b="1" dirty="0"/>
              <a:t>pyramída potravinového odpadu: </a:t>
            </a:r>
            <a:r>
              <a:rPr lang="sk-SK" sz="1700" dirty="0"/>
              <a:t>najväčší význam má zníženie množstva odpadu, potom darovanie jedla ľuďom v núdzi, kŕmenie hospodárskych zvierat, kompostovanie a poslednou možnosťou je zbavenie sa odpadu. </a:t>
            </a:r>
          </a:p>
        </p:txBody>
      </p:sp>
      <p:pic>
        <p:nvPicPr>
          <p:cNvPr id="2" name="Obrázok 1"/>
          <p:cNvPicPr>
            <a:picLocks noChangeAspect="1"/>
          </p:cNvPicPr>
          <p:nvPr/>
        </p:nvPicPr>
        <p:blipFill rotWithShape="1">
          <a:blip r:embed="rId10"/>
          <a:srcRect b="6800"/>
          <a:stretch/>
        </p:blipFill>
        <p:spPr>
          <a:xfrm>
            <a:off x="5883427" y="1502049"/>
            <a:ext cx="3254474" cy="3266469"/>
          </a:xfrm>
          <a:prstGeom prst="rect">
            <a:avLst/>
          </a:prstGeom>
        </p:spPr>
      </p:pic>
    </p:spTree>
    <p:extLst>
      <p:ext uri="{BB962C8B-B14F-4D97-AF65-F5344CB8AC3E}">
        <p14:creationId xmlns:p14="http://schemas.microsoft.com/office/powerpoint/2010/main" val="294068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3995936" y="1449118"/>
            <a:ext cx="4688204" cy="3831818"/>
          </a:xfrm>
          <a:prstGeom prst="rect">
            <a:avLst/>
          </a:prstGeom>
        </p:spPr>
        <p:txBody>
          <a:bodyPr wrap="square">
            <a:spAutoFit/>
          </a:bodyPr>
          <a:lstStyle/>
          <a:p>
            <a:pPr>
              <a:lnSpc>
                <a:spcPct val="150000"/>
              </a:lnSpc>
            </a:pPr>
            <a:r>
              <a:rPr lang="sk-SK" b="1" dirty="0" smtClean="0">
                <a:ea typeface="Calibri" panose="020F0502020204030204" pitchFamily="34" charset="0"/>
                <a:cs typeface="Times New Roman" panose="02020603050405020304" pitchFamily="18" charset="0"/>
              </a:rPr>
              <a:t>Plánovanie </a:t>
            </a:r>
            <a:r>
              <a:rPr lang="sk-SK" b="1" dirty="0">
                <a:ea typeface="Calibri" panose="020F0502020204030204" pitchFamily="34" charset="0"/>
                <a:cs typeface="Times New Roman" panose="02020603050405020304" pitchFamily="18" charset="0"/>
              </a:rPr>
              <a:t>jedál, nakupovanie s pripraveným zoznamom, sledovanie dátumov spotreby, servírovanie primeraných porcií, správne skladovanie potravín, využívanie zvyškov jedla a kompostovanie </a:t>
            </a:r>
            <a:r>
              <a:rPr lang="sk-SK" dirty="0">
                <a:ea typeface="Calibri" panose="020F0502020204030204" pitchFamily="34" charset="0"/>
                <a:cs typeface="Times New Roman" panose="02020603050405020304" pitchFamily="18" charset="0"/>
              </a:rPr>
              <a:t>sú základné praktiky  na minimalizovanie  potravinového odpadu. </a:t>
            </a:r>
          </a:p>
          <a:p>
            <a:pPr>
              <a:lnSpc>
                <a:spcPct val="150000"/>
              </a:lnSpc>
              <a:spcAft>
                <a:spcPts val="0"/>
              </a:spcAft>
            </a:pPr>
            <a:r>
              <a:rPr lang="sk-SK" dirty="0">
                <a:ea typeface="Calibri" panose="020F0502020204030204" pitchFamily="34" charset="0"/>
                <a:cs typeface="Times New Roman" panose="02020603050405020304" pitchFamily="18" charset="0"/>
              </a:rPr>
              <a:t>Týmto spôsobom nielenže znižujeme potravinový odpad, ale aj šetríme zdroje na ich produkciu potravín.  </a:t>
            </a:r>
            <a:endParaRPr lang="sk-SK" dirty="0">
              <a:effectLst/>
              <a:ea typeface="Calibri" panose="020F0502020204030204" pitchFamily="34" charset="0"/>
              <a:cs typeface="Times New Roman" panose="02020603050405020304" pitchFamily="18" charset="0"/>
            </a:endParaRPr>
          </a:p>
        </p:txBody>
      </p:sp>
      <p:pic>
        <p:nvPicPr>
          <p:cNvPr id="4" name="Obrázok 3"/>
          <p:cNvPicPr>
            <a:picLocks noChangeAspect="1"/>
          </p:cNvPicPr>
          <p:nvPr/>
        </p:nvPicPr>
        <p:blipFill rotWithShape="1">
          <a:blip r:embed="rId10"/>
          <a:srcRect b="9501"/>
          <a:stretch/>
        </p:blipFill>
        <p:spPr>
          <a:xfrm>
            <a:off x="37195" y="2136737"/>
            <a:ext cx="3714750" cy="2413620"/>
          </a:xfrm>
          <a:prstGeom prst="rect">
            <a:avLst/>
          </a:prstGeom>
        </p:spPr>
      </p:pic>
    </p:spTree>
    <p:extLst>
      <p:ext uri="{BB962C8B-B14F-4D97-AF65-F5344CB8AC3E}">
        <p14:creationId xmlns:p14="http://schemas.microsoft.com/office/powerpoint/2010/main" val="226200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7504" y="1198953"/>
            <a:ext cx="8576636" cy="4847481"/>
          </a:xfrm>
          <a:prstGeom prst="rect">
            <a:avLst/>
          </a:prstGeom>
        </p:spPr>
        <p:txBody>
          <a:bodyPr wrap="square">
            <a:spAutoFit/>
          </a:bodyPr>
          <a:lstStyle/>
          <a:p>
            <a:r>
              <a:rPr lang="sk-SK" sz="2400" b="1" dirty="0" smtClean="0">
                <a:solidFill>
                  <a:srgbClr val="FF0000"/>
                </a:solidFill>
                <a:ea typeface="Calibri" panose="020F0502020204030204" pitchFamily="34" charset="0"/>
                <a:cs typeface="Times New Roman" panose="02020603050405020304" pitchFamily="18" charset="0"/>
              </a:rPr>
              <a:t>Potraviny </a:t>
            </a:r>
            <a:r>
              <a:rPr lang="sk-SK" sz="2400" b="1" dirty="0">
                <a:solidFill>
                  <a:srgbClr val="FF0000"/>
                </a:solidFill>
                <a:ea typeface="Calibri" panose="020F0502020204030204" pitchFamily="34" charset="0"/>
                <a:cs typeface="Times New Roman" panose="02020603050405020304" pitchFamily="18" charset="0"/>
              </a:rPr>
              <a:t>zdravé pre ľudí sú zdravé aj pre </a:t>
            </a:r>
            <a:r>
              <a:rPr lang="sk-SK" sz="2400" b="1" dirty="0" smtClean="0">
                <a:solidFill>
                  <a:srgbClr val="FF0000"/>
                </a:solidFill>
                <a:ea typeface="Calibri" panose="020F0502020204030204" pitchFamily="34" charset="0"/>
                <a:cs typeface="Times New Roman" panose="02020603050405020304" pitchFamily="18" charset="0"/>
              </a:rPr>
              <a:t>Zem</a:t>
            </a:r>
          </a:p>
          <a:p>
            <a:endParaRPr lang="sk-SK" b="1" dirty="0" smtClean="0">
              <a:solidFill>
                <a:srgbClr val="FF0000"/>
              </a:solidFill>
              <a:ea typeface="Calibri" panose="020F0502020204030204" pitchFamily="34" charset="0"/>
              <a:cs typeface="Times New Roman" panose="02020603050405020304" pitchFamily="18" charset="0"/>
            </a:endParaRPr>
          </a:p>
          <a:p>
            <a:r>
              <a:rPr lang="sk-SK" b="1" dirty="0" smtClean="0">
                <a:ea typeface="Calibri" panose="020F0502020204030204" pitchFamily="34" charset="0"/>
                <a:cs typeface="Times New Roman" panose="02020603050405020304" pitchFamily="18" charset="0"/>
              </a:rPr>
              <a:t>Udržateľne </a:t>
            </a:r>
            <a:r>
              <a:rPr lang="sk-SK" b="1" dirty="0">
                <a:ea typeface="Calibri" panose="020F0502020204030204" pitchFamily="34" charset="0"/>
                <a:cs typeface="Times New Roman" panose="02020603050405020304" pitchFamily="18" charset="0"/>
              </a:rPr>
              <a:t>stravovanie znamená výber a konzumáciu potravín, ktoré sú zdravé pre ľudí aj pre životné prostredie. </a:t>
            </a:r>
          </a:p>
          <a:p>
            <a:r>
              <a:rPr lang="sk-SK" b="1" dirty="0">
                <a:ea typeface="Calibri" panose="020F0502020204030204" pitchFamily="34" charset="0"/>
                <a:cs typeface="Times New Roman" panose="02020603050405020304" pitchFamily="18" charset="0"/>
              </a:rPr>
              <a:t>Model dvojitej pyramídy </a:t>
            </a:r>
            <a:r>
              <a:rPr lang="sk-SK" dirty="0">
                <a:ea typeface="Calibri" panose="020F0502020204030204" pitchFamily="34" charset="0"/>
                <a:cs typeface="Times New Roman" panose="02020603050405020304" pitchFamily="18" charset="0"/>
              </a:rPr>
              <a:t>je jedným z návrhov, ktorý pomáha vizualizovať, ktoré potraviny by mali tvoriť základ stravy a ktoré by sa mali konzumovať menej často z hľadiska ich environmentálneho dopadu. Znamená to:</a:t>
            </a:r>
          </a:p>
          <a:p>
            <a:r>
              <a:rPr lang="sk-SK" b="1" dirty="0">
                <a:ea typeface="Calibri" panose="020F0502020204030204" pitchFamily="34" charset="0"/>
                <a:cs typeface="Times New Roman" panose="02020603050405020304" pitchFamily="18" charset="0"/>
              </a:rPr>
              <a:t>1.	Zvýšenie podielu rastlinných potravín. </a:t>
            </a:r>
          </a:p>
          <a:p>
            <a:r>
              <a:rPr lang="sk-SK" b="1" dirty="0">
                <a:ea typeface="Calibri" panose="020F0502020204030204" pitchFamily="34" charset="0"/>
                <a:cs typeface="Times New Roman" panose="02020603050405020304" pitchFamily="18" charset="0"/>
              </a:rPr>
              <a:t>2.	Podpora miestnych zdrojov a lokálnych producentov. </a:t>
            </a:r>
          </a:p>
          <a:p>
            <a:r>
              <a:rPr lang="sk-SK" b="1" dirty="0">
                <a:ea typeface="Calibri" panose="020F0502020204030204" pitchFamily="34" charset="0"/>
                <a:cs typeface="Times New Roman" panose="02020603050405020304" pitchFamily="18" charset="0"/>
              </a:rPr>
              <a:t>3.	Preferovanie organických / bio / eco potravín.</a:t>
            </a:r>
          </a:p>
          <a:p>
            <a:r>
              <a:rPr lang="sk-SK" b="1" dirty="0">
                <a:ea typeface="Calibri" panose="020F0502020204030204" pitchFamily="34" charset="0"/>
                <a:cs typeface="Times New Roman" panose="02020603050405020304" pitchFamily="18" charset="0"/>
              </a:rPr>
              <a:t>4.	Výber trvalo udržateľných rýb a morských plodov.</a:t>
            </a:r>
          </a:p>
          <a:p>
            <a:r>
              <a:rPr lang="sk-SK" b="1" dirty="0">
                <a:ea typeface="Calibri" panose="020F0502020204030204" pitchFamily="34" charset="0"/>
                <a:cs typeface="Times New Roman" panose="02020603050405020304" pitchFamily="18" charset="0"/>
              </a:rPr>
              <a:t>5.	Zodpovedná konzumácia mäsa. </a:t>
            </a:r>
          </a:p>
          <a:p>
            <a:r>
              <a:rPr lang="sk-SK" b="1" dirty="0">
                <a:ea typeface="Calibri" panose="020F0502020204030204" pitchFamily="34" charset="0"/>
                <a:cs typeface="Times New Roman" panose="02020603050405020304" pitchFamily="18" charset="0"/>
              </a:rPr>
              <a:t>6.	Podpora spravodlivého obchodu. </a:t>
            </a:r>
          </a:p>
          <a:p>
            <a:r>
              <a:rPr lang="sk-SK" b="1" dirty="0">
                <a:ea typeface="Calibri" panose="020F0502020204030204" pitchFamily="34" charset="0"/>
                <a:cs typeface="Times New Roman" panose="02020603050405020304" pitchFamily="18" charset="0"/>
              </a:rPr>
              <a:t>7.	Minimalizovanie spracovaných potravín. </a:t>
            </a:r>
          </a:p>
          <a:p>
            <a:r>
              <a:rPr lang="sk-SK" b="1" dirty="0">
                <a:ea typeface="Calibri" panose="020F0502020204030204" pitchFamily="34" charset="0"/>
                <a:cs typeface="Times New Roman" panose="02020603050405020304" pitchFamily="18" charset="0"/>
              </a:rPr>
              <a:t>8.	Záhradkárstvo a vlastné pestovanie. </a:t>
            </a:r>
          </a:p>
          <a:p>
            <a:pPr>
              <a:lnSpc>
                <a:spcPct val="150000"/>
              </a:lnSpc>
            </a:pPr>
            <a:endParaRPr lang="sk-SK"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864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9246" y="1253702"/>
            <a:ext cx="9036496" cy="4339650"/>
          </a:xfrm>
          <a:prstGeom prst="rect">
            <a:avLst/>
          </a:prstGeom>
        </p:spPr>
        <p:txBody>
          <a:bodyPr wrap="square">
            <a:spAutoFit/>
          </a:bodyPr>
          <a:lstStyle/>
          <a:p>
            <a:r>
              <a:rPr lang="sk-SK" b="1" i="1" dirty="0">
                <a:solidFill>
                  <a:srgbClr val="FF0000"/>
                </a:solidFill>
              </a:rPr>
              <a:t>ZAPAMÄTAJTE SI</a:t>
            </a:r>
            <a:r>
              <a:rPr lang="sk-SK" b="1" i="1" dirty="0" smtClean="0">
                <a:solidFill>
                  <a:srgbClr val="FF0000"/>
                </a:solidFill>
              </a:rPr>
              <a:t>!</a:t>
            </a:r>
          </a:p>
          <a:p>
            <a:endParaRPr lang="sk-SK" b="1" i="1" dirty="0">
              <a:solidFill>
                <a:srgbClr val="FF0000"/>
              </a:solidFill>
            </a:endParaRPr>
          </a:p>
          <a:p>
            <a:r>
              <a:rPr lang="sk-SK" sz="1600" b="1" dirty="0"/>
              <a:t>Udržateľné stravovanie</a:t>
            </a:r>
            <a:r>
              <a:rPr lang="sk-SK" sz="1600" dirty="0"/>
              <a:t> je spojené so šetrným poľnohospodárstvom, ktoré podporuje ekologické a regeneratívne metódy, zameriava sa na pestovanie plodín a integráciu hospodárskych zvierat tak, aby napodobňovali prírodné ekosystémy a minimalizovali znečistenie prostredia. Udržateľné stravovanie zahŕňa potraviny, ktoré sú lokálne, nutrične bohaté a minimálne spracované, produkované v spravodlivých podmienkach a predávané za spravodlivé ceny.</a:t>
            </a:r>
          </a:p>
          <a:p>
            <a:r>
              <a:rPr lang="sk-SK" sz="1600" dirty="0"/>
              <a:t>Na dosiahnutie </a:t>
            </a:r>
            <a:r>
              <a:rPr lang="sk-SK" sz="1600" b="1" dirty="0"/>
              <a:t>potravinovej bezpečnosti </a:t>
            </a:r>
            <a:r>
              <a:rPr lang="sk-SK" sz="1600" dirty="0"/>
              <a:t>je nevyhnutné presadzovať trvalo udržateľné poľnohospodárstvo a zabezpečiť spravodlivú distribúciu potravín.</a:t>
            </a:r>
          </a:p>
          <a:p>
            <a:r>
              <a:rPr lang="sk-SK" sz="1600" dirty="0"/>
              <a:t>Rastlinné potraviny majú vo všeobecnosti nižšiu uhlíkovú aj vodnú stopu v porovnaní s potravinami živočíšneho pôvodu. Konzumácia prevažne rastlinnej stravy je tak prospešná nielen pre naše zdravie, ale aj šetrnejšia k životnému prostrediu.</a:t>
            </a:r>
          </a:p>
          <a:p>
            <a:r>
              <a:rPr lang="sk-SK" sz="1600" dirty="0"/>
              <a:t>Základné praktiky na </a:t>
            </a:r>
            <a:r>
              <a:rPr lang="sk-SK" sz="1600" b="1" dirty="0"/>
              <a:t>minimalizovanie potravinového odpadu</a:t>
            </a:r>
            <a:r>
              <a:rPr lang="sk-SK" sz="1600" dirty="0"/>
              <a:t> sú: plánovanie jedál, nakupovanie s pripraveným zoznamom, sledovanie dátumov spotreby, servírovanie primeraných porcií</a:t>
            </a:r>
            <a:r>
              <a:rPr lang="sk-SK" sz="1600" dirty="0" smtClean="0"/>
              <a:t>, správne </a:t>
            </a:r>
            <a:r>
              <a:rPr lang="sk-SK" sz="1600" dirty="0"/>
              <a:t>skladovanie potravín, využívanie zvyškov jedla a kompostovanie sú základné praktiky na minimalizovanie potravinového odpadu. Týmto spôsobom nielenže znižujeme potravinový odpad, ale aj šetríme zdroje na ich produkciu potravín.</a:t>
            </a:r>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556792"/>
            <a:ext cx="8928992" cy="3306033"/>
          </a:xfrm>
          <a:prstGeom prst="rect">
            <a:avLst/>
          </a:prstGeom>
        </p:spPr>
        <p:txBody>
          <a:bodyPr wrap="square">
            <a:spAutoFit/>
          </a:bodyPr>
          <a:lstStyle/>
          <a:p>
            <a:pPr>
              <a:lnSpc>
                <a:spcPts val="2500"/>
              </a:lnSpc>
            </a:pPr>
            <a:r>
              <a:rPr lang="sk-SK" b="1" dirty="0"/>
              <a:t>Ciele: </a:t>
            </a:r>
          </a:p>
          <a:p>
            <a:r>
              <a:rPr lang="sk-SK" dirty="0"/>
              <a:t>•	</a:t>
            </a:r>
            <a:r>
              <a:rPr lang="sk-SK" sz="1600" dirty="0"/>
              <a:t>Vedieť príčiny plytvania potravinami a odhadnúť ich dôsledky v globálnom meradle. </a:t>
            </a:r>
          </a:p>
          <a:p>
            <a:r>
              <a:rPr lang="sk-SK" sz="1600" dirty="0"/>
              <a:t>•	Prepojiť súvislosti medzi plytvaním potravín v bohatých krajinách a hladom v </a:t>
            </a:r>
            <a:r>
              <a:rPr lang="sk-SK" sz="1600" dirty="0" smtClean="0"/>
              <a:t>rozvojových </a:t>
            </a:r>
          </a:p>
          <a:p>
            <a:r>
              <a:rPr lang="sk-SK" sz="1600" dirty="0"/>
              <a:t> </a:t>
            </a:r>
            <a:r>
              <a:rPr lang="sk-SK" sz="1600" dirty="0" smtClean="0"/>
              <a:t>                   </a:t>
            </a:r>
            <a:r>
              <a:rPr lang="sk-SK" sz="1600" dirty="0"/>
              <a:t>krajinách.</a:t>
            </a:r>
          </a:p>
          <a:p>
            <a:r>
              <a:rPr lang="sk-SK" sz="1600" dirty="0"/>
              <a:t>•	Naučiť sa minimalizovať plytvanie potravinami v domácnosti a rozumne hospodáriť s jedlom.</a:t>
            </a:r>
          </a:p>
          <a:p>
            <a:r>
              <a:rPr lang="sk-SK" sz="1600" dirty="0"/>
              <a:t>•	Vedieť diskutovať o riešeniach potravinového odpadu.</a:t>
            </a:r>
          </a:p>
          <a:p>
            <a:pPr algn="r"/>
            <a:endParaRPr lang="sk-SK" sz="1000" dirty="0" smtClean="0"/>
          </a:p>
          <a:p>
            <a:r>
              <a:rPr lang="sk-SK" sz="1600" b="1" dirty="0" smtClean="0"/>
              <a:t>Zručnosti: </a:t>
            </a:r>
            <a:r>
              <a:rPr lang="sk-SK" sz="1600" dirty="0" smtClean="0"/>
              <a:t>Komunikačné, prezenčné, sociálne.</a:t>
            </a:r>
          </a:p>
          <a:p>
            <a:r>
              <a:rPr lang="sk-SK" sz="1600" b="1" dirty="0" smtClean="0"/>
              <a:t>Metódy </a:t>
            </a:r>
            <a:r>
              <a:rPr lang="sk-SK" sz="1600" b="1" dirty="0"/>
              <a:t>a formy</a:t>
            </a:r>
            <a:r>
              <a:rPr lang="sk-SK" sz="1600" dirty="0"/>
              <a:t>: skupinová práca, projektové vyučovanie</a:t>
            </a:r>
          </a:p>
          <a:p>
            <a:r>
              <a:rPr lang="sk-SK" sz="1600" b="1" dirty="0"/>
              <a:t>Odporúčaná veková kategória</a:t>
            </a:r>
            <a:r>
              <a:rPr lang="sk-SK" sz="1600" dirty="0"/>
              <a:t>:  </a:t>
            </a:r>
            <a:r>
              <a:rPr lang="sk-SK" sz="1600" dirty="0" smtClean="0"/>
              <a:t>10-14 </a:t>
            </a:r>
            <a:r>
              <a:rPr lang="sk-SK" sz="1600" dirty="0"/>
              <a:t>rokov</a:t>
            </a:r>
          </a:p>
          <a:p>
            <a:r>
              <a:rPr lang="sk-SK" sz="1600" b="1" dirty="0"/>
              <a:t>Čas:       </a:t>
            </a:r>
            <a:r>
              <a:rPr lang="sk-SK" sz="1600" dirty="0"/>
              <a:t>45  - 90 min.</a:t>
            </a:r>
          </a:p>
          <a:p>
            <a:r>
              <a:rPr lang="sk-SK" sz="1600" b="1" dirty="0" smtClean="0"/>
              <a:t>Kľúčové pojmy: </a:t>
            </a:r>
            <a:r>
              <a:rPr lang="sk-SK" sz="1600" dirty="0"/>
              <a:t>udržateľné potraviny, plytvanie potravín, zodpovedná konzumácia </a:t>
            </a:r>
            <a:r>
              <a:rPr lang="sk-SK" sz="1600" dirty="0" smtClean="0"/>
              <a:t>jedla</a:t>
            </a:r>
          </a:p>
          <a:p>
            <a:r>
              <a:rPr lang="sk-SK" sz="1600" b="1" dirty="0" smtClean="0"/>
              <a:t>Kľúčové kompetencie:   </a:t>
            </a:r>
            <a:r>
              <a:rPr lang="sk-SK" sz="1600" dirty="0"/>
              <a:t>Skupinová práca rozvíja komunikačné a organizačné schopnosti žiakov. </a:t>
            </a:r>
          </a:p>
        </p:txBody>
      </p:sp>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206299"/>
            <a:ext cx="8928992" cy="3924664"/>
          </a:xfrm>
          <a:prstGeom prst="rect">
            <a:avLst/>
          </a:prstGeom>
        </p:spPr>
        <p:txBody>
          <a:bodyPr wrap="square">
            <a:spAutoFit/>
          </a:bodyPr>
          <a:lstStyle/>
          <a:p>
            <a:pPr>
              <a:lnSpc>
                <a:spcPct val="115000"/>
              </a:lnSpc>
              <a:spcAft>
                <a:spcPts val="1000"/>
              </a:spcAft>
            </a:pPr>
            <a:r>
              <a:rPr lang="sk-SK"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1 : Plytvanie jedla,  10-14 rokov, 45 - 90min, /práca na doma, dlhodobý projekt/</a:t>
            </a:r>
            <a:endParaRPr lang="sk-SK"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R="90805">
              <a:spcAft>
                <a:spcPts val="1000"/>
              </a:spcAft>
            </a:pPr>
            <a:r>
              <a:rPr lang="sk-SK" sz="1600" b="1" dirty="0" smtClean="0">
                <a:latin typeface="Calibri" panose="020F0502020204030204" pitchFamily="34" charset="0"/>
                <a:ea typeface="Calibri" panose="020F0502020204030204" pitchFamily="34" charset="0"/>
                <a:cs typeface="Times New Roman" panose="02020603050405020304" pitchFamily="18" charset="0"/>
              </a:rPr>
              <a:t>Pomôcky: </a:t>
            </a:r>
            <a:r>
              <a:rPr lang="sk-SK" sz="1600" dirty="0" smtClean="0">
                <a:latin typeface="Calibri" panose="020F0502020204030204" pitchFamily="34" charset="0"/>
                <a:ea typeface="Calibri" panose="020F0502020204030204" pitchFamily="34" charset="0"/>
                <a:cs typeface="Times New Roman" panose="02020603050405020304" pitchFamily="18" charset="0"/>
              </a:rPr>
              <a:t>papier, pero, farbičky, lepidlo, obrázky potravín, internet</a:t>
            </a:r>
          </a:p>
          <a:p>
            <a:pPr marR="90805">
              <a:spcAft>
                <a:spcPts val="1000"/>
              </a:spcAft>
            </a:pPr>
            <a:r>
              <a:rPr lang="sk-SK" sz="1400" dirty="0" smtClean="0">
                <a:latin typeface="Calibri" panose="020F0502020204030204" pitchFamily="34" charset="0"/>
                <a:ea typeface="Calibri" panose="020F0502020204030204" pitchFamily="34" charset="0"/>
                <a:cs typeface="Times New Roman" panose="02020603050405020304" pitchFamily="18" charset="0"/>
              </a:rPr>
              <a:t>a) Úvodná diskusia so žiakmi: Ktoré jedlo ste za posledný týždeň vyhodili? Aké to bolo množstvo? V školskej jedálni zjete všetko? Odhlásite si obed ak vám nechutí? Myslíte si, že potraviny vyhadzujú aj deti v Afrike? A pod.</a:t>
            </a:r>
          </a:p>
          <a:p>
            <a:pPr marR="90805">
              <a:spcAft>
                <a:spcPts val="1000"/>
              </a:spcAft>
            </a:pPr>
            <a:r>
              <a:rPr lang="sk-SK" sz="1400" dirty="0" smtClean="0">
                <a:latin typeface="Calibri" panose="020F0502020204030204" pitchFamily="34" charset="0"/>
                <a:ea typeface="Calibri" panose="020F0502020204030204" pitchFamily="34" charset="0"/>
                <a:cs typeface="Times New Roman" panose="02020603050405020304" pitchFamily="18" charset="0"/>
              </a:rPr>
              <a:t>b) Žiaci pracujú jednotlivo alebo vo dvojici. Pripravia si plagát o plytvaní potravín.</a:t>
            </a:r>
          </a:p>
          <a:p>
            <a:pPr marR="90805">
              <a:spcAft>
                <a:spcPts val="1000"/>
              </a:spcAft>
            </a:pPr>
            <a:r>
              <a:rPr lang="sk-SK" sz="1400" dirty="0" smtClean="0">
                <a:latin typeface="Calibri" panose="020F0502020204030204" pitchFamily="34" charset="0"/>
                <a:ea typeface="Calibri" panose="020F0502020204030204" pitchFamily="34" charset="0"/>
                <a:cs typeface="Times New Roman" panose="02020603050405020304" pitchFamily="18" charset="0"/>
              </a:rPr>
              <a:t>c) Druhá (nasledujúca) hodina: žiaci prezentujú svoje projekty ostatným spolužiakom. Dĺžka prezentácie by nemala byť viac ako 3min.</a:t>
            </a:r>
          </a:p>
          <a:p>
            <a:pPr marR="90805">
              <a:spcAft>
                <a:spcPts val="1000"/>
              </a:spcAft>
            </a:pPr>
            <a:r>
              <a:rPr lang="sk-SK" sz="1400" dirty="0" smtClean="0">
                <a:latin typeface="Calibri" panose="020F0502020204030204" pitchFamily="34" charset="0"/>
                <a:ea typeface="Calibri" panose="020F0502020204030204" pitchFamily="34" charset="0"/>
                <a:cs typeface="Times New Roman" panose="02020603050405020304" pitchFamily="18" charset="0"/>
              </a:rPr>
              <a:t>d) Na tabuľu alebo do posteru na flipchart vybraný žiak píše zistené informácie z projektov. </a:t>
            </a:r>
          </a:p>
          <a:p>
            <a:pPr marR="90805">
              <a:spcAft>
                <a:spcPts val="1000"/>
              </a:spcAft>
            </a:pPr>
            <a:r>
              <a:rPr lang="sk-SK" sz="1400" dirty="0" smtClean="0">
                <a:latin typeface="Calibri" panose="020F0502020204030204" pitchFamily="34" charset="0"/>
                <a:ea typeface="Calibri" panose="020F0502020204030204" pitchFamily="34" charset="0"/>
                <a:cs typeface="Times New Roman" panose="02020603050405020304" pitchFamily="18" charset="0"/>
              </a:rPr>
              <a:t>e) Žiaci spoločne hľadajú podstatu riešenia problému plytvania  potravín.  Zamýšľajú sa nad príčinami a dôsledkami. </a:t>
            </a:r>
            <a:br>
              <a:rPr lang="sk-SK" sz="1400" dirty="0" smtClean="0">
                <a:latin typeface="Calibri" panose="020F0502020204030204" pitchFamily="34" charset="0"/>
                <a:ea typeface="Calibri" panose="020F0502020204030204" pitchFamily="34" charset="0"/>
                <a:cs typeface="Times New Roman" panose="02020603050405020304" pitchFamily="18" charset="0"/>
              </a:rPr>
            </a:br>
            <a:r>
              <a:rPr lang="sk-SK" sz="1400" dirty="0" smtClean="0">
                <a:latin typeface="Calibri" panose="020F0502020204030204" pitchFamily="34" charset="0"/>
                <a:ea typeface="Calibri" panose="020F0502020204030204" pitchFamily="34" charset="0"/>
                <a:cs typeface="Times New Roman" panose="02020603050405020304" pitchFamily="18" charset="0"/>
              </a:rPr>
              <a:t>f ) Úlohou žiakov bude vytvoriť reťazec príčin a dôsledkov plytvania s jedlom v každej fáze potravového reťazca (od farmy až na stôl). </a:t>
            </a:r>
          </a:p>
          <a:p>
            <a:pPr marR="90805">
              <a:spcAft>
                <a:spcPts val="1000"/>
              </a:spcAft>
            </a:pPr>
            <a:r>
              <a:rPr lang="sk-SK" sz="1400" dirty="0" smtClean="0">
                <a:latin typeface="Calibri" panose="020F0502020204030204" pitchFamily="34" charset="0"/>
                <a:ea typeface="Calibri" panose="020F0502020204030204" pitchFamily="34" charset="0"/>
                <a:cs typeface="Times New Roman" panose="02020603050405020304" pitchFamily="18" charset="0"/>
              </a:rPr>
              <a:t>g)  Riadená diskusia učiteľom: hľadanie riešenia ako minimalizovať plytvanie jedlom. Naučiť sa spotrebovať všetky nakúpené potraviny. Nevyhadzovať jedlo. Nakupovať podľa zoznamu. </a:t>
            </a:r>
            <a:endParaRPr lang="sk-SK"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3730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626400"/>
            <a:ext cx="8928992" cy="3326039"/>
          </a:xfrm>
          <a:prstGeom prst="rect">
            <a:avLst/>
          </a:prstGeom>
        </p:spPr>
        <p:txBody>
          <a:bodyPr wrap="square">
            <a:spAutoFit/>
          </a:bodyPr>
          <a:lstStyle/>
          <a:p>
            <a:pPr>
              <a:lnSpc>
                <a:spcPct val="115000"/>
              </a:lnSpc>
              <a:spcAft>
                <a:spcPts val="1000"/>
              </a:spcAft>
            </a:pPr>
            <a:r>
              <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2 : Desatoro neplytvania potravín 10-14 rokov, 45 </a:t>
            </a:r>
            <a:r>
              <a:rPr lang="sk-SK"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min</a:t>
            </a:r>
          </a:p>
          <a:p>
            <a:pPr>
              <a:lnSpc>
                <a:spcPct val="115000"/>
              </a:lnSpc>
              <a:spcAft>
                <a:spcPts val="1000"/>
              </a:spcAft>
            </a:pPr>
            <a:endParaRPr lang="sk-SK"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k-SK" sz="1600" b="1" dirty="0">
                <a:latin typeface="Calibri" panose="020F0502020204030204" pitchFamily="34" charset="0"/>
                <a:ea typeface="Calibri" panose="020F0502020204030204" pitchFamily="34" charset="0"/>
                <a:cs typeface="Times New Roman" panose="02020603050405020304" pitchFamily="18" charset="0"/>
              </a:rPr>
              <a:t>Pomôcky: </a:t>
            </a:r>
            <a:r>
              <a:rPr lang="sk-SK" sz="1600" dirty="0">
                <a:latin typeface="Calibri" panose="020F0502020204030204" pitchFamily="34" charset="0"/>
                <a:ea typeface="Calibri" panose="020F0502020204030204" pitchFamily="34" charset="0"/>
                <a:cs typeface="Times New Roman" panose="02020603050405020304" pitchFamily="18" charset="0"/>
              </a:rPr>
              <a:t>papier, pero, farbičky,</a:t>
            </a:r>
          </a:p>
          <a:p>
            <a:pPr>
              <a:lnSpc>
                <a:spcPct val="115000"/>
              </a:lnSpc>
              <a:spcAft>
                <a:spcPts val="1000"/>
              </a:spcAft>
            </a:pPr>
            <a:r>
              <a:rPr lang="sk-SK" sz="1600" dirty="0">
                <a:latin typeface="Calibri" panose="020F0502020204030204" pitchFamily="34" charset="0"/>
                <a:ea typeface="Calibri" panose="020F0502020204030204" pitchFamily="34" charset="0"/>
                <a:cs typeface="Times New Roman" panose="02020603050405020304" pitchFamily="18" charset="0"/>
              </a:rPr>
              <a:t>a) Rozdeľte sa do dvoch skupín</a:t>
            </a:r>
          </a:p>
          <a:p>
            <a:pPr>
              <a:lnSpc>
                <a:spcPct val="115000"/>
              </a:lnSpc>
              <a:spcAft>
                <a:spcPts val="1000"/>
              </a:spcAft>
            </a:pPr>
            <a:r>
              <a:rPr lang="sk-SK" sz="1600" dirty="0">
                <a:latin typeface="Calibri" panose="020F0502020204030204" pitchFamily="34" charset="0"/>
                <a:ea typeface="Calibri" panose="020F0502020204030204" pitchFamily="34" charset="0"/>
                <a:cs typeface="Times New Roman" panose="02020603050405020304" pitchFamily="18" charset="0"/>
              </a:rPr>
              <a:t>b) V každej skupine si zvoľte kapitána, hovorcu a zapisovateľa</a:t>
            </a:r>
          </a:p>
          <a:p>
            <a:pPr>
              <a:lnSpc>
                <a:spcPct val="115000"/>
              </a:lnSpc>
              <a:spcAft>
                <a:spcPts val="1000"/>
              </a:spcAft>
            </a:pPr>
            <a:r>
              <a:rPr lang="sk-SK" sz="1600" dirty="0">
                <a:latin typeface="Calibri" panose="020F0502020204030204" pitchFamily="34" charset="0"/>
                <a:ea typeface="Calibri" panose="020F0502020204030204" pitchFamily="34" charset="0"/>
                <a:cs typeface="Times New Roman" panose="02020603050405020304" pitchFamily="18" charset="0"/>
              </a:rPr>
              <a:t>c) Úlohou každej skupiny bude navrhnúť desatoro neplytvania potravín. Pripravia plagát s obrázkami</a:t>
            </a:r>
          </a:p>
          <a:p>
            <a:pPr>
              <a:lnSpc>
                <a:spcPct val="115000"/>
              </a:lnSpc>
              <a:spcAft>
                <a:spcPts val="1000"/>
              </a:spcAft>
            </a:pPr>
            <a:r>
              <a:rPr lang="sk-SK" sz="1600" dirty="0">
                <a:latin typeface="Calibri" panose="020F0502020204030204" pitchFamily="34" charset="0"/>
                <a:ea typeface="Calibri" panose="020F0502020204030204" pitchFamily="34" charset="0"/>
                <a:cs typeface="Times New Roman" panose="02020603050405020304" pitchFamily="18" charset="0"/>
              </a:rPr>
              <a:t>d) Žiaci prezentujú svoje plagáty ostatným spolužiakom. Dĺžka prezentácie by nemala byť viac ako 3min.</a:t>
            </a:r>
          </a:p>
          <a:p>
            <a:pPr>
              <a:lnSpc>
                <a:spcPct val="115000"/>
              </a:lnSpc>
              <a:spcAft>
                <a:spcPts val="1000"/>
              </a:spcAft>
            </a:pPr>
            <a:r>
              <a:rPr lang="sk-SK" sz="1600" dirty="0">
                <a:latin typeface="Calibri" panose="020F0502020204030204" pitchFamily="34" charset="0"/>
                <a:ea typeface="Calibri" panose="020F0502020204030204" pitchFamily="34" charset="0"/>
                <a:cs typeface="Times New Roman" panose="02020603050405020304" pitchFamily="18" charset="0"/>
              </a:rPr>
              <a:t>e) Diskusia na záver: Koľko bodov z desatora sa zhodovalo medzi skupinami? </a:t>
            </a:r>
          </a:p>
        </p:txBody>
      </p:sp>
    </p:spTree>
    <p:extLst>
      <p:ext uri="{BB962C8B-B14F-4D97-AF65-F5344CB8AC3E}">
        <p14:creationId xmlns:p14="http://schemas.microsoft.com/office/powerpoint/2010/main" val="2654496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251520" y="1198953"/>
            <a:ext cx="8388424" cy="4363759"/>
          </a:xfrm>
          <a:prstGeom prst="rect">
            <a:avLst/>
          </a:prstGeom>
        </p:spPr>
        <p:txBody>
          <a:bodyPr wrap="square">
            <a:spAutoFit/>
          </a:bodyPr>
          <a:lstStyle/>
          <a:p>
            <a:pPr>
              <a:lnSpc>
                <a:spcPct val="105000"/>
              </a:lnSpc>
              <a:spcAft>
                <a:spcPts val="800"/>
              </a:spcAft>
            </a:pPr>
            <a:endParaRPr lang="sk-SK" b="1" dirty="0" smtClean="0">
              <a:solidFill>
                <a:srgbClr val="FF0000"/>
              </a:solidFill>
            </a:endParaRPr>
          </a:p>
          <a:p>
            <a:r>
              <a:rPr lang="sk-SK" b="1" dirty="0">
                <a:solidFill>
                  <a:srgbClr val="FF0000"/>
                </a:solidFill>
              </a:rPr>
              <a:t>Otázka z dotazníka pre študentov – správna </a:t>
            </a:r>
            <a:r>
              <a:rPr lang="sk-SK" b="1" dirty="0" smtClean="0">
                <a:solidFill>
                  <a:srgbClr val="FF0000"/>
                </a:solidFill>
              </a:rPr>
              <a:t>odpoveď</a:t>
            </a:r>
          </a:p>
          <a:p>
            <a:endParaRPr lang="sk-SK" b="1" dirty="0">
              <a:solidFill>
                <a:srgbClr val="FF0000"/>
              </a:solidFill>
            </a:endParaRPr>
          </a:p>
          <a:p>
            <a:pPr>
              <a:lnSpc>
                <a:spcPct val="150000"/>
              </a:lnSpc>
            </a:pPr>
            <a:r>
              <a:rPr lang="sk-SK" b="1" dirty="0" smtClean="0"/>
              <a:t>Ktorý </a:t>
            </a:r>
            <a:r>
              <a:rPr lang="sk-SK" b="1" dirty="0"/>
              <a:t>typ stravovania sa považuje za optimálny a prospešný pre zdravie ľudí a zároveň šetrný aj pre životné prostredie </a:t>
            </a:r>
            <a:r>
              <a:rPr lang="sk-SK" b="1" dirty="0" smtClean="0"/>
              <a:t>?</a:t>
            </a:r>
          </a:p>
          <a:p>
            <a:pPr>
              <a:lnSpc>
                <a:spcPct val="150000"/>
              </a:lnSpc>
            </a:pPr>
            <a:endParaRPr lang="sk-SK" dirty="0"/>
          </a:p>
          <a:p>
            <a:pPr marL="342900" lvl="0" indent="-342900">
              <a:lnSpc>
                <a:spcPct val="150000"/>
              </a:lnSpc>
              <a:buFont typeface="+mj-lt"/>
              <a:buAutoNum type="alphaLcParenR"/>
            </a:pPr>
            <a:r>
              <a:rPr lang="sk-SK" dirty="0"/>
              <a:t>Alternatívne štýly stravovania (vegetariánstvo, vegánstvo a iné).</a:t>
            </a:r>
          </a:p>
          <a:p>
            <a:pPr marL="342900" lvl="0" indent="-342900">
              <a:lnSpc>
                <a:spcPct val="150000"/>
              </a:lnSpc>
              <a:buFont typeface="+mj-lt"/>
              <a:buAutoNum type="alphaLcParenR"/>
            </a:pPr>
            <a:r>
              <a:rPr lang="sk-SK" dirty="0"/>
              <a:t>Stravovanie s prevahou živočíšnych potravín.</a:t>
            </a:r>
          </a:p>
          <a:p>
            <a:pPr marL="342900" lvl="0" indent="-342900">
              <a:lnSpc>
                <a:spcPct val="150000"/>
              </a:lnSpc>
              <a:buFont typeface="+mj-lt"/>
              <a:buAutoNum type="alphaLcParenR"/>
            </a:pPr>
            <a:r>
              <a:rPr lang="sk-SK" b="1" dirty="0">
                <a:solidFill>
                  <a:srgbClr val="002060"/>
                </a:solidFill>
              </a:rPr>
              <a:t>Stravovanie s prevahou rastlinných potravín.</a:t>
            </a:r>
          </a:p>
          <a:p>
            <a:pPr marL="342900" lvl="0" indent="-342900">
              <a:lnSpc>
                <a:spcPct val="150000"/>
              </a:lnSpc>
              <a:buFont typeface="+mj-lt"/>
              <a:buAutoNum type="alphaLcParenR"/>
            </a:pPr>
            <a:r>
              <a:rPr lang="sk-SK" dirty="0"/>
              <a:t>Stravovanie neovplyvňuje životné prostredie.</a:t>
            </a:r>
          </a:p>
          <a:p>
            <a:pPr marL="342900" lvl="0" indent="-342900">
              <a:lnSpc>
                <a:spcPct val="150000"/>
              </a:lnSpc>
              <a:buFont typeface="+mj-lt"/>
              <a:buAutoNum type="alphaLcParenR"/>
            </a:pPr>
            <a:r>
              <a:rPr lang="sk-SK" dirty="0"/>
              <a:t>Neviem</a:t>
            </a:r>
          </a:p>
        </p:txBody>
      </p:sp>
    </p:spTree>
    <p:extLst>
      <p:ext uri="{BB962C8B-B14F-4D97-AF65-F5344CB8AC3E}">
        <p14:creationId xmlns:p14="http://schemas.microsoft.com/office/powerpoint/2010/main" val="1327471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7628114" cy="830997"/>
          </a:xfrm>
          <a:prstGeom prst="rect">
            <a:avLst/>
          </a:prstGeom>
        </p:spPr>
        <p:txBody>
          <a:bodyPr wrap="none">
            <a:spAutoFit/>
          </a:bodyPr>
          <a:lstStyle/>
          <a:p>
            <a:r>
              <a:rPr lang="sk-SK" sz="4800" b="1" dirty="0"/>
              <a:t>Ďakujeme Vám za pozornosť!</a:t>
            </a:r>
          </a:p>
        </p:txBody>
      </p:sp>
    </p:spTree>
    <p:extLst>
      <p:ext uri="{BB962C8B-B14F-4D97-AF65-F5344CB8AC3E}">
        <p14:creationId xmlns:p14="http://schemas.microsoft.com/office/powerpoint/2010/main" val="324828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3929" y="1397819"/>
            <a:ext cx="8843955" cy="3662541"/>
          </a:xfrm>
          <a:prstGeom prst="rect">
            <a:avLst/>
          </a:prstGeom>
          <a:noFill/>
        </p:spPr>
        <p:txBody>
          <a:bodyPr wrap="square" rtlCol="0">
            <a:spAutoFit/>
          </a:bodyPr>
          <a:lstStyle/>
          <a:p>
            <a:pPr algn="ctr"/>
            <a:r>
              <a:rPr lang="sk-SK" sz="4400" b="1" dirty="0">
                <a:solidFill>
                  <a:srgbClr val="FF0000"/>
                </a:solidFill>
              </a:rPr>
              <a:t>Udržateľné stravovanie: potraviny zdravé pre ľudí sú zdravé aj pre Zem</a:t>
            </a:r>
            <a:endParaRPr lang="sk-SK" sz="4400" b="1" i="1" dirty="0" smtClean="0">
              <a:solidFill>
                <a:srgbClr val="FF0000"/>
              </a:solidFill>
            </a:endParaRPr>
          </a:p>
          <a:p>
            <a:pPr algn="ctr"/>
            <a:endParaRPr lang="sk-SK" sz="4800" b="1" i="1" dirty="0" smtClean="0">
              <a:solidFill>
                <a:srgbClr val="FF0000"/>
              </a:solidFill>
            </a:endParaRPr>
          </a:p>
          <a:p>
            <a:pPr algn="ctr"/>
            <a:endParaRPr lang="sk-SK" sz="4800" b="1" i="1" dirty="0">
              <a:solidFill>
                <a:srgbClr val="FF0000"/>
              </a:solidFill>
            </a:endParaRPr>
          </a:p>
          <a:p>
            <a:pPr algn="ctr"/>
            <a:r>
              <a:rPr lang="sk-SK" sz="4800" b="1" i="1">
                <a:solidFill>
                  <a:srgbClr val="FF0000"/>
                </a:solidFill>
              </a:rPr>
              <a:t>Kapitola 10</a:t>
            </a:r>
            <a:endParaRPr lang="sk-SK" sz="4800" b="1" i="1" dirty="0">
              <a:solidFill>
                <a:srgbClr val="FF000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7504" y="1772816"/>
            <a:ext cx="8843955" cy="2308324"/>
          </a:xfrm>
          <a:prstGeom prst="rect">
            <a:avLst/>
          </a:prstGeom>
          <a:noFill/>
        </p:spPr>
        <p:txBody>
          <a:bodyPr wrap="square" rtlCol="0">
            <a:spAutoFit/>
          </a:bodyPr>
          <a:lstStyle/>
          <a:p>
            <a:pPr algn="ctr"/>
            <a:r>
              <a:rPr lang="sk-SK" sz="2400" dirty="0"/>
              <a:t>Jedlo je nielen prostriedkom na uspokojenie hladu a získanie energie, ale má významný vplyv aj na naše zdravie a planétu, na ktorej žijeme</a:t>
            </a:r>
            <a:r>
              <a:rPr lang="sk-SK" sz="2400" dirty="0" smtClean="0"/>
              <a:t>.</a:t>
            </a:r>
          </a:p>
          <a:p>
            <a:pPr algn="ctr"/>
            <a:endParaRPr lang="sk-SK" sz="2400" dirty="0"/>
          </a:p>
          <a:p>
            <a:pPr algn="ctr"/>
            <a:r>
              <a:rPr lang="sk-SK" sz="2400" dirty="0" smtClean="0"/>
              <a:t> </a:t>
            </a:r>
            <a:r>
              <a:rPr lang="sk-SK" sz="2400" dirty="0"/>
              <a:t>Naše zdravé stravovacie rozhodnutia prispievajú k udržateľnému životnému štýlu pre nás aj pre budúce generácie.</a:t>
            </a:r>
          </a:p>
          <a:p>
            <a:pPr algn="ctr"/>
            <a:r>
              <a:rPr lang="sk-SK" sz="2400" dirty="0" smtClean="0"/>
              <a:t> </a:t>
            </a:r>
            <a:endParaRPr lang="sk-SK" sz="2400" dirty="0"/>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rotWithShape="1">
          <a:blip r:embed="rId10"/>
          <a:srcRect b="6800"/>
          <a:stretch/>
        </p:blipFill>
        <p:spPr>
          <a:xfrm>
            <a:off x="3196305" y="3765974"/>
            <a:ext cx="2822378" cy="1587334"/>
          </a:xfrm>
          <a:prstGeom prst="rect">
            <a:avLst/>
          </a:prstGeom>
        </p:spPr>
      </p:pic>
    </p:spTree>
    <p:extLst>
      <p:ext uri="{BB962C8B-B14F-4D97-AF65-F5344CB8AC3E}">
        <p14:creationId xmlns:p14="http://schemas.microsoft.com/office/powerpoint/2010/main" val="83178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7504" y="1372587"/>
            <a:ext cx="8843955" cy="1846659"/>
          </a:xfrm>
          <a:prstGeom prst="rect">
            <a:avLst/>
          </a:prstGeom>
          <a:noFill/>
        </p:spPr>
        <p:txBody>
          <a:bodyPr wrap="square" rtlCol="0">
            <a:spAutoFit/>
          </a:bodyPr>
          <a:lstStyle/>
          <a:p>
            <a:r>
              <a:rPr lang="sk-SK" sz="2400" b="1" dirty="0" smtClean="0">
                <a:solidFill>
                  <a:srgbClr val="FF0000"/>
                </a:solidFill>
              </a:rPr>
              <a:t>Čo </a:t>
            </a:r>
            <a:r>
              <a:rPr lang="sk-SK" sz="2400" b="1" dirty="0">
                <a:solidFill>
                  <a:srgbClr val="FF0000"/>
                </a:solidFill>
              </a:rPr>
              <a:t>to znamená: udržateľné stravovanie a udržateľné </a:t>
            </a:r>
            <a:r>
              <a:rPr lang="sk-SK" sz="2400" b="1" dirty="0" smtClean="0">
                <a:solidFill>
                  <a:srgbClr val="FF0000"/>
                </a:solidFill>
              </a:rPr>
              <a:t>potraviny?</a:t>
            </a:r>
            <a:endParaRPr lang="sk-SK" sz="2400" dirty="0">
              <a:solidFill>
                <a:srgbClr val="FF0000"/>
              </a:solidFill>
            </a:endParaRPr>
          </a:p>
          <a:p>
            <a:r>
              <a:rPr lang="sk-SK" dirty="0"/>
              <a:t> </a:t>
            </a:r>
          </a:p>
          <a:p>
            <a:r>
              <a:rPr lang="sk-SK" b="1" dirty="0"/>
              <a:t>Udržateľné stravovanie je definované ako spôsob konzumácie potravy, ktorý zabezpečuje dostatok jedla pre súčasnú populáciu a zároveň minimalizuje negatívne vplyvy na životné prostredie, sociálnu spravodlivosť, zdravie, ekonomiku a budúce generácie. </a:t>
            </a:r>
            <a:endParaRPr lang="sk-SK" b="1" dirty="0" smtClean="0"/>
          </a:p>
          <a:p>
            <a:endParaRPr lang="sk-SK" b="1" dirty="0"/>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3" name="Obrázok 2"/>
          <p:cNvPicPr>
            <a:picLocks noChangeAspect="1"/>
          </p:cNvPicPr>
          <p:nvPr/>
        </p:nvPicPr>
        <p:blipFill rotWithShape="1">
          <a:blip r:embed="rId10"/>
          <a:srcRect l="4568" t="9500" r="4568" b="17601"/>
          <a:stretch/>
        </p:blipFill>
        <p:spPr>
          <a:xfrm>
            <a:off x="5352651" y="3256232"/>
            <a:ext cx="3600400" cy="1944216"/>
          </a:xfrm>
          <a:prstGeom prst="rect">
            <a:avLst/>
          </a:prstGeom>
        </p:spPr>
      </p:pic>
      <p:sp>
        <p:nvSpPr>
          <p:cNvPr id="4" name="Obdĺžnik 3"/>
          <p:cNvSpPr/>
          <p:nvPr/>
        </p:nvSpPr>
        <p:spPr>
          <a:xfrm>
            <a:off x="0" y="3180155"/>
            <a:ext cx="5571060" cy="2062103"/>
          </a:xfrm>
          <a:prstGeom prst="rect">
            <a:avLst/>
          </a:prstGeom>
        </p:spPr>
        <p:txBody>
          <a:bodyPr wrap="square">
            <a:spAutoFit/>
          </a:bodyPr>
          <a:lstStyle/>
          <a:p>
            <a:r>
              <a:rPr lang="sk-SK" sz="1600" dirty="0"/>
              <a:t>Udržateľné stravovanie je spojené so šetrným poľnohospodárstvom, ktoré podporuje ekologické a regeneratívne metódy, zameriava sa na pestovanie plodín </a:t>
            </a:r>
            <a:endParaRPr lang="sk-SK" sz="1600" dirty="0" smtClean="0"/>
          </a:p>
          <a:p>
            <a:r>
              <a:rPr lang="sk-SK" sz="1600" dirty="0" smtClean="0"/>
              <a:t>a </a:t>
            </a:r>
            <a:r>
              <a:rPr lang="sk-SK" sz="1600" dirty="0"/>
              <a:t>integráciu hospodárskych zvierat tak, aby napodobňovali prírodné ekosystémy a minimalizovali znečistenie prostredia. Udržateľné stravovanie zahŕňa potraviny, ktoré sú lokálne, nutrične bohaté a minimálne spracované, produkované v spravodlivých podmienkach a predávané za spravodlivé ceny. </a:t>
            </a:r>
          </a:p>
        </p:txBody>
      </p:sp>
    </p:spTree>
    <p:extLst>
      <p:ext uri="{BB962C8B-B14F-4D97-AF65-F5344CB8AC3E}">
        <p14:creationId xmlns:p14="http://schemas.microsoft.com/office/powerpoint/2010/main" val="226122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48966" y="1826332"/>
            <a:ext cx="8671506" cy="1323439"/>
          </a:xfrm>
          <a:prstGeom prst="rect">
            <a:avLst/>
          </a:prstGeom>
        </p:spPr>
        <p:txBody>
          <a:bodyPr wrap="square">
            <a:spAutoFit/>
          </a:bodyPr>
          <a:lstStyle/>
          <a:p>
            <a:r>
              <a:rPr lang="sk-SK" sz="1600" dirty="0" smtClean="0"/>
              <a:t>Klimatické </a:t>
            </a:r>
            <a:r>
              <a:rPr lang="sk-SK" sz="1600" dirty="0"/>
              <a:t>zmeny, životné prostredie a potravinová bezpečnosť vzájomne súvisia. </a:t>
            </a:r>
            <a:r>
              <a:rPr lang="sk-SK" sz="1600" b="1" dirty="0"/>
              <a:t>Potravinová bezpečnosť je zabezpečená vtedy, keď všetci ľudia majú prístup k dostatočnému, bezpečnému a výživnému jedlu</a:t>
            </a:r>
            <a:r>
              <a:rPr lang="sk-SK" sz="1600" dirty="0"/>
              <a:t>. </a:t>
            </a:r>
            <a:r>
              <a:rPr lang="sk-SK" sz="1600" b="1" dirty="0"/>
              <a:t>Tento stav je však ohrozený rastom populácie, ekonomickými faktormi a negatívnymi vplyvmi produkcie a konzumácie potravín, ktoré vedú ku klimatickým zmenám a zhoršujú životné prostredie. </a:t>
            </a:r>
            <a:endParaRPr lang="sk-SK" sz="1600" b="1" dirty="0" smtClean="0"/>
          </a:p>
        </p:txBody>
      </p:sp>
      <p:sp>
        <p:nvSpPr>
          <p:cNvPr id="8" name="Obdĺžnik 7"/>
          <p:cNvSpPr/>
          <p:nvPr/>
        </p:nvSpPr>
        <p:spPr>
          <a:xfrm>
            <a:off x="58980" y="1254934"/>
            <a:ext cx="8892479" cy="1323439"/>
          </a:xfrm>
          <a:prstGeom prst="rect">
            <a:avLst/>
          </a:prstGeom>
        </p:spPr>
        <p:txBody>
          <a:bodyPr wrap="square">
            <a:spAutoFit/>
          </a:bodyPr>
          <a:lstStyle/>
          <a:p>
            <a:pPr algn="ctr"/>
            <a:r>
              <a:rPr lang="es-ES" sz="2800" b="1" dirty="0">
                <a:solidFill>
                  <a:srgbClr val="FF0000"/>
                </a:solidFill>
              </a:rPr>
              <a:t>Zmena klímy, životné prostredie a potravinová bezpečnosť</a:t>
            </a:r>
          </a:p>
          <a:p>
            <a:pPr algn="ctr"/>
            <a:r>
              <a:rPr lang="es-ES" sz="2800" b="1" dirty="0" smtClean="0">
                <a:solidFill>
                  <a:srgbClr val="FF0000"/>
                </a:solidFill>
              </a:rPr>
              <a:t> </a:t>
            </a:r>
          </a:p>
          <a:p>
            <a:pPr algn="ctr"/>
            <a:r>
              <a:rPr lang="es-ES" sz="2400" b="1" dirty="0" smtClean="0">
                <a:solidFill>
                  <a:srgbClr val="FFC000"/>
                </a:solidFill>
              </a:rPr>
              <a:t> </a:t>
            </a:r>
            <a:endParaRPr lang="es-ES" sz="2400" b="1" dirty="0">
              <a:solidFill>
                <a:srgbClr val="FFC000"/>
              </a:solidFill>
            </a:endParaRPr>
          </a:p>
        </p:txBody>
      </p:sp>
      <p:pic>
        <p:nvPicPr>
          <p:cNvPr id="4" name="Obrázok 3"/>
          <p:cNvPicPr>
            <a:picLocks noChangeAspect="1"/>
          </p:cNvPicPr>
          <p:nvPr/>
        </p:nvPicPr>
        <p:blipFill rotWithShape="1">
          <a:blip r:embed="rId10"/>
          <a:srcRect b="9501"/>
          <a:stretch/>
        </p:blipFill>
        <p:spPr>
          <a:xfrm>
            <a:off x="263528" y="3522376"/>
            <a:ext cx="2539531" cy="1854505"/>
          </a:xfrm>
          <a:prstGeom prst="rect">
            <a:avLst/>
          </a:prstGeom>
        </p:spPr>
      </p:pic>
      <p:sp>
        <p:nvSpPr>
          <p:cNvPr id="5" name="Obdĺžnik 4"/>
          <p:cNvSpPr/>
          <p:nvPr/>
        </p:nvSpPr>
        <p:spPr>
          <a:xfrm>
            <a:off x="3003900" y="3325046"/>
            <a:ext cx="5819619" cy="1815882"/>
          </a:xfrm>
          <a:prstGeom prst="rect">
            <a:avLst/>
          </a:prstGeom>
        </p:spPr>
        <p:txBody>
          <a:bodyPr wrap="square">
            <a:spAutoFit/>
          </a:bodyPr>
          <a:lstStyle/>
          <a:p>
            <a:r>
              <a:rPr lang="sk-SK" sz="1600" dirty="0"/>
              <a:t>Zmeny klímy ovplyvňujú počasie, čo vedie k poklesu výnosov plodín a produktivity dobytka. Extrémne zmeny počasia a nadmerné používanie pesticídov a iných chemikálií škodia včelám, bez nich by došlo k vážnemu porušeniu biodiverzity a narušeniu potravinového reťazca. </a:t>
            </a:r>
            <a:r>
              <a:rPr lang="sk-SK" sz="1600" b="1" dirty="0"/>
              <a:t>Pre dosiahnutie potravinovej bezpečnosti je nevyhnutné presadzovať trvalo udržateľné poľnohospodárstvo a zabezpečiť spravodlivú distribúciu potravín</a:t>
            </a:r>
            <a:r>
              <a:rPr lang="sk-SK" sz="1600" b="1" dirty="0" smtClean="0"/>
              <a:t>.</a:t>
            </a:r>
            <a:endParaRPr lang="sk-SK" sz="1600" b="1" dirty="0"/>
          </a:p>
        </p:txBody>
      </p:sp>
    </p:spTree>
    <p:extLst>
      <p:ext uri="{BB962C8B-B14F-4D97-AF65-F5344CB8AC3E}">
        <p14:creationId xmlns:p14="http://schemas.microsoft.com/office/powerpoint/2010/main" val="222573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57773" y="2330746"/>
            <a:ext cx="8699442" cy="1323439"/>
          </a:xfrm>
          <a:prstGeom prst="rect">
            <a:avLst/>
          </a:prstGeom>
        </p:spPr>
        <p:txBody>
          <a:bodyPr wrap="square">
            <a:spAutoFit/>
          </a:bodyPr>
          <a:lstStyle/>
          <a:p>
            <a:r>
              <a:rPr lang="sk-SK" sz="1600" b="1" dirty="0" smtClean="0"/>
              <a:t>„</a:t>
            </a:r>
            <a:r>
              <a:rPr lang="sk-SK" sz="1600" b="1" dirty="0"/>
              <a:t>Z farmy na stôl</a:t>
            </a:r>
            <a:r>
              <a:rPr lang="sk-SK" sz="1600" dirty="0"/>
              <a:t>“ („Farm to Fork“, F2F, „z farmy na vidličku“) je európska stratégia, ktorej cieľom je dosiahnuť zdravý a spravodlivý potravinový systém šetrný k životnému prostrediu. Má priniesť zdravšie potraviny, znížiť environmentálnu stopu poľnohospodárstva a zaistiť potravinovú bezpečnosť a spravodlivú odmenu pre farmárov</a:t>
            </a:r>
            <a:r>
              <a:rPr lang="sk-SK" sz="1600" dirty="0" smtClean="0"/>
              <a:t>.</a:t>
            </a:r>
          </a:p>
          <a:p>
            <a:endParaRPr lang="sk-SK" sz="1600" dirty="0"/>
          </a:p>
        </p:txBody>
      </p:sp>
      <p:sp>
        <p:nvSpPr>
          <p:cNvPr id="8" name="Obdĺžnik 7"/>
          <p:cNvSpPr/>
          <p:nvPr/>
        </p:nvSpPr>
        <p:spPr>
          <a:xfrm>
            <a:off x="0" y="1164583"/>
            <a:ext cx="9144000" cy="1323439"/>
          </a:xfrm>
          <a:prstGeom prst="rect">
            <a:avLst/>
          </a:prstGeom>
        </p:spPr>
        <p:txBody>
          <a:bodyPr wrap="square">
            <a:spAutoFit/>
          </a:bodyPr>
          <a:lstStyle/>
          <a:p>
            <a:pPr algn="ctr"/>
            <a:r>
              <a:rPr lang="pl-PL" sz="2800" b="1" dirty="0">
                <a:solidFill>
                  <a:srgbClr val="FF0000"/>
                </a:solidFill>
              </a:rPr>
              <a:t>Produkcia a spotreba potravín a ich vplyv na klimatické podmienky – „z farmy na stôl“</a:t>
            </a:r>
          </a:p>
          <a:p>
            <a:pPr algn="ctr"/>
            <a:r>
              <a:rPr lang="es-ES" sz="2400" b="1" dirty="0" smtClean="0">
                <a:solidFill>
                  <a:srgbClr val="FFC000"/>
                </a:solidFill>
              </a:rPr>
              <a:t> </a:t>
            </a:r>
            <a:endParaRPr lang="es-ES" sz="2400" b="1" dirty="0">
              <a:solidFill>
                <a:srgbClr val="FFC000"/>
              </a:solidFill>
            </a:endParaRPr>
          </a:p>
        </p:txBody>
      </p:sp>
      <p:pic>
        <p:nvPicPr>
          <p:cNvPr id="4" name="Obrázok 3"/>
          <p:cNvPicPr>
            <a:picLocks noChangeAspect="1"/>
          </p:cNvPicPr>
          <p:nvPr/>
        </p:nvPicPr>
        <p:blipFill rotWithShape="1">
          <a:blip r:embed="rId10"/>
          <a:srcRect b="6800"/>
          <a:stretch/>
        </p:blipFill>
        <p:spPr>
          <a:xfrm>
            <a:off x="1438211" y="3505958"/>
            <a:ext cx="6060057" cy="2117031"/>
          </a:xfrm>
          <a:prstGeom prst="rect">
            <a:avLst/>
          </a:prstGeom>
        </p:spPr>
      </p:pic>
    </p:spTree>
    <p:extLst>
      <p:ext uri="{BB962C8B-B14F-4D97-AF65-F5344CB8AC3E}">
        <p14:creationId xmlns:p14="http://schemas.microsoft.com/office/powerpoint/2010/main" val="118222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79828" y="1410936"/>
            <a:ext cx="6364380" cy="4524315"/>
          </a:xfrm>
          <a:prstGeom prst="rect">
            <a:avLst/>
          </a:prstGeom>
        </p:spPr>
        <p:txBody>
          <a:bodyPr wrap="square">
            <a:spAutoFit/>
          </a:bodyPr>
          <a:lstStyle/>
          <a:p>
            <a:r>
              <a:rPr lang="sk-SK" dirty="0"/>
              <a:t>Akákoľvek ľudská činnosť má vplyv na životné prostredie. Masová produkcia a globalizácia tento stav ešte zhoršujú. </a:t>
            </a:r>
            <a:r>
              <a:rPr lang="sk-SK" dirty="0" smtClean="0"/>
              <a:t>Environmentálny </a:t>
            </a:r>
            <a:r>
              <a:rPr lang="sk-SK" dirty="0"/>
              <a:t>dopad sa vyjadruje najčastejšie ako uhlíková a vodná stopa. </a:t>
            </a:r>
            <a:endParaRPr lang="sk-SK" dirty="0" smtClean="0"/>
          </a:p>
          <a:p>
            <a:endParaRPr lang="sk-SK" dirty="0"/>
          </a:p>
          <a:p>
            <a:r>
              <a:rPr lang="sk-SK" b="1" dirty="0"/>
              <a:t>Uhlíková stopa</a:t>
            </a:r>
            <a:r>
              <a:rPr lang="sk-SK" dirty="0"/>
              <a:t> je celkové množstvo skleníkových plynov, ktoré vznikajú ľudskou činnosťou</a:t>
            </a:r>
            <a:r>
              <a:rPr lang="sk-SK" dirty="0" smtClean="0"/>
              <a:t>.</a:t>
            </a:r>
          </a:p>
          <a:p>
            <a:r>
              <a:rPr lang="sk-SK" dirty="0" smtClean="0"/>
              <a:t> </a:t>
            </a:r>
            <a:endParaRPr lang="sk-SK" dirty="0"/>
          </a:p>
          <a:p>
            <a:r>
              <a:rPr lang="sk-SK" b="1" dirty="0"/>
              <a:t>Skleníkové plyny </a:t>
            </a:r>
            <a:r>
              <a:rPr lang="sk-SK" dirty="0"/>
              <a:t>sú plyny v atmosfére, ako je oxid uhličitý, metán a vodná para. Pohlcujú časť tepla, ktoré vzniká pri ohrievaní planéty a tým vytvárajú skleníkový efekt, ktorý zvyšuje teplotu zemského povrchu. </a:t>
            </a:r>
            <a:endParaRPr lang="sk-SK" dirty="0" smtClean="0"/>
          </a:p>
          <a:p>
            <a:endParaRPr lang="sk-SK" dirty="0"/>
          </a:p>
          <a:p>
            <a:r>
              <a:rPr lang="sk-SK" b="1" dirty="0"/>
              <a:t>Vodná stopa </a:t>
            </a:r>
            <a:r>
              <a:rPr lang="sk-SK" dirty="0"/>
              <a:t>udáva objem sladkej vody v litroch alebo kubických metroch, ktorá je použitá pri výrobe spotrebného tovaru alebo služby. </a:t>
            </a:r>
          </a:p>
          <a:p>
            <a:pPr marL="285750" indent="-285750">
              <a:buFont typeface="Arial" panose="020B0604020202020204" pitchFamily="34" charset="0"/>
              <a:buChar char="•"/>
            </a:pPr>
            <a:endParaRPr lang="sk-SK" dirty="0"/>
          </a:p>
        </p:txBody>
      </p:sp>
      <p:pic>
        <p:nvPicPr>
          <p:cNvPr id="2" name="Obrázok 1"/>
          <p:cNvPicPr>
            <a:picLocks noChangeAspect="1"/>
          </p:cNvPicPr>
          <p:nvPr/>
        </p:nvPicPr>
        <p:blipFill rotWithShape="1">
          <a:blip r:embed="rId10"/>
          <a:srcRect l="12782" t="4100" r="10456" b="9500"/>
          <a:stretch/>
        </p:blipFill>
        <p:spPr>
          <a:xfrm>
            <a:off x="6547663" y="2125541"/>
            <a:ext cx="2376264" cy="2304256"/>
          </a:xfrm>
          <a:prstGeom prst="rect">
            <a:avLst/>
          </a:prstGeom>
        </p:spPr>
      </p:pic>
    </p:spTree>
    <p:extLst>
      <p:ext uri="{BB962C8B-B14F-4D97-AF65-F5344CB8AC3E}">
        <p14:creationId xmlns:p14="http://schemas.microsoft.com/office/powerpoint/2010/main" val="8173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22279" y="1377196"/>
            <a:ext cx="8699442" cy="4462760"/>
          </a:xfrm>
          <a:prstGeom prst="rect">
            <a:avLst/>
          </a:prstGeom>
        </p:spPr>
        <p:txBody>
          <a:bodyPr wrap="square">
            <a:spAutoFit/>
          </a:bodyPr>
          <a:lstStyle/>
          <a:p>
            <a:pPr algn="just">
              <a:spcBef>
                <a:spcPts val="1200"/>
              </a:spcBef>
              <a:spcAft>
                <a:spcPts val="0"/>
              </a:spcAft>
            </a:pPr>
            <a:r>
              <a:rPr lang="sk-SK" sz="1600" dirty="0">
                <a:ea typeface="Calibri" panose="020F0502020204030204" pitchFamily="34" charset="0"/>
                <a:cs typeface="Times New Roman" panose="02020603050405020304" pitchFamily="18" charset="0"/>
              </a:rPr>
              <a:t>Celý potravinový reťazec – produkcia potravín, ich spracovanie a transport, predaj aj naša spotreba – má významný negatívny vplyv na životné prostredie a klímu.  </a:t>
            </a:r>
            <a:endParaRPr lang="sk-SK" sz="1600" dirty="0" smtClean="0">
              <a:ea typeface="Calibri" panose="020F0502020204030204" pitchFamily="34" charset="0"/>
              <a:cs typeface="Times New Roman" panose="02020603050405020304" pitchFamily="18" charset="0"/>
            </a:endParaRPr>
          </a:p>
          <a:p>
            <a:pPr algn="just">
              <a:spcBef>
                <a:spcPts val="1200"/>
              </a:spcBef>
              <a:spcAft>
                <a:spcPts val="0"/>
              </a:spcAft>
            </a:pPr>
            <a:endParaRPr lang="sk-SK" sz="1600" dirty="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sk-SK" sz="1600" b="1" dirty="0"/>
              <a:t>Konvenčné poľnohospodárstvo</a:t>
            </a:r>
            <a:r>
              <a:rPr lang="sk-SK" sz="1600" dirty="0"/>
              <a:t> produkuje asi </a:t>
            </a:r>
            <a:r>
              <a:rPr lang="sk-SK" sz="1600" b="1" dirty="0"/>
              <a:t>20 % celkových emisií skleníkových plynov</a:t>
            </a:r>
            <a:r>
              <a:rPr lang="sk-SK" sz="1600" dirty="0"/>
              <a:t> a je </a:t>
            </a:r>
            <a:r>
              <a:rPr lang="sk-SK" sz="1600" b="1" dirty="0"/>
              <a:t>najväčším spotrebiteľom vody (až 80 % celkovej vody)</a:t>
            </a:r>
            <a:r>
              <a:rPr lang="sk-SK" sz="1600" dirty="0"/>
              <a:t> na zavlažovanie plodín. </a:t>
            </a:r>
          </a:p>
          <a:p>
            <a:pPr marL="342900" lvl="0" indent="-342900" algn="just">
              <a:spcAft>
                <a:spcPts val="0"/>
              </a:spcAft>
              <a:buFont typeface="Symbol" panose="05050102010706020507" pitchFamily="18" charset="2"/>
              <a:buChar char=""/>
            </a:pPr>
            <a:r>
              <a:rPr lang="sk-SK" sz="1600" b="1" dirty="0"/>
              <a:t>Pestovanie jednej plodiny na veľkej ploche</a:t>
            </a:r>
            <a:r>
              <a:rPr lang="sk-SK" sz="1600" dirty="0"/>
              <a:t> (monokultúrne poľnohospodárstvo) a </a:t>
            </a:r>
            <a:r>
              <a:rPr lang="sk-SK" sz="1600" b="1" dirty="0"/>
              <a:t>intenzívny chov hospodárskych zvierat </a:t>
            </a:r>
            <a:r>
              <a:rPr lang="sk-SK" sz="1600" dirty="0"/>
              <a:t>vedie k odlesňovaniu, poškodzovaniu pôdy a siete mikroorganizmov žijúcich v pôde, a tým narúšaniu lesných ekosystémov.</a:t>
            </a:r>
          </a:p>
          <a:p>
            <a:pPr marL="342900" lvl="0" indent="-342900" algn="just">
              <a:spcAft>
                <a:spcPts val="0"/>
              </a:spcAft>
              <a:buFont typeface="Symbol" panose="05050102010706020507" pitchFamily="18" charset="2"/>
              <a:buChar char=""/>
            </a:pPr>
            <a:r>
              <a:rPr lang="sk-SK" sz="1600" b="1" dirty="0"/>
              <a:t>Nadmerný a nezákonný rybolov </a:t>
            </a:r>
            <a:r>
              <a:rPr lang="sk-SK" sz="1600" dirty="0"/>
              <a:t>prispieva k vyčerpávaniu morských zdrojov a narúšaniu vodných ekosystémov.</a:t>
            </a:r>
          </a:p>
          <a:p>
            <a:pPr marL="342900" lvl="0" indent="-342900" algn="just">
              <a:spcAft>
                <a:spcPts val="0"/>
              </a:spcAft>
              <a:buFont typeface="Symbol" panose="05050102010706020507" pitchFamily="18" charset="2"/>
              <a:buChar char=""/>
            </a:pPr>
            <a:r>
              <a:rPr lang="sk-SK" sz="1600" b="1" dirty="0"/>
              <a:t>Nadmerné používanie pesticídov</a:t>
            </a:r>
            <a:r>
              <a:rPr lang="sk-SK" sz="1600" dirty="0"/>
              <a:t> ohrozuje organizmy, ktorým nie sú určené, kontaminuje pôdu a vodu a  cez potravinový reťazec ovplyvňuje aj naše zdravie. </a:t>
            </a:r>
          </a:p>
          <a:p>
            <a:pPr marL="342900" lvl="0" indent="-342900" algn="just">
              <a:spcAft>
                <a:spcPts val="0"/>
              </a:spcAft>
              <a:buFont typeface="Symbol" panose="05050102010706020507" pitchFamily="18" charset="2"/>
              <a:buChar char=""/>
            </a:pPr>
            <a:r>
              <a:rPr lang="sk-SK" sz="1600" dirty="0"/>
              <a:t>Na spracovanie a prepravu potravín sa spotrebúva </a:t>
            </a:r>
            <a:r>
              <a:rPr lang="sk-SK" sz="1600" b="1" dirty="0"/>
              <a:t>energia z fosílnych palív</a:t>
            </a:r>
            <a:r>
              <a:rPr lang="sk-SK" sz="1600" dirty="0"/>
              <a:t>, čo tiež vedie k emisiám uhlíka. </a:t>
            </a:r>
          </a:p>
          <a:p>
            <a:pPr marL="342900" lvl="0" indent="-342900" algn="just">
              <a:spcAft>
                <a:spcPts val="0"/>
              </a:spcAft>
              <a:buFont typeface="Symbol" panose="05050102010706020507" pitchFamily="18" charset="2"/>
              <a:buChar char=""/>
            </a:pPr>
            <a:r>
              <a:rPr lang="sk-SK" sz="1600" b="1" dirty="0"/>
              <a:t>Nadmerné balenie potravín </a:t>
            </a:r>
            <a:r>
              <a:rPr lang="sk-SK" sz="1600" dirty="0"/>
              <a:t>zvyšuje celkovú produkciu odpadu a </a:t>
            </a:r>
            <a:r>
              <a:rPr lang="sk-SK" sz="1600" b="1" dirty="0"/>
              <a:t>potravinový odpad</a:t>
            </a:r>
            <a:r>
              <a:rPr lang="sk-SK" sz="1600" dirty="0"/>
              <a:t> prispieva </a:t>
            </a:r>
            <a:endParaRPr lang="sk-SK" sz="1600" dirty="0" smtClean="0"/>
          </a:p>
          <a:p>
            <a:pPr lvl="0" algn="just">
              <a:spcAft>
                <a:spcPts val="0"/>
              </a:spcAft>
            </a:pPr>
            <a:r>
              <a:rPr lang="sk-SK" sz="1600" dirty="0"/>
              <a:t> </a:t>
            </a:r>
            <a:r>
              <a:rPr lang="sk-SK" sz="1600" dirty="0" smtClean="0"/>
              <a:t>      k </a:t>
            </a:r>
            <a:r>
              <a:rPr lang="sk-SK" sz="1600" dirty="0"/>
              <a:t>emisiám metánu na skládkach.</a:t>
            </a:r>
          </a:p>
          <a:p>
            <a:endParaRPr lang="sk-SK" dirty="0"/>
          </a:p>
        </p:txBody>
      </p:sp>
    </p:spTree>
    <p:extLst>
      <p:ext uri="{BB962C8B-B14F-4D97-AF65-F5344CB8AC3E}">
        <p14:creationId xmlns:p14="http://schemas.microsoft.com/office/powerpoint/2010/main" val="275369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0997" y="1386843"/>
            <a:ext cx="8942003" cy="1846659"/>
          </a:xfrm>
          <a:prstGeom prst="rect">
            <a:avLst/>
          </a:prstGeom>
        </p:spPr>
        <p:txBody>
          <a:bodyPr wrap="square">
            <a:spAutoFit/>
          </a:bodyPr>
          <a:lstStyle/>
          <a:p>
            <a:r>
              <a:rPr lang="sk-SK" dirty="0"/>
              <a:t> </a:t>
            </a:r>
          </a:p>
          <a:p>
            <a:pPr algn="ctr"/>
            <a:r>
              <a:rPr lang="sk-SK" sz="2400" dirty="0">
                <a:solidFill>
                  <a:srgbClr val="00B050"/>
                </a:solidFill>
              </a:rPr>
              <a:t>Rastlinné potraviny majú vo všeobecnosti nižšiu uhlíkovú aj vodnú stopu v porovnaní s potravinami živočíšneho pôvodu. Konzumácia prevažne rastlinnej stravy je tak prospešná nielen pre naše zdravie</a:t>
            </a:r>
            <a:r>
              <a:rPr lang="sk-SK" sz="2400" dirty="0" smtClean="0">
                <a:solidFill>
                  <a:srgbClr val="00B050"/>
                </a:solidFill>
              </a:rPr>
              <a:t>,</a:t>
            </a:r>
          </a:p>
          <a:p>
            <a:pPr algn="ctr"/>
            <a:r>
              <a:rPr lang="sk-SK" sz="2400" dirty="0" smtClean="0">
                <a:solidFill>
                  <a:srgbClr val="00B050"/>
                </a:solidFill>
              </a:rPr>
              <a:t> </a:t>
            </a:r>
            <a:r>
              <a:rPr lang="sk-SK" sz="2400" dirty="0">
                <a:solidFill>
                  <a:srgbClr val="00B050"/>
                </a:solidFill>
              </a:rPr>
              <a:t>ale aj šetrnejšia k životnému prostrediu.</a:t>
            </a:r>
          </a:p>
        </p:txBody>
      </p:sp>
      <p:pic>
        <p:nvPicPr>
          <p:cNvPr id="4" name="Obrázok 3"/>
          <p:cNvPicPr>
            <a:picLocks noChangeAspect="1"/>
          </p:cNvPicPr>
          <p:nvPr/>
        </p:nvPicPr>
        <p:blipFill rotWithShape="1">
          <a:blip r:embed="rId10"/>
          <a:srcRect b="9501"/>
          <a:stretch/>
        </p:blipFill>
        <p:spPr>
          <a:xfrm>
            <a:off x="3572900" y="3433395"/>
            <a:ext cx="1998198" cy="1947462"/>
          </a:xfrm>
          <a:prstGeom prst="rect">
            <a:avLst/>
          </a:prstGeom>
        </p:spPr>
      </p:pic>
      <p:pic>
        <p:nvPicPr>
          <p:cNvPr id="5" name="Obrázok 4"/>
          <p:cNvPicPr>
            <a:picLocks noChangeAspect="1"/>
          </p:cNvPicPr>
          <p:nvPr/>
        </p:nvPicPr>
        <p:blipFill rotWithShape="1">
          <a:blip r:embed="rId11"/>
          <a:srcRect b="6800"/>
          <a:stretch/>
        </p:blipFill>
        <p:spPr>
          <a:xfrm>
            <a:off x="360065" y="3410485"/>
            <a:ext cx="2267719" cy="2033609"/>
          </a:xfrm>
          <a:prstGeom prst="rect">
            <a:avLst/>
          </a:prstGeom>
        </p:spPr>
      </p:pic>
      <p:pic>
        <p:nvPicPr>
          <p:cNvPr id="7" name="Obrázok 6"/>
          <p:cNvPicPr>
            <a:picLocks noChangeAspect="1"/>
          </p:cNvPicPr>
          <p:nvPr/>
        </p:nvPicPr>
        <p:blipFill>
          <a:blip r:embed="rId12"/>
          <a:stretch>
            <a:fillRect/>
          </a:stretch>
        </p:blipFill>
        <p:spPr>
          <a:xfrm>
            <a:off x="6516214" y="3498859"/>
            <a:ext cx="2267909" cy="2036240"/>
          </a:xfrm>
          <a:prstGeom prst="rect">
            <a:avLst/>
          </a:prstGeom>
        </p:spPr>
      </p:pic>
    </p:spTree>
    <p:extLst>
      <p:ext uri="{BB962C8B-B14F-4D97-AF65-F5344CB8AC3E}">
        <p14:creationId xmlns:p14="http://schemas.microsoft.com/office/powerpoint/2010/main" val="135992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16269</TotalTime>
  <Words>2879</Words>
  <Application>Microsoft Office PowerPoint</Application>
  <PresentationFormat>Prezentácia na obrazovke (4:3)</PresentationFormat>
  <Paragraphs>164</Paragraphs>
  <Slides>18</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18</vt:i4>
      </vt:variant>
    </vt:vector>
  </HeadingPairs>
  <TitlesOfParts>
    <vt:vector size="24" baseType="lpstr">
      <vt:lpstr>Arial</vt:lpstr>
      <vt:lpstr>Calibri</vt:lpstr>
      <vt:lpstr>Symbol</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1167</cp:revision>
  <dcterms:created xsi:type="dcterms:W3CDTF">2010-12-09T22:38:35Z</dcterms:created>
  <dcterms:modified xsi:type="dcterms:W3CDTF">2024-12-19T15:34:13Z</dcterms:modified>
</cp:coreProperties>
</file>