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647" r:id="rId2"/>
    <p:sldId id="650" r:id="rId3"/>
    <p:sldId id="670" r:id="rId4"/>
    <p:sldId id="672" r:id="rId5"/>
    <p:sldId id="673" r:id="rId6"/>
    <p:sldId id="674" r:id="rId7"/>
    <p:sldId id="657" r:id="rId8"/>
    <p:sldId id="658" r:id="rId9"/>
    <p:sldId id="681" r:id="rId10"/>
    <p:sldId id="682" r:id="rId11"/>
    <p:sldId id="663" r:id="rId12"/>
    <p:sldId id="679" r:id="rId13"/>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DDFEFF"/>
    <a:srgbClr val="CFFDFD"/>
    <a:srgbClr val="B88C00"/>
    <a:srgbClr val="CCFFFF"/>
    <a:srgbClr val="FBFBF5"/>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redný štý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5332" autoAdjust="0"/>
  </p:normalViewPr>
  <p:slideViewPr>
    <p:cSldViewPr>
      <p:cViewPr varScale="1">
        <p:scale>
          <a:sx n="91" d="100"/>
          <a:sy n="91" d="100"/>
        </p:scale>
        <p:origin x="140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objekt pre hlavičk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k-SK"/>
          </a:p>
        </p:txBody>
      </p:sp>
      <p:sp>
        <p:nvSpPr>
          <p:cNvPr id="3" name="Zástupný objekt pre dá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2245362-6DB7-45BC-85FE-5D5636CE19A7}" type="datetimeFigureOut">
              <a:rPr lang="sk-SK" smtClean="0"/>
              <a:t>19.12.2024</a:t>
            </a:fld>
            <a:endParaRPr lang="sk-SK"/>
          </a:p>
        </p:txBody>
      </p:sp>
      <p:sp>
        <p:nvSpPr>
          <p:cNvPr id="4" name="Zástupný objekt pre obrázok snímky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sk-SK"/>
          </a:p>
        </p:txBody>
      </p:sp>
      <p:sp>
        <p:nvSpPr>
          <p:cNvPr id="5" name="Zástupný objekt pre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6" name="Zástupný objekt pre pät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k-SK"/>
          </a:p>
        </p:txBody>
      </p:sp>
      <p:sp>
        <p:nvSpPr>
          <p:cNvPr id="7" name="Zástupný objekt pre číslo snímky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37B4B1-CBA5-409B-968D-563B3B7C8B2E}" type="slidenum">
              <a:rPr lang="sk-SK" smtClean="0"/>
              <a:t>‹#›</a:t>
            </a:fld>
            <a:endParaRPr lang="sk-SK"/>
          </a:p>
        </p:txBody>
      </p:sp>
    </p:spTree>
    <p:extLst>
      <p:ext uri="{BB962C8B-B14F-4D97-AF65-F5344CB8AC3E}">
        <p14:creationId xmlns:p14="http://schemas.microsoft.com/office/powerpoint/2010/main" val="2483686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sk-SK" smtClean="0"/>
              <a:t>Upravte štýly predlohy textu</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smtClean="0"/>
              <a:t>Kliknutím upravte štýl predlohy podnadpisov</a:t>
            </a:r>
            <a:endParaRPr lang="cs-CZ"/>
          </a:p>
        </p:txBody>
      </p:sp>
      <p:sp>
        <p:nvSpPr>
          <p:cNvPr id="4" name="Zástupný symbol pro datum 3"/>
          <p:cNvSpPr>
            <a:spLocks noGrp="1"/>
          </p:cNvSpPr>
          <p:nvPr>
            <p:ph type="dt" sz="half" idx="10"/>
          </p:nvPr>
        </p:nvSpPr>
        <p:spPr/>
        <p:txBody>
          <a:bodyPr/>
          <a:lstStyle/>
          <a:p>
            <a:pPr>
              <a:defRPr/>
            </a:pPr>
            <a:endParaRPr lang="sk-SK"/>
          </a:p>
        </p:txBody>
      </p:sp>
      <p:sp>
        <p:nvSpPr>
          <p:cNvPr id="5" name="Zástupný symbol pro zápatí 4"/>
          <p:cNvSpPr>
            <a:spLocks noGrp="1"/>
          </p:cNvSpPr>
          <p:nvPr>
            <p:ph type="ftr" sz="quarter" idx="11"/>
          </p:nvPr>
        </p:nvSpPr>
        <p:spPr/>
        <p:txBody>
          <a:bodyPr/>
          <a:lstStyle/>
          <a:p>
            <a:pPr>
              <a:defRPr/>
            </a:pPr>
            <a:endParaRPr lang="sk-SK"/>
          </a:p>
        </p:txBody>
      </p:sp>
      <p:sp>
        <p:nvSpPr>
          <p:cNvPr id="6" name="Zástupný symbol pro číslo snímku 5"/>
          <p:cNvSpPr>
            <a:spLocks noGrp="1"/>
          </p:cNvSpPr>
          <p:nvPr>
            <p:ph type="sldNum" sz="quarter" idx="12"/>
          </p:nvPr>
        </p:nvSpPr>
        <p:spPr/>
        <p:txBody>
          <a:bodyPr/>
          <a:lstStyle/>
          <a:p>
            <a:pPr>
              <a:defRPr/>
            </a:pPr>
            <a:fld id="{11402C2E-A5C6-470E-AB4D-B6E2E8A6E28C}" type="slidenum">
              <a:rPr lang="sk-SK" altLang="sk-SK" smtClean="0"/>
              <a:pPr>
                <a:defRPr/>
              </a:pPr>
              <a:t>‹#›</a:t>
            </a:fld>
            <a:endParaRPr lang="sk-SK" altLang="sk-SK"/>
          </a:p>
        </p:txBody>
      </p:sp>
    </p:spTree>
    <p:extLst>
      <p:ext uri="{BB962C8B-B14F-4D97-AF65-F5344CB8AC3E}">
        <p14:creationId xmlns:p14="http://schemas.microsoft.com/office/powerpoint/2010/main" val="39927213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Upravte štýly predlohy textu</a:t>
            </a:r>
            <a:endParaRPr lang="cs-CZ"/>
          </a:p>
        </p:txBody>
      </p:sp>
      <p:sp>
        <p:nvSpPr>
          <p:cNvPr id="3" name="Zástupný symbol pro svislý text 2"/>
          <p:cNvSpPr>
            <a:spLocks noGrp="1"/>
          </p:cNvSpPr>
          <p:nvPr>
            <p:ph type="body" orient="vert" idx="1"/>
          </p:nvPr>
        </p:nvSpPr>
        <p:spPr/>
        <p:txBody>
          <a:bodyPr vert="eaVert"/>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cs-CZ"/>
          </a:p>
        </p:txBody>
      </p:sp>
      <p:sp>
        <p:nvSpPr>
          <p:cNvPr id="4" name="Zástupný symbol pro datum 3"/>
          <p:cNvSpPr>
            <a:spLocks noGrp="1"/>
          </p:cNvSpPr>
          <p:nvPr>
            <p:ph type="dt" sz="half" idx="10"/>
          </p:nvPr>
        </p:nvSpPr>
        <p:spPr/>
        <p:txBody>
          <a:bodyPr/>
          <a:lstStyle/>
          <a:p>
            <a:pPr>
              <a:defRPr/>
            </a:pPr>
            <a:endParaRPr lang="sk-SK"/>
          </a:p>
        </p:txBody>
      </p:sp>
      <p:sp>
        <p:nvSpPr>
          <p:cNvPr id="5" name="Zástupný symbol pro zápatí 4"/>
          <p:cNvSpPr>
            <a:spLocks noGrp="1"/>
          </p:cNvSpPr>
          <p:nvPr>
            <p:ph type="ftr" sz="quarter" idx="11"/>
          </p:nvPr>
        </p:nvSpPr>
        <p:spPr/>
        <p:txBody>
          <a:bodyPr/>
          <a:lstStyle/>
          <a:p>
            <a:pPr>
              <a:defRPr/>
            </a:pPr>
            <a:endParaRPr lang="sk-SK"/>
          </a:p>
        </p:txBody>
      </p:sp>
      <p:sp>
        <p:nvSpPr>
          <p:cNvPr id="6" name="Zástupný symbol pro číslo snímku 5"/>
          <p:cNvSpPr>
            <a:spLocks noGrp="1"/>
          </p:cNvSpPr>
          <p:nvPr>
            <p:ph type="sldNum" sz="quarter" idx="12"/>
          </p:nvPr>
        </p:nvSpPr>
        <p:spPr/>
        <p:txBody>
          <a:bodyPr/>
          <a:lstStyle/>
          <a:p>
            <a:pPr>
              <a:defRPr/>
            </a:pPr>
            <a:fld id="{11402C2E-A5C6-470E-AB4D-B6E2E8A6E28C}" type="slidenum">
              <a:rPr lang="sk-SK" altLang="sk-SK" smtClean="0"/>
              <a:pPr>
                <a:defRPr/>
              </a:pPr>
              <a:t>‹#›</a:t>
            </a:fld>
            <a:endParaRPr lang="sk-SK" altLang="sk-SK"/>
          </a:p>
        </p:txBody>
      </p:sp>
    </p:spTree>
    <p:extLst>
      <p:ext uri="{BB962C8B-B14F-4D97-AF65-F5344CB8AC3E}">
        <p14:creationId xmlns:p14="http://schemas.microsoft.com/office/powerpoint/2010/main" val="22922571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sk-SK" smtClean="0"/>
              <a:t>Upravte štýly predlohy textu</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cs-CZ"/>
          </a:p>
        </p:txBody>
      </p:sp>
      <p:sp>
        <p:nvSpPr>
          <p:cNvPr id="4" name="Zástupný symbol pro datum 3"/>
          <p:cNvSpPr>
            <a:spLocks noGrp="1"/>
          </p:cNvSpPr>
          <p:nvPr>
            <p:ph type="dt" sz="half" idx="10"/>
          </p:nvPr>
        </p:nvSpPr>
        <p:spPr/>
        <p:txBody>
          <a:bodyPr/>
          <a:lstStyle/>
          <a:p>
            <a:pPr>
              <a:defRPr/>
            </a:pPr>
            <a:endParaRPr lang="sk-SK"/>
          </a:p>
        </p:txBody>
      </p:sp>
      <p:sp>
        <p:nvSpPr>
          <p:cNvPr id="5" name="Zástupný symbol pro zápatí 4"/>
          <p:cNvSpPr>
            <a:spLocks noGrp="1"/>
          </p:cNvSpPr>
          <p:nvPr>
            <p:ph type="ftr" sz="quarter" idx="11"/>
          </p:nvPr>
        </p:nvSpPr>
        <p:spPr/>
        <p:txBody>
          <a:bodyPr/>
          <a:lstStyle/>
          <a:p>
            <a:pPr>
              <a:defRPr/>
            </a:pPr>
            <a:endParaRPr lang="sk-SK"/>
          </a:p>
        </p:txBody>
      </p:sp>
      <p:sp>
        <p:nvSpPr>
          <p:cNvPr id="6" name="Zástupný symbol pro číslo snímku 5"/>
          <p:cNvSpPr>
            <a:spLocks noGrp="1"/>
          </p:cNvSpPr>
          <p:nvPr>
            <p:ph type="sldNum" sz="quarter" idx="12"/>
          </p:nvPr>
        </p:nvSpPr>
        <p:spPr/>
        <p:txBody>
          <a:bodyPr/>
          <a:lstStyle/>
          <a:p>
            <a:pPr>
              <a:defRPr/>
            </a:pPr>
            <a:fld id="{11402C2E-A5C6-470E-AB4D-B6E2E8A6E28C}" type="slidenum">
              <a:rPr lang="sk-SK" altLang="sk-SK" smtClean="0"/>
              <a:pPr>
                <a:defRPr/>
              </a:pPr>
              <a:t>‹#›</a:t>
            </a:fld>
            <a:endParaRPr lang="sk-SK" altLang="sk-SK"/>
          </a:p>
        </p:txBody>
      </p:sp>
    </p:spTree>
    <p:extLst>
      <p:ext uri="{BB962C8B-B14F-4D97-AF65-F5344CB8AC3E}">
        <p14:creationId xmlns:p14="http://schemas.microsoft.com/office/powerpoint/2010/main" val="1649260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Upravte štýly predlohy textu</a:t>
            </a:r>
            <a:endParaRPr lang="cs-CZ"/>
          </a:p>
        </p:txBody>
      </p:sp>
      <p:sp>
        <p:nvSpPr>
          <p:cNvPr id="3" name="Zástupný symbol pro obsah 2"/>
          <p:cNvSpPr>
            <a:spLocks noGrp="1"/>
          </p:cNvSpPr>
          <p:nvPr>
            <p:ph idx="1"/>
          </p:nvPr>
        </p:nvSpPr>
        <p:spPr/>
        <p:txBody>
          <a:body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cs-CZ"/>
          </a:p>
        </p:txBody>
      </p:sp>
      <p:sp>
        <p:nvSpPr>
          <p:cNvPr id="4" name="Zástupný symbol pro datum 3"/>
          <p:cNvSpPr>
            <a:spLocks noGrp="1"/>
          </p:cNvSpPr>
          <p:nvPr>
            <p:ph type="dt" sz="half" idx="10"/>
          </p:nvPr>
        </p:nvSpPr>
        <p:spPr/>
        <p:txBody>
          <a:bodyPr/>
          <a:lstStyle/>
          <a:p>
            <a:pPr>
              <a:defRPr/>
            </a:pPr>
            <a:endParaRPr lang="sk-SK"/>
          </a:p>
        </p:txBody>
      </p:sp>
      <p:sp>
        <p:nvSpPr>
          <p:cNvPr id="5" name="Zástupný symbol pro zápatí 4"/>
          <p:cNvSpPr>
            <a:spLocks noGrp="1"/>
          </p:cNvSpPr>
          <p:nvPr>
            <p:ph type="ftr" sz="quarter" idx="11"/>
          </p:nvPr>
        </p:nvSpPr>
        <p:spPr/>
        <p:txBody>
          <a:bodyPr/>
          <a:lstStyle/>
          <a:p>
            <a:pPr>
              <a:defRPr/>
            </a:pPr>
            <a:endParaRPr lang="sk-SK"/>
          </a:p>
        </p:txBody>
      </p:sp>
      <p:sp>
        <p:nvSpPr>
          <p:cNvPr id="6" name="Zástupný symbol pro číslo snímku 5"/>
          <p:cNvSpPr>
            <a:spLocks noGrp="1"/>
          </p:cNvSpPr>
          <p:nvPr>
            <p:ph type="sldNum" sz="quarter" idx="12"/>
          </p:nvPr>
        </p:nvSpPr>
        <p:spPr/>
        <p:txBody>
          <a:bodyPr/>
          <a:lstStyle/>
          <a:p>
            <a:pPr>
              <a:defRPr/>
            </a:pPr>
            <a:fld id="{D35FA7E5-6B71-4F0B-B28C-C7E70D3501B9}" type="slidenum">
              <a:rPr lang="sk-SK" altLang="sk-SK" smtClean="0"/>
              <a:pPr>
                <a:defRPr/>
              </a:pPr>
              <a:t>‹#›</a:t>
            </a:fld>
            <a:endParaRPr lang="sk-SK" altLang="sk-SK"/>
          </a:p>
        </p:txBody>
      </p:sp>
    </p:spTree>
    <p:extLst>
      <p:ext uri="{BB962C8B-B14F-4D97-AF65-F5344CB8AC3E}">
        <p14:creationId xmlns:p14="http://schemas.microsoft.com/office/powerpoint/2010/main" val="20508437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sk-SK" smtClean="0"/>
              <a:t>Upravte štýly predlohy textu</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smtClean="0"/>
              <a:t>Upraviť štýly predlohy textu</a:t>
            </a:r>
          </a:p>
        </p:txBody>
      </p:sp>
      <p:sp>
        <p:nvSpPr>
          <p:cNvPr id="4" name="Zástupný symbol pro datum 3"/>
          <p:cNvSpPr>
            <a:spLocks noGrp="1"/>
          </p:cNvSpPr>
          <p:nvPr>
            <p:ph type="dt" sz="half" idx="10"/>
          </p:nvPr>
        </p:nvSpPr>
        <p:spPr/>
        <p:txBody>
          <a:bodyPr/>
          <a:lstStyle/>
          <a:p>
            <a:pPr>
              <a:defRPr/>
            </a:pPr>
            <a:endParaRPr lang="sk-SK"/>
          </a:p>
        </p:txBody>
      </p:sp>
      <p:sp>
        <p:nvSpPr>
          <p:cNvPr id="5" name="Zástupný symbol pro zápatí 4"/>
          <p:cNvSpPr>
            <a:spLocks noGrp="1"/>
          </p:cNvSpPr>
          <p:nvPr>
            <p:ph type="ftr" sz="quarter" idx="11"/>
          </p:nvPr>
        </p:nvSpPr>
        <p:spPr/>
        <p:txBody>
          <a:bodyPr/>
          <a:lstStyle/>
          <a:p>
            <a:pPr>
              <a:defRPr/>
            </a:pPr>
            <a:endParaRPr lang="sk-SK"/>
          </a:p>
        </p:txBody>
      </p:sp>
      <p:sp>
        <p:nvSpPr>
          <p:cNvPr id="6" name="Zástupný symbol pro číslo snímku 5"/>
          <p:cNvSpPr>
            <a:spLocks noGrp="1"/>
          </p:cNvSpPr>
          <p:nvPr>
            <p:ph type="sldNum" sz="quarter" idx="12"/>
          </p:nvPr>
        </p:nvSpPr>
        <p:spPr/>
        <p:txBody>
          <a:bodyPr/>
          <a:lstStyle/>
          <a:p>
            <a:pPr>
              <a:defRPr/>
            </a:pPr>
            <a:fld id="{11402C2E-A5C6-470E-AB4D-B6E2E8A6E28C}" type="slidenum">
              <a:rPr lang="sk-SK" altLang="sk-SK" smtClean="0"/>
              <a:pPr>
                <a:defRPr/>
              </a:pPr>
              <a:t>‹#›</a:t>
            </a:fld>
            <a:endParaRPr lang="sk-SK" altLang="sk-SK"/>
          </a:p>
        </p:txBody>
      </p:sp>
    </p:spTree>
    <p:extLst>
      <p:ext uri="{BB962C8B-B14F-4D97-AF65-F5344CB8AC3E}">
        <p14:creationId xmlns:p14="http://schemas.microsoft.com/office/powerpoint/2010/main" val="28062852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Upravte štýly predlohy textu</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cs-CZ"/>
          </a:p>
        </p:txBody>
      </p:sp>
      <p:sp>
        <p:nvSpPr>
          <p:cNvPr id="5" name="Zástupný symbol pro datum 4"/>
          <p:cNvSpPr>
            <a:spLocks noGrp="1"/>
          </p:cNvSpPr>
          <p:nvPr>
            <p:ph type="dt" sz="half" idx="10"/>
          </p:nvPr>
        </p:nvSpPr>
        <p:spPr/>
        <p:txBody>
          <a:bodyPr/>
          <a:lstStyle/>
          <a:p>
            <a:pPr>
              <a:defRPr/>
            </a:pPr>
            <a:endParaRPr lang="sk-SK"/>
          </a:p>
        </p:txBody>
      </p:sp>
      <p:sp>
        <p:nvSpPr>
          <p:cNvPr id="6" name="Zástupný symbol pro zápatí 5"/>
          <p:cNvSpPr>
            <a:spLocks noGrp="1"/>
          </p:cNvSpPr>
          <p:nvPr>
            <p:ph type="ftr" sz="quarter" idx="11"/>
          </p:nvPr>
        </p:nvSpPr>
        <p:spPr/>
        <p:txBody>
          <a:bodyPr/>
          <a:lstStyle/>
          <a:p>
            <a:pPr>
              <a:defRPr/>
            </a:pPr>
            <a:endParaRPr lang="sk-SK"/>
          </a:p>
        </p:txBody>
      </p:sp>
      <p:sp>
        <p:nvSpPr>
          <p:cNvPr id="7" name="Zástupný symbol pro číslo snímku 6"/>
          <p:cNvSpPr>
            <a:spLocks noGrp="1"/>
          </p:cNvSpPr>
          <p:nvPr>
            <p:ph type="sldNum" sz="quarter" idx="12"/>
          </p:nvPr>
        </p:nvSpPr>
        <p:spPr/>
        <p:txBody>
          <a:bodyPr/>
          <a:lstStyle/>
          <a:p>
            <a:pPr>
              <a:defRPr/>
            </a:pPr>
            <a:fld id="{3400DAEF-3B93-4878-96B7-8984720C145D}" type="slidenum">
              <a:rPr lang="sk-SK" altLang="sk-SK" smtClean="0"/>
              <a:pPr>
                <a:defRPr/>
              </a:pPr>
              <a:t>‹#›</a:t>
            </a:fld>
            <a:endParaRPr lang="sk-SK" altLang="sk-SK"/>
          </a:p>
        </p:txBody>
      </p:sp>
    </p:spTree>
    <p:extLst>
      <p:ext uri="{BB962C8B-B14F-4D97-AF65-F5344CB8AC3E}">
        <p14:creationId xmlns:p14="http://schemas.microsoft.com/office/powerpoint/2010/main" val="3664266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sk-SK" smtClean="0"/>
              <a:t>Upravte štýly predlohy textu</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Upraviť štýly predlohy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Upraviť štýly predlohy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cs-CZ"/>
          </a:p>
        </p:txBody>
      </p:sp>
      <p:sp>
        <p:nvSpPr>
          <p:cNvPr id="7" name="Zástupný symbol pro datum 6"/>
          <p:cNvSpPr>
            <a:spLocks noGrp="1"/>
          </p:cNvSpPr>
          <p:nvPr>
            <p:ph type="dt" sz="half" idx="10"/>
          </p:nvPr>
        </p:nvSpPr>
        <p:spPr/>
        <p:txBody>
          <a:bodyPr/>
          <a:lstStyle/>
          <a:p>
            <a:pPr>
              <a:defRPr/>
            </a:pPr>
            <a:endParaRPr lang="sk-SK"/>
          </a:p>
        </p:txBody>
      </p:sp>
      <p:sp>
        <p:nvSpPr>
          <p:cNvPr id="8" name="Zástupný symbol pro zápatí 7"/>
          <p:cNvSpPr>
            <a:spLocks noGrp="1"/>
          </p:cNvSpPr>
          <p:nvPr>
            <p:ph type="ftr" sz="quarter" idx="11"/>
          </p:nvPr>
        </p:nvSpPr>
        <p:spPr/>
        <p:txBody>
          <a:bodyPr/>
          <a:lstStyle/>
          <a:p>
            <a:pPr>
              <a:defRPr/>
            </a:pPr>
            <a:endParaRPr lang="sk-SK"/>
          </a:p>
        </p:txBody>
      </p:sp>
      <p:sp>
        <p:nvSpPr>
          <p:cNvPr id="9" name="Zástupný symbol pro číslo snímku 8"/>
          <p:cNvSpPr>
            <a:spLocks noGrp="1"/>
          </p:cNvSpPr>
          <p:nvPr>
            <p:ph type="sldNum" sz="quarter" idx="12"/>
          </p:nvPr>
        </p:nvSpPr>
        <p:spPr/>
        <p:txBody>
          <a:bodyPr/>
          <a:lstStyle/>
          <a:p>
            <a:pPr>
              <a:defRPr/>
            </a:pPr>
            <a:fld id="{11402C2E-A5C6-470E-AB4D-B6E2E8A6E28C}" type="slidenum">
              <a:rPr lang="sk-SK" altLang="sk-SK" smtClean="0"/>
              <a:pPr>
                <a:defRPr/>
              </a:pPr>
              <a:t>‹#›</a:t>
            </a:fld>
            <a:endParaRPr lang="sk-SK" altLang="sk-SK"/>
          </a:p>
        </p:txBody>
      </p:sp>
    </p:spTree>
    <p:extLst>
      <p:ext uri="{BB962C8B-B14F-4D97-AF65-F5344CB8AC3E}">
        <p14:creationId xmlns:p14="http://schemas.microsoft.com/office/powerpoint/2010/main" val="3290018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Upravte štýly predlohy textu</a:t>
            </a:r>
            <a:endParaRPr lang="cs-CZ"/>
          </a:p>
        </p:txBody>
      </p:sp>
      <p:sp>
        <p:nvSpPr>
          <p:cNvPr id="3" name="Zástupný symbol pro datum 2"/>
          <p:cNvSpPr>
            <a:spLocks noGrp="1"/>
          </p:cNvSpPr>
          <p:nvPr>
            <p:ph type="dt" sz="half" idx="10"/>
          </p:nvPr>
        </p:nvSpPr>
        <p:spPr/>
        <p:txBody>
          <a:bodyPr/>
          <a:lstStyle/>
          <a:p>
            <a:pPr>
              <a:defRPr/>
            </a:pPr>
            <a:endParaRPr lang="sk-SK"/>
          </a:p>
        </p:txBody>
      </p:sp>
      <p:sp>
        <p:nvSpPr>
          <p:cNvPr id="4" name="Zástupný symbol pro zápatí 3"/>
          <p:cNvSpPr>
            <a:spLocks noGrp="1"/>
          </p:cNvSpPr>
          <p:nvPr>
            <p:ph type="ftr" sz="quarter" idx="11"/>
          </p:nvPr>
        </p:nvSpPr>
        <p:spPr/>
        <p:txBody>
          <a:bodyPr/>
          <a:lstStyle/>
          <a:p>
            <a:pPr>
              <a:defRPr/>
            </a:pPr>
            <a:endParaRPr lang="sk-SK"/>
          </a:p>
        </p:txBody>
      </p:sp>
      <p:sp>
        <p:nvSpPr>
          <p:cNvPr id="5" name="Zástupný symbol pro číslo snímku 4"/>
          <p:cNvSpPr>
            <a:spLocks noGrp="1"/>
          </p:cNvSpPr>
          <p:nvPr>
            <p:ph type="sldNum" sz="quarter" idx="12"/>
          </p:nvPr>
        </p:nvSpPr>
        <p:spPr/>
        <p:txBody>
          <a:bodyPr/>
          <a:lstStyle/>
          <a:p>
            <a:pPr>
              <a:defRPr/>
            </a:pPr>
            <a:fld id="{11402C2E-A5C6-470E-AB4D-B6E2E8A6E28C}" type="slidenum">
              <a:rPr lang="sk-SK" altLang="sk-SK" smtClean="0"/>
              <a:pPr>
                <a:defRPr/>
              </a:pPr>
              <a:t>‹#›</a:t>
            </a:fld>
            <a:endParaRPr lang="sk-SK" altLang="sk-SK"/>
          </a:p>
        </p:txBody>
      </p:sp>
    </p:spTree>
    <p:extLst>
      <p:ext uri="{BB962C8B-B14F-4D97-AF65-F5344CB8AC3E}">
        <p14:creationId xmlns:p14="http://schemas.microsoft.com/office/powerpoint/2010/main" val="2888572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pPr>
              <a:defRPr/>
            </a:pPr>
            <a:endParaRPr lang="sk-SK"/>
          </a:p>
        </p:txBody>
      </p:sp>
      <p:sp>
        <p:nvSpPr>
          <p:cNvPr id="3" name="Zástupný symbol pro zápatí 2"/>
          <p:cNvSpPr>
            <a:spLocks noGrp="1"/>
          </p:cNvSpPr>
          <p:nvPr>
            <p:ph type="ftr" sz="quarter" idx="11"/>
          </p:nvPr>
        </p:nvSpPr>
        <p:spPr/>
        <p:txBody>
          <a:bodyPr/>
          <a:lstStyle/>
          <a:p>
            <a:pPr>
              <a:defRPr/>
            </a:pPr>
            <a:endParaRPr lang="sk-SK"/>
          </a:p>
        </p:txBody>
      </p:sp>
      <p:sp>
        <p:nvSpPr>
          <p:cNvPr id="4" name="Zástupný symbol pro číslo snímku 3"/>
          <p:cNvSpPr>
            <a:spLocks noGrp="1"/>
          </p:cNvSpPr>
          <p:nvPr>
            <p:ph type="sldNum" sz="quarter" idx="12"/>
          </p:nvPr>
        </p:nvSpPr>
        <p:spPr/>
        <p:txBody>
          <a:bodyPr/>
          <a:lstStyle/>
          <a:p>
            <a:pPr>
              <a:defRPr/>
            </a:pPr>
            <a:fld id="{11402C2E-A5C6-470E-AB4D-B6E2E8A6E28C}" type="slidenum">
              <a:rPr lang="sk-SK" altLang="sk-SK" smtClean="0"/>
              <a:pPr>
                <a:defRPr/>
              </a:pPr>
              <a:t>‹#›</a:t>
            </a:fld>
            <a:endParaRPr lang="sk-SK" altLang="sk-SK"/>
          </a:p>
        </p:txBody>
      </p:sp>
    </p:spTree>
    <p:extLst>
      <p:ext uri="{BB962C8B-B14F-4D97-AF65-F5344CB8AC3E}">
        <p14:creationId xmlns:p14="http://schemas.microsoft.com/office/powerpoint/2010/main" val="4164257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sk-SK" smtClean="0"/>
              <a:t>Upravte štýly predlohy textu</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Upraviť štýly predlohy textu</a:t>
            </a:r>
          </a:p>
        </p:txBody>
      </p:sp>
      <p:sp>
        <p:nvSpPr>
          <p:cNvPr id="5" name="Zástupný symbol pro datum 4"/>
          <p:cNvSpPr>
            <a:spLocks noGrp="1"/>
          </p:cNvSpPr>
          <p:nvPr>
            <p:ph type="dt" sz="half" idx="10"/>
          </p:nvPr>
        </p:nvSpPr>
        <p:spPr/>
        <p:txBody>
          <a:bodyPr/>
          <a:lstStyle/>
          <a:p>
            <a:pPr>
              <a:defRPr/>
            </a:pPr>
            <a:endParaRPr lang="sk-SK"/>
          </a:p>
        </p:txBody>
      </p:sp>
      <p:sp>
        <p:nvSpPr>
          <p:cNvPr id="6" name="Zástupný symbol pro zápatí 5"/>
          <p:cNvSpPr>
            <a:spLocks noGrp="1"/>
          </p:cNvSpPr>
          <p:nvPr>
            <p:ph type="ftr" sz="quarter" idx="11"/>
          </p:nvPr>
        </p:nvSpPr>
        <p:spPr/>
        <p:txBody>
          <a:bodyPr/>
          <a:lstStyle/>
          <a:p>
            <a:pPr>
              <a:defRPr/>
            </a:pPr>
            <a:endParaRPr lang="sk-SK"/>
          </a:p>
        </p:txBody>
      </p:sp>
      <p:sp>
        <p:nvSpPr>
          <p:cNvPr id="7" name="Zástupný symbol pro číslo snímku 6"/>
          <p:cNvSpPr>
            <a:spLocks noGrp="1"/>
          </p:cNvSpPr>
          <p:nvPr>
            <p:ph type="sldNum" sz="quarter" idx="12"/>
          </p:nvPr>
        </p:nvSpPr>
        <p:spPr/>
        <p:txBody>
          <a:bodyPr/>
          <a:lstStyle/>
          <a:p>
            <a:pPr>
              <a:defRPr/>
            </a:pPr>
            <a:fld id="{11402C2E-A5C6-470E-AB4D-B6E2E8A6E28C}" type="slidenum">
              <a:rPr lang="sk-SK" altLang="sk-SK" smtClean="0"/>
              <a:pPr>
                <a:defRPr/>
              </a:pPr>
              <a:t>‹#›</a:t>
            </a:fld>
            <a:endParaRPr lang="sk-SK" altLang="sk-SK"/>
          </a:p>
        </p:txBody>
      </p:sp>
    </p:spTree>
    <p:extLst>
      <p:ext uri="{BB962C8B-B14F-4D97-AF65-F5344CB8AC3E}">
        <p14:creationId xmlns:p14="http://schemas.microsoft.com/office/powerpoint/2010/main" val="11364117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sk-SK" smtClean="0"/>
              <a:t>Upravte štýly predlohy textu</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Ak chcete pridať obrázok, kliknite na ikonu</a:t>
            </a:r>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Upraviť štýly predlohy textu</a:t>
            </a:r>
          </a:p>
        </p:txBody>
      </p:sp>
      <p:sp>
        <p:nvSpPr>
          <p:cNvPr id="5" name="Zástupný symbol pro datum 4"/>
          <p:cNvSpPr>
            <a:spLocks noGrp="1"/>
          </p:cNvSpPr>
          <p:nvPr>
            <p:ph type="dt" sz="half" idx="10"/>
          </p:nvPr>
        </p:nvSpPr>
        <p:spPr/>
        <p:txBody>
          <a:bodyPr/>
          <a:lstStyle/>
          <a:p>
            <a:pPr>
              <a:defRPr/>
            </a:pPr>
            <a:endParaRPr lang="sk-SK"/>
          </a:p>
        </p:txBody>
      </p:sp>
      <p:sp>
        <p:nvSpPr>
          <p:cNvPr id="6" name="Zástupný symbol pro zápatí 5"/>
          <p:cNvSpPr>
            <a:spLocks noGrp="1"/>
          </p:cNvSpPr>
          <p:nvPr>
            <p:ph type="ftr" sz="quarter" idx="11"/>
          </p:nvPr>
        </p:nvSpPr>
        <p:spPr/>
        <p:txBody>
          <a:bodyPr/>
          <a:lstStyle/>
          <a:p>
            <a:pPr>
              <a:defRPr/>
            </a:pPr>
            <a:endParaRPr lang="sk-SK"/>
          </a:p>
        </p:txBody>
      </p:sp>
      <p:sp>
        <p:nvSpPr>
          <p:cNvPr id="7" name="Zástupný symbol pro číslo snímku 6"/>
          <p:cNvSpPr>
            <a:spLocks noGrp="1"/>
          </p:cNvSpPr>
          <p:nvPr>
            <p:ph type="sldNum" sz="quarter" idx="12"/>
          </p:nvPr>
        </p:nvSpPr>
        <p:spPr/>
        <p:txBody>
          <a:bodyPr/>
          <a:lstStyle/>
          <a:p>
            <a:pPr>
              <a:defRPr/>
            </a:pPr>
            <a:fld id="{11402C2E-A5C6-470E-AB4D-B6E2E8A6E28C}" type="slidenum">
              <a:rPr lang="sk-SK" altLang="sk-SK" smtClean="0"/>
              <a:pPr>
                <a:defRPr/>
              </a:pPr>
              <a:t>‹#›</a:t>
            </a:fld>
            <a:endParaRPr lang="sk-SK" altLang="sk-SK"/>
          </a:p>
        </p:txBody>
      </p:sp>
    </p:spTree>
    <p:extLst>
      <p:ext uri="{BB962C8B-B14F-4D97-AF65-F5344CB8AC3E}">
        <p14:creationId xmlns:p14="http://schemas.microsoft.com/office/powerpoint/2010/main" val="14539234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sk-SK"/>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sk-SK"/>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11402C2E-A5C6-470E-AB4D-B6E2E8A6E28C}" type="slidenum">
              <a:rPr lang="sk-SK" altLang="sk-SK" smtClean="0"/>
              <a:pPr>
                <a:defRPr/>
              </a:pPr>
              <a:t>‹#›</a:t>
            </a:fld>
            <a:endParaRPr lang="sk-SK" altLang="sk-SK"/>
          </a:p>
        </p:txBody>
      </p:sp>
    </p:spTree>
    <p:extLst>
      <p:ext uri="{BB962C8B-B14F-4D97-AF65-F5344CB8AC3E}">
        <p14:creationId xmlns:p14="http://schemas.microsoft.com/office/powerpoint/2010/main" val="35383025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emf"/></Relationships>
</file>

<file path=ppt/slides/_rels/slide10.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 Id="rId9" Type="http://schemas.openxmlformats.org/officeDocument/2006/relationships/image" Target="../media/image8.emf"/></Relationships>
</file>

<file path=ppt/slides/_rels/slide1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 Id="rId9" Type="http://schemas.openxmlformats.org/officeDocument/2006/relationships/image" Target="../media/image8.emf"/></Relationships>
</file>

<file path=ppt/slides/_rels/slide1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 Id="rId9" Type="http://schemas.openxmlformats.org/officeDocument/2006/relationships/image" Target="../media/image8.emf"/></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 Id="rId9" Type="http://schemas.openxmlformats.org/officeDocument/2006/relationships/image" Target="../media/image8.emf"/></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10.png"/><Relationship Id="rId4" Type="http://schemas.openxmlformats.org/officeDocument/2006/relationships/image" Target="../media/image3.jpeg"/><Relationship Id="rId9" Type="http://schemas.openxmlformats.org/officeDocument/2006/relationships/image" Target="../media/image8.emf"/></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11.png"/><Relationship Id="rId4" Type="http://schemas.openxmlformats.org/officeDocument/2006/relationships/image" Target="../media/image3.jpeg"/><Relationship Id="rId9" Type="http://schemas.openxmlformats.org/officeDocument/2006/relationships/image" Target="../media/image8.emf"/></Relationships>
</file>

<file path=ppt/slides/_rels/slide5.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12.png"/><Relationship Id="rId4" Type="http://schemas.openxmlformats.org/officeDocument/2006/relationships/image" Target="../media/image3.jpeg"/><Relationship Id="rId9" Type="http://schemas.openxmlformats.org/officeDocument/2006/relationships/image" Target="../media/image8.emf"/></Relationships>
</file>

<file path=ppt/slides/_rels/slide6.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13.png"/><Relationship Id="rId4" Type="http://schemas.openxmlformats.org/officeDocument/2006/relationships/image" Target="../media/image3.jpeg"/><Relationship Id="rId9" Type="http://schemas.openxmlformats.org/officeDocument/2006/relationships/image" Target="../media/image8.emf"/></Relationships>
</file>

<file path=ppt/slides/_rels/slide7.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 Id="rId9" Type="http://schemas.openxmlformats.org/officeDocument/2006/relationships/image" Target="../media/image8.emf"/></Relationships>
</file>

<file path=ppt/slides/_rels/slide8.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 Id="rId9" Type="http://schemas.openxmlformats.org/officeDocument/2006/relationships/image" Target="../media/image8.emf"/></Relationships>
</file>

<file path=ppt/slides/_rels/slide9.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 Id="rId9" Type="http://schemas.openxmlformats.org/officeDocument/2006/relationships/image" Target="../media/image8.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dĺžnik 5"/>
          <p:cNvSpPr/>
          <p:nvPr/>
        </p:nvSpPr>
        <p:spPr>
          <a:xfrm>
            <a:off x="0" y="798843"/>
            <a:ext cx="9144000" cy="492443"/>
          </a:xfrm>
          <a:prstGeom prst="rect">
            <a:avLst/>
          </a:prstGeom>
          <a:solidFill>
            <a:srgbClr val="FFC000"/>
          </a:solidFill>
        </p:spPr>
        <p:txBody>
          <a:bodyPr wrap="square">
            <a:spAutoFit/>
          </a:bodyPr>
          <a:lstStyle/>
          <a:p>
            <a:pPr>
              <a:lnSpc>
                <a:spcPct val="150000"/>
              </a:lnSpc>
            </a:pPr>
            <a:r>
              <a:rPr lang="sk" sz="800" dirty="0">
                <a:ea typeface="Verdana" panose="020B0604030504040204" pitchFamily="34" charset="0"/>
                <a:cs typeface="Verdana" panose="020B0604030504040204" pitchFamily="34" charset="0"/>
              </a:rPr>
              <a:t>Projekt</a:t>
            </a:r>
            <a:r>
              <a:rPr lang="sk" sz="800" b="1" dirty="0">
                <a:ea typeface="Verdana" panose="020B0604030504040204" pitchFamily="34" charset="0"/>
                <a:cs typeface="Verdana" panose="020B0604030504040204" pitchFamily="34" charset="0"/>
              </a:rPr>
              <a:t>: </a:t>
            </a:r>
            <a:r>
              <a:rPr lang="sk" sz="800" b="1" dirty="0"/>
              <a:t>Innovative STEPS </a:t>
            </a:r>
            <a:r>
              <a:rPr lang="sk" sz="800" dirty="0"/>
              <a:t>(Innovative SusTainability Education for Prosperous Schools )</a:t>
            </a:r>
            <a:endParaRPr lang="sk-SK" sz="800" dirty="0">
              <a:ea typeface="Verdana" panose="020B0604030504040204" pitchFamily="34" charset="0"/>
              <a:cs typeface="Times New Roman" panose="02020603050405020304" pitchFamily="18" charset="0"/>
            </a:endParaRPr>
          </a:p>
          <a:p>
            <a:r>
              <a:rPr lang="sk" sz="800">
                <a:ea typeface="Verdana" panose="020B0604030504040204" pitchFamily="34" charset="0"/>
                <a:cs typeface="Verdana" panose="020B0604030504040204" pitchFamily="34" charset="0"/>
              </a:rPr>
              <a:t>ID číslo projektu :  </a:t>
            </a:r>
            <a:r>
              <a:rPr lang="sk" sz="800"/>
              <a:t>2022-1-SK01-KA220-SCH-000085417</a:t>
            </a:r>
            <a:r>
              <a:rPr lang="sk" sz="800">
                <a:ea typeface="Calibri" panose="020F0502020204030204" pitchFamily="34" charset="0"/>
                <a:cs typeface="Times New Roman" panose="02020603050405020304" pitchFamily="18" charset="0"/>
              </a:rPr>
              <a:t>    </a:t>
            </a:r>
          </a:p>
          <a:p>
            <a:r>
              <a:rPr lang="sk-SK" sz="600" dirty="0">
                <a:latin typeface="Calibri" panose="020F0502020204030204" pitchFamily="34" charset="0"/>
                <a:ea typeface="Calibri" panose="020F0502020204030204" pitchFamily="34" charset="0"/>
                <a:cs typeface="Times New Roman" panose="02020603050405020304" pitchFamily="18" charset="0"/>
              </a:rPr>
              <a:t>				</a:t>
            </a:r>
          </a:p>
        </p:txBody>
      </p:sp>
      <p:sp>
        <p:nvSpPr>
          <p:cNvPr id="9" name="BlokTextu 8"/>
          <p:cNvSpPr txBox="1"/>
          <p:nvPr/>
        </p:nvSpPr>
        <p:spPr>
          <a:xfrm>
            <a:off x="129228" y="1397819"/>
            <a:ext cx="8956531" cy="3231654"/>
          </a:xfrm>
          <a:prstGeom prst="rect">
            <a:avLst/>
          </a:prstGeom>
          <a:noFill/>
        </p:spPr>
        <p:txBody>
          <a:bodyPr wrap="square" rtlCol="0">
            <a:spAutoFit/>
          </a:bodyPr>
          <a:lstStyle/>
          <a:p>
            <a:pPr algn="ctr"/>
            <a:r>
              <a:rPr lang="sk-SK" sz="7200" b="1" i="1" dirty="0">
                <a:solidFill>
                  <a:srgbClr val="FF0000"/>
                </a:solidFill>
              </a:rPr>
              <a:t>Zdravá </a:t>
            </a:r>
            <a:r>
              <a:rPr lang="sk-SK" sz="7200" b="1" i="1" dirty="0" smtClean="0">
                <a:solidFill>
                  <a:srgbClr val="FF0000"/>
                </a:solidFill>
              </a:rPr>
              <a:t>výživa</a:t>
            </a:r>
          </a:p>
          <a:p>
            <a:pPr algn="ctr"/>
            <a:r>
              <a:rPr lang="sk-SK" sz="3600" b="1" i="1" dirty="0" smtClean="0">
                <a:solidFill>
                  <a:srgbClr val="FF0000"/>
                </a:solidFill>
              </a:rPr>
              <a:t>Vzdelávanie pre učiteľov</a:t>
            </a:r>
          </a:p>
          <a:p>
            <a:pPr algn="ctr"/>
            <a:endParaRPr lang="sk-SK" sz="3600" b="1" i="1" dirty="0">
              <a:solidFill>
                <a:srgbClr val="FF0000"/>
              </a:solidFill>
            </a:endParaRPr>
          </a:p>
          <a:p>
            <a:pPr algn="ctr"/>
            <a:r>
              <a:rPr lang="sk-SK" sz="2000" b="1" i="1" dirty="0" smtClean="0">
                <a:solidFill>
                  <a:srgbClr val="0070C0"/>
                </a:solidFill>
              </a:rPr>
              <a:t>Autori: </a:t>
            </a:r>
          </a:p>
          <a:p>
            <a:pPr algn="ctr"/>
            <a:r>
              <a:rPr lang="sk-SK" sz="2000" b="1" i="1" dirty="0" smtClean="0">
                <a:solidFill>
                  <a:srgbClr val="0070C0"/>
                </a:solidFill>
              </a:rPr>
              <a:t>Martina Klieštiková, Peter Minárik, Daniela Mináriková, Jana Sremaňáková</a:t>
            </a:r>
          </a:p>
          <a:p>
            <a:pPr algn="ctr"/>
            <a:endParaRPr lang="sk-SK" sz="2000" dirty="0">
              <a:solidFill>
                <a:srgbClr val="0070C0"/>
              </a:solidFill>
            </a:endParaRPr>
          </a:p>
        </p:txBody>
      </p:sp>
      <p:sp>
        <p:nvSpPr>
          <p:cNvPr id="13" name="Obdĺžnik 12">
            <a:extLst>
              <a:ext uri="{FF2B5EF4-FFF2-40B4-BE49-F238E27FC236}">
                <a16:creationId xmlns:a16="http://schemas.microsoft.com/office/drawing/2014/main" id="{3EA1D32E-0542-488C-A1EF-4A0A6ED78760}"/>
              </a:ext>
            </a:extLst>
          </p:cNvPr>
          <p:cNvSpPr/>
          <p:nvPr/>
        </p:nvSpPr>
        <p:spPr>
          <a:xfrm>
            <a:off x="0" y="5622989"/>
            <a:ext cx="9144001" cy="281231"/>
          </a:xfrm>
          <a:prstGeom prst="rect">
            <a:avLst/>
          </a:prstGeom>
          <a:solidFill>
            <a:srgbClr val="FFC000"/>
          </a:solidFill>
        </p:spPr>
        <p:txBody>
          <a:bodyPr wrap="square">
            <a:spAutoFit/>
          </a:bodyPr>
          <a:lstStyle/>
          <a:p>
            <a:pPr>
              <a:lnSpc>
                <a:spcPct val="107000"/>
              </a:lnSpc>
              <a:spcAft>
                <a:spcPts val="600"/>
              </a:spcAft>
            </a:pPr>
            <a:r>
              <a:rPr lang="en-GB" sz="600" dirty="0">
                <a:latin typeface="Verdana" panose="020B0604030504040204" pitchFamily="34" charset="0"/>
                <a:ea typeface="Calibri" panose="020F0502020204030204" pitchFamily="34" charset="0"/>
                <a:cs typeface="Arial" panose="020B0604020202020204" pitchFamily="34"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sk-SK" sz="675" dirty="0">
              <a:latin typeface="Verdana" panose="020B0604030504040204" pitchFamily="34" charset="0"/>
              <a:ea typeface="Verdana" panose="020B0604030504040204" pitchFamily="34" charset="0"/>
              <a:cs typeface="Verdana" panose="020B0604030504040204" pitchFamily="34" charset="0"/>
            </a:endParaRPr>
          </a:p>
        </p:txBody>
      </p:sp>
      <p:pic>
        <p:nvPicPr>
          <p:cNvPr id="11" name="Obrázok 10"/>
          <p:cNvPicPr/>
          <p:nvPr/>
        </p:nvPicPr>
        <p:blipFill>
          <a:blip r:embed="rId2"/>
          <a:srcRect/>
          <a:stretch>
            <a:fillRect/>
          </a:stretch>
        </p:blipFill>
        <p:spPr>
          <a:xfrm>
            <a:off x="491220" y="196984"/>
            <a:ext cx="1403350" cy="483235"/>
          </a:xfrm>
          <a:prstGeom prst="rect">
            <a:avLst/>
          </a:prstGeom>
          <a:noFill/>
          <a:ln>
            <a:noFill/>
            <a:prstDash/>
          </a:ln>
        </p:spPr>
      </p:pic>
      <p:pic>
        <p:nvPicPr>
          <p:cNvPr id="12" name="Picture 9" descr="C:\Users\d.sadovska\Desktop\zs plzen.jpg"/>
          <p:cNvPicPr/>
          <p:nvPr/>
        </p:nvPicPr>
        <p:blipFill>
          <a:blip r:embed="rId3"/>
          <a:srcRect/>
          <a:stretch>
            <a:fillRect/>
          </a:stretch>
        </p:blipFill>
        <p:spPr>
          <a:xfrm>
            <a:off x="405829" y="6103086"/>
            <a:ext cx="1040267" cy="475474"/>
          </a:xfrm>
          <a:prstGeom prst="rect">
            <a:avLst/>
          </a:prstGeom>
          <a:noFill/>
          <a:ln>
            <a:noFill/>
            <a:prstDash/>
          </a:ln>
        </p:spPr>
      </p:pic>
      <p:pic>
        <p:nvPicPr>
          <p:cNvPr id="14" name="Picture 6" descr="\\raabesksrvfs02v\Spolocny\VO\Erasmus+2022_Sk\loga\Obezitologicka asociacia - logo\EN farba.jpg"/>
          <p:cNvPicPr/>
          <p:nvPr/>
        </p:nvPicPr>
        <p:blipFill>
          <a:blip r:embed="rId4"/>
          <a:srcRect/>
          <a:stretch>
            <a:fillRect/>
          </a:stretch>
        </p:blipFill>
        <p:spPr>
          <a:xfrm>
            <a:off x="1615559" y="6083114"/>
            <a:ext cx="908950" cy="475474"/>
          </a:xfrm>
          <a:prstGeom prst="rect">
            <a:avLst/>
          </a:prstGeom>
          <a:noFill/>
          <a:ln>
            <a:noFill/>
            <a:prstDash/>
          </a:ln>
        </p:spPr>
      </p:pic>
      <p:pic>
        <p:nvPicPr>
          <p:cNvPr id="15" name="Picture 7"/>
          <p:cNvPicPr/>
          <p:nvPr/>
        </p:nvPicPr>
        <p:blipFill>
          <a:blip r:embed="rId5"/>
          <a:srcRect/>
          <a:stretch>
            <a:fillRect/>
          </a:stretch>
        </p:blipFill>
        <p:spPr>
          <a:xfrm>
            <a:off x="2627784" y="6019702"/>
            <a:ext cx="1008112" cy="616865"/>
          </a:xfrm>
          <a:prstGeom prst="rect">
            <a:avLst/>
          </a:prstGeom>
          <a:noFill/>
          <a:ln>
            <a:noFill/>
            <a:prstDash/>
          </a:ln>
        </p:spPr>
      </p:pic>
      <p:pic>
        <p:nvPicPr>
          <p:cNvPr id="16" name="Picture 5" descr="C:\Users\d.sadovska\Desktop\LOGA_EXPOL_NOVE 2022\logo-expol-pedagogika-22.png"/>
          <p:cNvPicPr/>
          <p:nvPr/>
        </p:nvPicPr>
        <p:blipFill>
          <a:blip r:embed="rId6"/>
          <a:srcRect/>
          <a:stretch>
            <a:fillRect/>
          </a:stretch>
        </p:blipFill>
        <p:spPr>
          <a:xfrm>
            <a:off x="3805358" y="6103086"/>
            <a:ext cx="802136" cy="479687"/>
          </a:xfrm>
          <a:prstGeom prst="rect">
            <a:avLst/>
          </a:prstGeom>
          <a:noFill/>
          <a:ln>
            <a:noFill/>
            <a:prstDash/>
          </a:ln>
        </p:spPr>
      </p:pic>
      <p:pic>
        <p:nvPicPr>
          <p:cNvPr id="17" name="Picture 8" descr="\\raabesksrvfs02v\Spolocny\VO\Erasmus+2022_Sk\loga\ZS JP Majcichov - logo\maly palarik anj.jpg"/>
          <p:cNvPicPr/>
          <p:nvPr/>
        </p:nvPicPr>
        <p:blipFill>
          <a:blip r:embed="rId7"/>
          <a:srcRect/>
          <a:stretch>
            <a:fillRect/>
          </a:stretch>
        </p:blipFill>
        <p:spPr>
          <a:xfrm>
            <a:off x="5026739" y="6019701"/>
            <a:ext cx="651825" cy="602301"/>
          </a:xfrm>
          <a:prstGeom prst="rect">
            <a:avLst/>
          </a:prstGeom>
          <a:noFill/>
          <a:ln>
            <a:noFill/>
            <a:prstDash/>
          </a:ln>
        </p:spPr>
      </p:pic>
      <p:pic>
        <p:nvPicPr>
          <p:cNvPr id="18" name="Obrázok 17"/>
          <p:cNvPicPr/>
          <p:nvPr/>
        </p:nvPicPr>
        <p:blipFill>
          <a:blip r:embed="rId8"/>
          <a:srcRect l="619" t="15000" r="86535" b="62930"/>
          <a:stretch>
            <a:fillRect/>
          </a:stretch>
        </p:blipFill>
        <p:spPr>
          <a:xfrm>
            <a:off x="6195263" y="6019701"/>
            <a:ext cx="747581" cy="616866"/>
          </a:xfrm>
          <a:prstGeom prst="rect">
            <a:avLst/>
          </a:prstGeom>
          <a:noFill/>
          <a:ln>
            <a:noFill/>
            <a:prstDash/>
          </a:ln>
        </p:spPr>
      </p:pic>
      <p:pic>
        <p:nvPicPr>
          <p:cNvPr id="19" name="Obrázok 18"/>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308304" y="6173901"/>
            <a:ext cx="1149519" cy="376260"/>
          </a:xfrm>
          <a:prstGeom prst="rect">
            <a:avLst/>
          </a:prstGeom>
          <a:noFill/>
          <a:ln>
            <a:noFill/>
          </a:ln>
        </p:spPr>
      </p:pic>
      <p:pic>
        <p:nvPicPr>
          <p:cNvPr id="2" name="Obrázok 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169256" y="105797"/>
            <a:ext cx="2736306" cy="665607"/>
          </a:xfrm>
          <a:prstGeom prst="rect">
            <a:avLst/>
          </a:prstGeom>
        </p:spPr>
      </p:pic>
    </p:spTree>
    <p:extLst>
      <p:ext uri="{BB962C8B-B14F-4D97-AF65-F5344CB8AC3E}">
        <p14:creationId xmlns:p14="http://schemas.microsoft.com/office/powerpoint/2010/main" val="23984569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dĺžnik 5"/>
          <p:cNvSpPr/>
          <p:nvPr/>
        </p:nvSpPr>
        <p:spPr>
          <a:xfrm>
            <a:off x="0" y="798843"/>
            <a:ext cx="9144000" cy="400110"/>
          </a:xfrm>
          <a:prstGeom prst="rect">
            <a:avLst/>
          </a:prstGeom>
          <a:solidFill>
            <a:srgbClr val="FFC000"/>
          </a:solidFill>
        </p:spPr>
        <p:txBody>
          <a:bodyPr wrap="square">
            <a:spAutoFit/>
          </a:bodyPr>
          <a:lstStyle/>
          <a:p>
            <a:pPr>
              <a:lnSpc>
                <a:spcPct val="150000"/>
              </a:lnSpc>
            </a:pPr>
            <a:r>
              <a:rPr lang="sk-SK" sz="600" b="1" dirty="0">
                <a:latin typeface="Verdana" panose="020B0604030504040204" pitchFamily="34" charset="0"/>
                <a:ea typeface="Verdana" panose="020B0604030504040204" pitchFamily="34" charset="0"/>
                <a:cs typeface="Verdana" panose="020B0604030504040204" pitchFamily="34" charset="0"/>
              </a:rPr>
              <a:t>Project:</a:t>
            </a:r>
            <a:r>
              <a:rPr lang="sk-SK" sz="600" dirty="0">
                <a:latin typeface="Verdana" panose="020B0604030504040204" pitchFamily="34" charset="0"/>
                <a:ea typeface="Verdana" panose="020B0604030504040204" pitchFamily="34" charset="0"/>
                <a:cs typeface="Verdana" panose="020B0604030504040204" pitchFamily="34" charset="0"/>
              </a:rPr>
              <a:t> </a:t>
            </a:r>
            <a:r>
              <a:rPr lang="sk-SK" sz="800" dirty="0" err="1"/>
              <a:t>Innovative</a:t>
            </a:r>
            <a:r>
              <a:rPr lang="sk-SK" sz="800" dirty="0"/>
              <a:t> STEPS </a:t>
            </a:r>
            <a:r>
              <a:rPr lang="sk-SK" sz="800" b="1" dirty="0" smtClean="0"/>
              <a:t>(</a:t>
            </a:r>
            <a:r>
              <a:rPr lang="sk-SK" sz="800" b="1" dirty="0" err="1"/>
              <a:t>Innovative</a:t>
            </a:r>
            <a:r>
              <a:rPr lang="sk-SK" sz="800" b="1" dirty="0"/>
              <a:t> </a:t>
            </a:r>
            <a:r>
              <a:rPr lang="sk-SK" sz="800" b="1" dirty="0" err="1"/>
              <a:t>SusTainability</a:t>
            </a:r>
            <a:r>
              <a:rPr lang="sk-SK" sz="800" b="1" dirty="0"/>
              <a:t> </a:t>
            </a:r>
            <a:r>
              <a:rPr lang="sk-SK" sz="800" b="1" dirty="0" err="1"/>
              <a:t>Education</a:t>
            </a:r>
            <a:r>
              <a:rPr lang="sk-SK" sz="800" b="1" dirty="0"/>
              <a:t> </a:t>
            </a:r>
            <a:r>
              <a:rPr lang="sk-SK" sz="800" b="1" dirty="0" err="1"/>
              <a:t>for</a:t>
            </a:r>
            <a:r>
              <a:rPr lang="sk-SK" sz="800" b="1" dirty="0"/>
              <a:t> </a:t>
            </a:r>
            <a:r>
              <a:rPr lang="sk-SK" sz="800" b="1" dirty="0" err="1"/>
              <a:t>Prosperous</a:t>
            </a:r>
            <a:r>
              <a:rPr lang="sk-SK" sz="800" b="1" dirty="0"/>
              <a:t> </a:t>
            </a:r>
            <a:r>
              <a:rPr lang="sk-SK" sz="800" b="1" dirty="0" err="1"/>
              <a:t>Schools</a:t>
            </a:r>
            <a:r>
              <a:rPr lang="sk-SK" sz="800" b="1" dirty="0"/>
              <a:t>)</a:t>
            </a:r>
            <a:endParaRPr lang="sk-SK" sz="800" dirty="0">
              <a:ea typeface="Verdana" panose="020B0604030504040204" pitchFamily="34" charset="0"/>
              <a:cs typeface="Times New Roman" panose="02020603050405020304" pitchFamily="18" charset="0"/>
            </a:endParaRPr>
          </a:p>
          <a:p>
            <a:r>
              <a:rPr lang="sk-SK" sz="600" b="1" dirty="0">
                <a:latin typeface="Verdana" panose="020B0604030504040204" pitchFamily="34" charset="0"/>
                <a:ea typeface="Verdana" panose="020B0604030504040204" pitchFamily="34" charset="0"/>
                <a:cs typeface="Verdana" panose="020B0604030504040204" pitchFamily="34" charset="0"/>
              </a:rPr>
              <a:t>Project </a:t>
            </a:r>
            <a:r>
              <a:rPr lang="sk-SK" sz="600" b="1" dirty="0" err="1">
                <a:latin typeface="Verdana" panose="020B0604030504040204" pitchFamily="34" charset="0"/>
                <a:ea typeface="Verdana" panose="020B0604030504040204" pitchFamily="34" charset="0"/>
                <a:cs typeface="Verdana" panose="020B0604030504040204" pitchFamily="34" charset="0"/>
              </a:rPr>
              <a:t>Agreement</a:t>
            </a:r>
            <a:r>
              <a:rPr lang="sk-SK" sz="600" b="1" dirty="0">
                <a:latin typeface="Verdana" panose="020B0604030504040204" pitchFamily="34" charset="0"/>
                <a:ea typeface="Verdana" panose="020B0604030504040204" pitchFamily="34" charset="0"/>
                <a:cs typeface="Verdana" panose="020B0604030504040204" pitchFamily="34" charset="0"/>
              </a:rPr>
              <a:t> </a:t>
            </a:r>
            <a:r>
              <a:rPr lang="sk-SK" sz="600" b="1" dirty="0" err="1">
                <a:latin typeface="Verdana" panose="020B0604030504040204" pitchFamily="34" charset="0"/>
                <a:ea typeface="Verdana" panose="020B0604030504040204" pitchFamily="34" charset="0"/>
                <a:cs typeface="Verdana" panose="020B0604030504040204" pitchFamily="34" charset="0"/>
              </a:rPr>
              <a:t>Number</a:t>
            </a:r>
            <a:r>
              <a:rPr lang="sk-SK" sz="600" b="1" dirty="0">
                <a:latin typeface="Verdana" panose="020B0604030504040204" pitchFamily="34" charset="0"/>
                <a:ea typeface="Verdana" panose="020B0604030504040204" pitchFamily="34" charset="0"/>
                <a:cs typeface="Verdana" panose="020B0604030504040204" pitchFamily="34" charset="0"/>
              </a:rPr>
              <a:t>:</a:t>
            </a:r>
            <a:r>
              <a:rPr lang="sk-SK" sz="600" dirty="0">
                <a:latin typeface="Verdana" panose="020B0604030504040204" pitchFamily="34" charset="0"/>
                <a:ea typeface="Verdana" panose="020B0604030504040204" pitchFamily="34" charset="0"/>
                <a:cs typeface="Verdana" panose="020B0604030504040204" pitchFamily="34" charset="0"/>
              </a:rPr>
              <a:t> </a:t>
            </a:r>
            <a:r>
              <a:rPr lang="en-GB" sz="600" dirty="0" smtClean="0">
                <a:latin typeface="Verdana" panose="020B0604030504040204" pitchFamily="34" charset="0"/>
                <a:ea typeface="Verdana" panose="020B0604030504040204" pitchFamily="34" charset="0"/>
                <a:cs typeface="Verdana" panose="020B0604030504040204" pitchFamily="34" charset="0"/>
              </a:rPr>
              <a:t> </a:t>
            </a:r>
            <a:r>
              <a:rPr lang="sk-SK" sz="800" b="1" dirty="0" smtClean="0"/>
              <a:t>2022-1-SK01-KA220-SCH-000085417 </a:t>
            </a:r>
            <a:r>
              <a:rPr lang="sk-SK" sz="600" dirty="0">
                <a:latin typeface="Calibri" panose="020F0502020204030204" pitchFamily="34" charset="0"/>
                <a:ea typeface="Calibri" panose="020F0502020204030204" pitchFamily="34" charset="0"/>
                <a:cs typeface="Times New Roman" panose="02020603050405020304" pitchFamily="18" charset="0"/>
              </a:rPr>
              <a:t>				</a:t>
            </a:r>
          </a:p>
        </p:txBody>
      </p:sp>
      <p:sp>
        <p:nvSpPr>
          <p:cNvPr id="13" name="Obdĺžnik 12">
            <a:extLst>
              <a:ext uri="{FF2B5EF4-FFF2-40B4-BE49-F238E27FC236}">
                <a16:creationId xmlns:a16="http://schemas.microsoft.com/office/drawing/2014/main" id="{3EA1D32E-0542-488C-A1EF-4A0A6ED78760}"/>
              </a:ext>
            </a:extLst>
          </p:cNvPr>
          <p:cNvSpPr/>
          <p:nvPr/>
        </p:nvSpPr>
        <p:spPr>
          <a:xfrm>
            <a:off x="0" y="5622989"/>
            <a:ext cx="9144001" cy="281231"/>
          </a:xfrm>
          <a:prstGeom prst="rect">
            <a:avLst/>
          </a:prstGeom>
          <a:solidFill>
            <a:srgbClr val="FFC000"/>
          </a:solidFill>
        </p:spPr>
        <p:txBody>
          <a:bodyPr wrap="square">
            <a:spAutoFit/>
          </a:bodyPr>
          <a:lstStyle/>
          <a:p>
            <a:pPr>
              <a:lnSpc>
                <a:spcPct val="107000"/>
              </a:lnSpc>
              <a:spcAft>
                <a:spcPts val="600"/>
              </a:spcAft>
            </a:pPr>
            <a:r>
              <a:rPr lang="en-GB" sz="600" dirty="0">
                <a:latin typeface="Verdana" panose="020B0604030504040204" pitchFamily="34" charset="0"/>
                <a:ea typeface="Calibri" panose="020F0502020204030204" pitchFamily="34" charset="0"/>
                <a:cs typeface="Arial" panose="020B0604020202020204" pitchFamily="34"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sk-SK" sz="675" dirty="0">
              <a:latin typeface="Verdana" panose="020B0604030504040204" pitchFamily="34" charset="0"/>
              <a:ea typeface="Verdana" panose="020B0604030504040204" pitchFamily="34" charset="0"/>
              <a:cs typeface="Verdana" panose="020B0604030504040204" pitchFamily="34" charset="0"/>
            </a:endParaRPr>
          </a:p>
        </p:txBody>
      </p:sp>
      <p:pic>
        <p:nvPicPr>
          <p:cNvPr id="11" name="Obrázok 10"/>
          <p:cNvPicPr/>
          <p:nvPr/>
        </p:nvPicPr>
        <p:blipFill>
          <a:blip r:embed="rId2"/>
          <a:srcRect/>
          <a:stretch>
            <a:fillRect/>
          </a:stretch>
        </p:blipFill>
        <p:spPr>
          <a:xfrm>
            <a:off x="491220" y="196984"/>
            <a:ext cx="1403350" cy="483235"/>
          </a:xfrm>
          <a:prstGeom prst="rect">
            <a:avLst/>
          </a:prstGeom>
          <a:noFill/>
          <a:ln>
            <a:noFill/>
            <a:prstDash/>
          </a:ln>
        </p:spPr>
      </p:pic>
      <p:pic>
        <p:nvPicPr>
          <p:cNvPr id="12" name="Picture 9" descr="C:\Users\d.sadovska\Desktop\zs plzen.jpg"/>
          <p:cNvPicPr/>
          <p:nvPr/>
        </p:nvPicPr>
        <p:blipFill>
          <a:blip r:embed="rId3"/>
          <a:srcRect/>
          <a:stretch>
            <a:fillRect/>
          </a:stretch>
        </p:blipFill>
        <p:spPr>
          <a:xfrm>
            <a:off x="405829" y="6103086"/>
            <a:ext cx="1040267" cy="475474"/>
          </a:xfrm>
          <a:prstGeom prst="rect">
            <a:avLst/>
          </a:prstGeom>
          <a:noFill/>
          <a:ln>
            <a:noFill/>
            <a:prstDash/>
          </a:ln>
        </p:spPr>
      </p:pic>
      <p:pic>
        <p:nvPicPr>
          <p:cNvPr id="14" name="Picture 6" descr="\\raabesksrvfs02v\Spolocny\VO\Erasmus+2022_Sk\loga\Obezitologicka asociacia - logo\EN farba.jpg"/>
          <p:cNvPicPr/>
          <p:nvPr/>
        </p:nvPicPr>
        <p:blipFill>
          <a:blip r:embed="rId4"/>
          <a:srcRect/>
          <a:stretch>
            <a:fillRect/>
          </a:stretch>
        </p:blipFill>
        <p:spPr>
          <a:xfrm>
            <a:off x="1615559" y="6083114"/>
            <a:ext cx="908950" cy="475474"/>
          </a:xfrm>
          <a:prstGeom prst="rect">
            <a:avLst/>
          </a:prstGeom>
          <a:noFill/>
          <a:ln>
            <a:noFill/>
            <a:prstDash/>
          </a:ln>
        </p:spPr>
      </p:pic>
      <p:pic>
        <p:nvPicPr>
          <p:cNvPr id="15" name="Picture 7"/>
          <p:cNvPicPr/>
          <p:nvPr/>
        </p:nvPicPr>
        <p:blipFill>
          <a:blip r:embed="rId5"/>
          <a:srcRect/>
          <a:stretch>
            <a:fillRect/>
          </a:stretch>
        </p:blipFill>
        <p:spPr>
          <a:xfrm>
            <a:off x="2627784" y="6019702"/>
            <a:ext cx="1008112" cy="616865"/>
          </a:xfrm>
          <a:prstGeom prst="rect">
            <a:avLst/>
          </a:prstGeom>
          <a:noFill/>
          <a:ln>
            <a:noFill/>
            <a:prstDash/>
          </a:ln>
        </p:spPr>
      </p:pic>
      <p:pic>
        <p:nvPicPr>
          <p:cNvPr id="16" name="Picture 5" descr="C:\Users\d.sadovska\Desktop\LOGA_EXPOL_NOVE 2022\logo-expol-pedagogika-22.png"/>
          <p:cNvPicPr/>
          <p:nvPr/>
        </p:nvPicPr>
        <p:blipFill>
          <a:blip r:embed="rId6"/>
          <a:srcRect/>
          <a:stretch>
            <a:fillRect/>
          </a:stretch>
        </p:blipFill>
        <p:spPr>
          <a:xfrm>
            <a:off x="3805358" y="6103086"/>
            <a:ext cx="802136" cy="479687"/>
          </a:xfrm>
          <a:prstGeom prst="rect">
            <a:avLst/>
          </a:prstGeom>
          <a:noFill/>
          <a:ln>
            <a:noFill/>
            <a:prstDash/>
          </a:ln>
        </p:spPr>
      </p:pic>
      <p:pic>
        <p:nvPicPr>
          <p:cNvPr id="17" name="Picture 8" descr="\\raabesksrvfs02v\Spolocny\VO\Erasmus+2022_Sk\loga\ZS JP Majcichov - logo\maly palarik anj.jpg"/>
          <p:cNvPicPr/>
          <p:nvPr/>
        </p:nvPicPr>
        <p:blipFill>
          <a:blip r:embed="rId7"/>
          <a:srcRect/>
          <a:stretch>
            <a:fillRect/>
          </a:stretch>
        </p:blipFill>
        <p:spPr>
          <a:xfrm>
            <a:off x="5026739" y="6019701"/>
            <a:ext cx="651825" cy="602301"/>
          </a:xfrm>
          <a:prstGeom prst="rect">
            <a:avLst/>
          </a:prstGeom>
          <a:noFill/>
          <a:ln>
            <a:noFill/>
            <a:prstDash/>
          </a:ln>
        </p:spPr>
      </p:pic>
      <p:pic>
        <p:nvPicPr>
          <p:cNvPr id="18" name="Obrázok 17"/>
          <p:cNvPicPr/>
          <p:nvPr/>
        </p:nvPicPr>
        <p:blipFill>
          <a:blip r:embed="rId8"/>
          <a:srcRect l="619" t="15000" r="86535" b="62930"/>
          <a:stretch>
            <a:fillRect/>
          </a:stretch>
        </p:blipFill>
        <p:spPr>
          <a:xfrm>
            <a:off x="6195263" y="6019701"/>
            <a:ext cx="747581" cy="616866"/>
          </a:xfrm>
          <a:prstGeom prst="rect">
            <a:avLst/>
          </a:prstGeom>
          <a:noFill/>
          <a:ln>
            <a:noFill/>
            <a:prstDash/>
          </a:ln>
        </p:spPr>
      </p:pic>
      <p:pic>
        <p:nvPicPr>
          <p:cNvPr id="19" name="Obrázok 18"/>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308304" y="6173901"/>
            <a:ext cx="1149519" cy="376260"/>
          </a:xfrm>
          <a:prstGeom prst="rect">
            <a:avLst/>
          </a:prstGeom>
          <a:noFill/>
          <a:ln>
            <a:noFill/>
          </a:ln>
        </p:spPr>
      </p:pic>
      <p:sp>
        <p:nvSpPr>
          <p:cNvPr id="2" name="Obdĺžnik 1"/>
          <p:cNvSpPr/>
          <p:nvPr/>
        </p:nvSpPr>
        <p:spPr>
          <a:xfrm>
            <a:off x="107504" y="1317577"/>
            <a:ext cx="8928992" cy="3950312"/>
          </a:xfrm>
          <a:prstGeom prst="rect">
            <a:avLst/>
          </a:prstGeom>
        </p:spPr>
        <p:txBody>
          <a:bodyPr wrap="square">
            <a:spAutoFit/>
          </a:bodyPr>
          <a:lstStyle/>
          <a:p>
            <a:r>
              <a:rPr lang="sk-SK"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Aktivita 2 </a:t>
            </a:r>
            <a:r>
              <a:rPr lang="sk-SK" b="1" dirty="0" smtClean="0">
                <a:solidFill>
                  <a:srgbClr val="FF0000"/>
                </a:solidFill>
                <a:ea typeface="Calibri" panose="020F0502020204030204" pitchFamily="34" charset="0"/>
                <a:cs typeface="Times New Roman" panose="02020603050405020304" pitchFamily="18" charset="0"/>
              </a:rPr>
              <a:t>:</a:t>
            </a:r>
            <a:r>
              <a:rPr lang="sk-SK" b="1" dirty="0">
                <a:solidFill>
                  <a:srgbClr val="FF0000"/>
                </a:solidFill>
              </a:rPr>
              <a:t> </a:t>
            </a:r>
            <a:r>
              <a:rPr lang="sk-SK" b="1" dirty="0" smtClean="0">
                <a:solidFill>
                  <a:srgbClr val="FF0000"/>
                </a:solidFill>
              </a:rPr>
              <a:t>Water challenge</a:t>
            </a:r>
          </a:p>
          <a:p>
            <a:endParaRPr lang="sk-SK" b="1" dirty="0">
              <a:solidFill>
                <a:srgbClr val="FF0000"/>
              </a:solidFill>
            </a:endParaRPr>
          </a:p>
          <a:p>
            <a:r>
              <a:rPr lang="sk-SK" sz="1600" b="1" dirty="0" smtClean="0"/>
              <a:t>Pomôcky: </a:t>
            </a:r>
            <a:r>
              <a:rPr lang="sk-SK" sz="1600" dirty="0" smtClean="0"/>
              <a:t>pero, papier, plagát</a:t>
            </a:r>
          </a:p>
          <a:p>
            <a:endParaRPr lang="sk-SK" sz="1600" dirty="0"/>
          </a:p>
          <a:p>
            <a:r>
              <a:rPr lang="sk-SK" sz="1600" dirty="0"/>
              <a:t>1. Priložený plagát prilepte lepiacou páskou na viditeľné miesto (na stenu, dvere chladničky atď.)</a:t>
            </a:r>
          </a:p>
          <a:p>
            <a:r>
              <a:rPr lang="sk-SK" sz="1600" dirty="0"/>
              <a:t>2. Každý si vyberie farbu, ktorú bude používať, vystrihne si kvapky a vyfarbí svojou farbou.</a:t>
            </a:r>
          </a:p>
          <a:p>
            <a:r>
              <a:rPr lang="sk-SK" sz="1600" dirty="0"/>
              <a:t>3. Zakaždým, keď vypijete pohár vody zodpovedajúcej situácii opísanej v jednom z políčok plagátu, umiestnite naň jednu zo svojich kvapiek. Môžete ich prilepiť lepidlom.</a:t>
            </a:r>
          </a:p>
          <a:p>
            <a:r>
              <a:rPr lang="sk-SK" sz="1600" dirty="0"/>
              <a:t>4. Na konci dňa spočítajte kvapky každého žiaka. Žiak s najväčším počtom kvapiek vyhráva</a:t>
            </a:r>
          </a:p>
          <a:p>
            <a:r>
              <a:rPr lang="sk-SK" sz="1600" dirty="0"/>
              <a:t>„Vodnú výzvu“</a:t>
            </a:r>
          </a:p>
          <a:p>
            <a:r>
              <a:rPr lang="sk-SK" sz="1600" dirty="0"/>
              <a:t>5. Kto vyhrá zajtra?</a:t>
            </a:r>
          </a:p>
          <a:p>
            <a:r>
              <a:rPr lang="sk-SK" sz="1600" dirty="0"/>
              <a:t>6. Diskusia s učiteľom po absolvovaní niekoľkých dní vodnej výzvy: „ Ako ste sa cíti li predtým ako</a:t>
            </a:r>
          </a:p>
          <a:p>
            <a:r>
              <a:rPr lang="sk-SK" sz="1600" dirty="0"/>
              <a:t>ste začali robiť vodnú výzvu? </a:t>
            </a:r>
            <a:r>
              <a:rPr lang="sk-SK" sz="1600" dirty="0" smtClean="0"/>
              <a:t>Cítite </a:t>
            </a:r>
            <a:r>
              <a:rPr lang="sk-SK" sz="1600" dirty="0"/>
              <a:t>sa lepšie počas dňa v škole? Ste menej unavení?“ a pod.</a:t>
            </a:r>
          </a:p>
          <a:p>
            <a:r>
              <a:rPr lang="sk-SK" dirty="0"/>
              <a:t> </a:t>
            </a:r>
          </a:p>
          <a:p>
            <a:pPr>
              <a:lnSpc>
                <a:spcPct val="115000"/>
              </a:lnSpc>
              <a:spcAft>
                <a:spcPts val="1000"/>
              </a:spcAft>
            </a:pPr>
            <a:endParaRPr lang="sk-SK" b="1"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544960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dĺžnik 5"/>
          <p:cNvSpPr/>
          <p:nvPr/>
        </p:nvSpPr>
        <p:spPr>
          <a:xfrm>
            <a:off x="0" y="798843"/>
            <a:ext cx="9144000" cy="400110"/>
          </a:xfrm>
          <a:prstGeom prst="rect">
            <a:avLst/>
          </a:prstGeom>
          <a:solidFill>
            <a:srgbClr val="FFC000"/>
          </a:solidFill>
        </p:spPr>
        <p:txBody>
          <a:bodyPr wrap="square">
            <a:spAutoFit/>
          </a:bodyPr>
          <a:lstStyle/>
          <a:p>
            <a:pPr>
              <a:lnSpc>
                <a:spcPct val="150000"/>
              </a:lnSpc>
            </a:pPr>
            <a:r>
              <a:rPr lang="sk-SK" sz="600" b="1" dirty="0">
                <a:latin typeface="Verdana" panose="020B0604030504040204" pitchFamily="34" charset="0"/>
                <a:ea typeface="Verdana" panose="020B0604030504040204" pitchFamily="34" charset="0"/>
                <a:cs typeface="Verdana" panose="020B0604030504040204" pitchFamily="34" charset="0"/>
              </a:rPr>
              <a:t>Project:</a:t>
            </a:r>
            <a:r>
              <a:rPr lang="sk-SK" sz="600" dirty="0">
                <a:latin typeface="Verdana" panose="020B0604030504040204" pitchFamily="34" charset="0"/>
                <a:ea typeface="Verdana" panose="020B0604030504040204" pitchFamily="34" charset="0"/>
                <a:cs typeface="Verdana" panose="020B0604030504040204" pitchFamily="34" charset="0"/>
              </a:rPr>
              <a:t> </a:t>
            </a:r>
            <a:r>
              <a:rPr lang="sk-SK" sz="800" dirty="0" err="1"/>
              <a:t>Innovative</a:t>
            </a:r>
            <a:r>
              <a:rPr lang="sk-SK" sz="800" dirty="0"/>
              <a:t> STEPS </a:t>
            </a:r>
            <a:r>
              <a:rPr lang="sk-SK" sz="800" b="1" dirty="0" smtClean="0"/>
              <a:t>(</a:t>
            </a:r>
            <a:r>
              <a:rPr lang="sk-SK" sz="800" b="1" dirty="0" err="1"/>
              <a:t>Innovative</a:t>
            </a:r>
            <a:r>
              <a:rPr lang="sk-SK" sz="800" b="1" dirty="0"/>
              <a:t> </a:t>
            </a:r>
            <a:r>
              <a:rPr lang="sk-SK" sz="800" b="1" dirty="0" err="1"/>
              <a:t>SusTainability</a:t>
            </a:r>
            <a:r>
              <a:rPr lang="sk-SK" sz="800" b="1" dirty="0"/>
              <a:t> </a:t>
            </a:r>
            <a:r>
              <a:rPr lang="sk-SK" sz="800" b="1" dirty="0" err="1"/>
              <a:t>Education</a:t>
            </a:r>
            <a:r>
              <a:rPr lang="sk-SK" sz="800" b="1" dirty="0"/>
              <a:t> </a:t>
            </a:r>
            <a:r>
              <a:rPr lang="sk-SK" sz="800" b="1" dirty="0" err="1"/>
              <a:t>for</a:t>
            </a:r>
            <a:r>
              <a:rPr lang="sk-SK" sz="800" b="1" dirty="0"/>
              <a:t> </a:t>
            </a:r>
            <a:r>
              <a:rPr lang="sk-SK" sz="800" b="1" dirty="0" err="1"/>
              <a:t>Prosperous</a:t>
            </a:r>
            <a:r>
              <a:rPr lang="sk-SK" sz="800" b="1" dirty="0"/>
              <a:t> </a:t>
            </a:r>
            <a:r>
              <a:rPr lang="sk-SK" sz="800" b="1" dirty="0" err="1"/>
              <a:t>Schools</a:t>
            </a:r>
            <a:r>
              <a:rPr lang="sk-SK" sz="800" b="1" dirty="0"/>
              <a:t>)</a:t>
            </a:r>
            <a:endParaRPr lang="sk-SK" sz="800" dirty="0">
              <a:ea typeface="Verdana" panose="020B0604030504040204" pitchFamily="34" charset="0"/>
              <a:cs typeface="Times New Roman" panose="02020603050405020304" pitchFamily="18" charset="0"/>
            </a:endParaRPr>
          </a:p>
          <a:p>
            <a:r>
              <a:rPr lang="sk-SK" sz="600" b="1" dirty="0">
                <a:latin typeface="Verdana" panose="020B0604030504040204" pitchFamily="34" charset="0"/>
                <a:ea typeface="Verdana" panose="020B0604030504040204" pitchFamily="34" charset="0"/>
                <a:cs typeface="Verdana" panose="020B0604030504040204" pitchFamily="34" charset="0"/>
              </a:rPr>
              <a:t>Project </a:t>
            </a:r>
            <a:r>
              <a:rPr lang="sk-SK" sz="600" b="1" dirty="0" err="1">
                <a:latin typeface="Verdana" panose="020B0604030504040204" pitchFamily="34" charset="0"/>
                <a:ea typeface="Verdana" panose="020B0604030504040204" pitchFamily="34" charset="0"/>
                <a:cs typeface="Verdana" panose="020B0604030504040204" pitchFamily="34" charset="0"/>
              </a:rPr>
              <a:t>Agreement</a:t>
            </a:r>
            <a:r>
              <a:rPr lang="sk-SK" sz="600" b="1" dirty="0">
                <a:latin typeface="Verdana" panose="020B0604030504040204" pitchFamily="34" charset="0"/>
                <a:ea typeface="Verdana" panose="020B0604030504040204" pitchFamily="34" charset="0"/>
                <a:cs typeface="Verdana" panose="020B0604030504040204" pitchFamily="34" charset="0"/>
              </a:rPr>
              <a:t> </a:t>
            </a:r>
            <a:r>
              <a:rPr lang="sk-SK" sz="600" b="1" dirty="0" err="1">
                <a:latin typeface="Verdana" panose="020B0604030504040204" pitchFamily="34" charset="0"/>
                <a:ea typeface="Verdana" panose="020B0604030504040204" pitchFamily="34" charset="0"/>
                <a:cs typeface="Verdana" panose="020B0604030504040204" pitchFamily="34" charset="0"/>
              </a:rPr>
              <a:t>Number</a:t>
            </a:r>
            <a:r>
              <a:rPr lang="sk-SK" sz="600" b="1" dirty="0">
                <a:latin typeface="Verdana" panose="020B0604030504040204" pitchFamily="34" charset="0"/>
                <a:ea typeface="Verdana" panose="020B0604030504040204" pitchFamily="34" charset="0"/>
                <a:cs typeface="Verdana" panose="020B0604030504040204" pitchFamily="34" charset="0"/>
              </a:rPr>
              <a:t>:</a:t>
            </a:r>
            <a:r>
              <a:rPr lang="sk-SK" sz="600" dirty="0">
                <a:latin typeface="Verdana" panose="020B0604030504040204" pitchFamily="34" charset="0"/>
                <a:ea typeface="Verdana" panose="020B0604030504040204" pitchFamily="34" charset="0"/>
                <a:cs typeface="Verdana" panose="020B0604030504040204" pitchFamily="34" charset="0"/>
              </a:rPr>
              <a:t> </a:t>
            </a:r>
            <a:r>
              <a:rPr lang="en-GB" sz="600" dirty="0" smtClean="0">
                <a:latin typeface="Verdana" panose="020B0604030504040204" pitchFamily="34" charset="0"/>
                <a:ea typeface="Verdana" panose="020B0604030504040204" pitchFamily="34" charset="0"/>
                <a:cs typeface="Verdana" panose="020B0604030504040204" pitchFamily="34" charset="0"/>
              </a:rPr>
              <a:t> </a:t>
            </a:r>
            <a:r>
              <a:rPr lang="sk-SK" sz="800" b="1" dirty="0" smtClean="0"/>
              <a:t>2022-1-SK01-KA220-SCH-000085417 </a:t>
            </a:r>
            <a:r>
              <a:rPr lang="sk-SK" sz="600" dirty="0">
                <a:latin typeface="Calibri" panose="020F0502020204030204" pitchFamily="34" charset="0"/>
                <a:ea typeface="Calibri" panose="020F0502020204030204" pitchFamily="34" charset="0"/>
                <a:cs typeface="Times New Roman" panose="02020603050405020304" pitchFamily="18" charset="0"/>
              </a:rPr>
              <a:t>				</a:t>
            </a:r>
          </a:p>
        </p:txBody>
      </p:sp>
      <p:sp>
        <p:nvSpPr>
          <p:cNvPr id="13" name="Obdĺžnik 12">
            <a:extLst>
              <a:ext uri="{FF2B5EF4-FFF2-40B4-BE49-F238E27FC236}">
                <a16:creationId xmlns:a16="http://schemas.microsoft.com/office/drawing/2014/main" id="{3EA1D32E-0542-488C-A1EF-4A0A6ED78760}"/>
              </a:ext>
            </a:extLst>
          </p:cNvPr>
          <p:cNvSpPr/>
          <p:nvPr/>
        </p:nvSpPr>
        <p:spPr>
          <a:xfrm>
            <a:off x="0" y="5622989"/>
            <a:ext cx="9144001" cy="281231"/>
          </a:xfrm>
          <a:prstGeom prst="rect">
            <a:avLst/>
          </a:prstGeom>
          <a:solidFill>
            <a:srgbClr val="FFC000"/>
          </a:solidFill>
        </p:spPr>
        <p:txBody>
          <a:bodyPr wrap="square">
            <a:spAutoFit/>
          </a:bodyPr>
          <a:lstStyle/>
          <a:p>
            <a:pPr>
              <a:lnSpc>
                <a:spcPct val="107000"/>
              </a:lnSpc>
              <a:spcAft>
                <a:spcPts val="600"/>
              </a:spcAft>
            </a:pPr>
            <a:r>
              <a:rPr lang="en-GB" sz="600" dirty="0">
                <a:latin typeface="Verdana" panose="020B0604030504040204" pitchFamily="34" charset="0"/>
                <a:ea typeface="Calibri" panose="020F0502020204030204" pitchFamily="34" charset="0"/>
                <a:cs typeface="Arial" panose="020B0604020202020204" pitchFamily="34"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sk-SK" sz="675" dirty="0">
              <a:latin typeface="Verdana" panose="020B0604030504040204" pitchFamily="34" charset="0"/>
              <a:ea typeface="Verdana" panose="020B0604030504040204" pitchFamily="34" charset="0"/>
              <a:cs typeface="Verdana" panose="020B0604030504040204" pitchFamily="34" charset="0"/>
            </a:endParaRPr>
          </a:p>
        </p:txBody>
      </p:sp>
      <p:pic>
        <p:nvPicPr>
          <p:cNvPr id="11" name="Obrázok 10"/>
          <p:cNvPicPr/>
          <p:nvPr/>
        </p:nvPicPr>
        <p:blipFill>
          <a:blip r:embed="rId2"/>
          <a:srcRect/>
          <a:stretch>
            <a:fillRect/>
          </a:stretch>
        </p:blipFill>
        <p:spPr>
          <a:xfrm>
            <a:off x="491220" y="196984"/>
            <a:ext cx="1403350" cy="483235"/>
          </a:xfrm>
          <a:prstGeom prst="rect">
            <a:avLst/>
          </a:prstGeom>
          <a:noFill/>
          <a:ln>
            <a:noFill/>
            <a:prstDash/>
          </a:ln>
        </p:spPr>
      </p:pic>
      <p:pic>
        <p:nvPicPr>
          <p:cNvPr id="12" name="Picture 9" descr="C:\Users\d.sadovska\Desktop\zs plzen.jpg"/>
          <p:cNvPicPr/>
          <p:nvPr/>
        </p:nvPicPr>
        <p:blipFill>
          <a:blip r:embed="rId3"/>
          <a:srcRect/>
          <a:stretch>
            <a:fillRect/>
          </a:stretch>
        </p:blipFill>
        <p:spPr>
          <a:xfrm>
            <a:off x="405829" y="6103086"/>
            <a:ext cx="1040267" cy="475474"/>
          </a:xfrm>
          <a:prstGeom prst="rect">
            <a:avLst/>
          </a:prstGeom>
          <a:noFill/>
          <a:ln>
            <a:noFill/>
            <a:prstDash/>
          </a:ln>
        </p:spPr>
      </p:pic>
      <p:pic>
        <p:nvPicPr>
          <p:cNvPr id="14" name="Picture 6" descr="\\raabesksrvfs02v\Spolocny\VO\Erasmus+2022_Sk\loga\Obezitologicka asociacia - logo\EN farba.jpg"/>
          <p:cNvPicPr/>
          <p:nvPr/>
        </p:nvPicPr>
        <p:blipFill>
          <a:blip r:embed="rId4"/>
          <a:srcRect/>
          <a:stretch>
            <a:fillRect/>
          </a:stretch>
        </p:blipFill>
        <p:spPr>
          <a:xfrm>
            <a:off x="1615559" y="6083114"/>
            <a:ext cx="908950" cy="475474"/>
          </a:xfrm>
          <a:prstGeom prst="rect">
            <a:avLst/>
          </a:prstGeom>
          <a:noFill/>
          <a:ln>
            <a:noFill/>
            <a:prstDash/>
          </a:ln>
        </p:spPr>
      </p:pic>
      <p:pic>
        <p:nvPicPr>
          <p:cNvPr id="15" name="Picture 7"/>
          <p:cNvPicPr/>
          <p:nvPr/>
        </p:nvPicPr>
        <p:blipFill>
          <a:blip r:embed="rId5"/>
          <a:srcRect/>
          <a:stretch>
            <a:fillRect/>
          </a:stretch>
        </p:blipFill>
        <p:spPr>
          <a:xfrm>
            <a:off x="2627784" y="6019702"/>
            <a:ext cx="1008112" cy="616865"/>
          </a:xfrm>
          <a:prstGeom prst="rect">
            <a:avLst/>
          </a:prstGeom>
          <a:noFill/>
          <a:ln>
            <a:noFill/>
            <a:prstDash/>
          </a:ln>
        </p:spPr>
      </p:pic>
      <p:pic>
        <p:nvPicPr>
          <p:cNvPr id="16" name="Picture 5" descr="C:\Users\d.sadovska\Desktop\LOGA_EXPOL_NOVE 2022\logo-expol-pedagogika-22.png"/>
          <p:cNvPicPr/>
          <p:nvPr/>
        </p:nvPicPr>
        <p:blipFill>
          <a:blip r:embed="rId6"/>
          <a:srcRect/>
          <a:stretch>
            <a:fillRect/>
          </a:stretch>
        </p:blipFill>
        <p:spPr>
          <a:xfrm>
            <a:off x="3805358" y="6103086"/>
            <a:ext cx="802136" cy="479687"/>
          </a:xfrm>
          <a:prstGeom prst="rect">
            <a:avLst/>
          </a:prstGeom>
          <a:noFill/>
          <a:ln>
            <a:noFill/>
            <a:prstDash/>
          </a:ln>
        </p:spPr>
      </p:pic>
      <p:pic>
        <p:nvPicPr>
          <p:cNvPr id="17" name="Picture 8" descr="\\raabesksrvfs02v\Spolocny\VO\Erasmus+2022_Sk\loga\ZS JP Majcichov - logo\maly palarik anj.jpg"/>
          <p:cNvPicPr/>
          <p:nvPr/>
        </p:nvPicPr>
        <p:blipFill>
          <a:blip r:embed="rId7"/>
          <a:srcRect/>
          <a:stretch>
            <a:fillRect/>
          </a:stretch>
        </p:blipFill>
        <p:spPr>
          <a:xfrm>
            <a:off x="5026739" y="6019701"/>
            <a:ext cx="651825" cy="602301"/>
          </a:xfrm>
          <a:prstGeom prst="rect">
            <a:avLst/>
          </a:prstGeom>
          <a:noFill/>
          <a:ln>
            <a:noFill/>
            <a:prstDash/>
          </a:ln>
        </p:spPr>
      </p:pic>
      <p:pic>
        <p:nvPicPr>
          <p:cNvPr id="18" name="Obrázok 17"/>
          <p:cNvPicPr/>
          <p:nvPr/>
        </p:nvPicPr>
        <p:blipFill>
          <a:blip r:embed="rId8"/>
          <a:srcRect l="619" t="15000" r="86535" b="62930"/>
          <a:stretch>
            <a:fillRect/>
          </a:stretch>
        </p:blipFill>
        <p:spPr>
          <a:xfrm>
            <a:off x="6195263" y="6019701"/>
            <a:ext cx="747581" cy="616866"/>
          </a:xfrm>
          <a:prstGeom prst="rect">
            <a:avLst/>
          </a:prstGeom>
          <a:noFill/>
          <a:ln>
            <a:noFill/>
            <a:prstDash/>
          </a:ln>
        </p:spPr>
      </p:pic>
      <p:pic>
        <p:nvPicPr>
          <p:cNvPr id="19" name="Obrázok 18"/>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308304" y="6173901"/>
            <a:ext cx="1149519" cy="376260"/>
          </a:xfrm>
          <a:prstGeom prst="rect">
            <a:avLst/>
          </a:prstGeom>
          <a:noFill/>
          <a:ln>
            <a:noFill/>
          </a:ln>
        </p:spPr>
      </p:pic>
      <p:sp>
        <p:nvSpPr>
          <p:cNvPr id="2" name="Obdĺžnik 1"/>
          <p:cNvSpPr/>
          <p:nvPr/>
        </p:nvSpPr>
        <p:spPr>
          <a:xfrm>
            <a:off x="0" y="1227587"/>
            <a:ext cx="8820472" cy="776623"/>
          </a:xfrm>
          <a:prstGeom prst="rect">
            <a:avLst/>
          </a:prstGeom>
        </p:spPr>
        <p:txBody>
          <a:bodyPr wrap="square">
            <a:spAutoFit/>
          </a:bodyPr>
          <a:lstStyle/>
          <a:p>
            <a:pPr>
              <a:lnSpc>
                <a:spcPct val="105000"/>
              </a:lnSpc>
              <a:spcAft>
                <a:spcPts val="800"/>
              </a:spcAft>
            </a:pPr>
            <a:endParaRPr lang="sk-SK" b="1" dirty="0" smtClean="0">
              <a:solidFill>
                <a:srgbClr val="FF0000"/>
              </a:solidFill>
            </a:endParaRPr>
          </a:p>
          <a:p>
            <a:r>
              <a:rPr lang="sk-SK" b="1">
                <a:solidFill>
                  <a:srgbClr val="FF0000"/>
                </a:solidFill>
              </a:rPr>
              <a:t> </a:t>
            </a:r>
            <a:r>
              <a:rPr lang="sk-SK" b="1" smtClean="0">
                <a:solidFill>
                  <a:srgbClr val="FF0000"/>
                </a:solidFill>
              </a:rPr>
              <a:t>    </a:t>
            </a:r>
            <a:r>
              <a:rPr lang="sk-SK" b="1">
                <a:solidFill>
                  <a:srgbClr val="FF0000"/>
                </a:solidFill>
              </a:rPr>
              <a:t>Otázka z dotazníka pre študentov – správna odpoveď</a:t>
            </a:r>
            <a:endParaRPr lang="sk-SK" b="1" dirty="0">
              <a:solidFill>
                <a:srgbClr val="FF0000"/>
              </a:solidFill>
            </a:endParaRPr>
          </a:p>
        </p:txBody>
      </p:sp>
      <p:sp>
        <p:nvSpPr>
          <p:cNvPr id="3" name="Obdĺžnik 2"/>
          <p:cNvSpPr/>
          <p:nvPr/>
        </p:nvSpPr>
        <p:spPr>
          <a:xfrm>
            <a:off x="752840" y="2380359"/>
            <a:ext cx="8198619" cy="1870769"/>
          </a:xfrm>
          <a:prstGeom prst="rect">
            <a:avLst/>
          </a:prstGeom>
        </p:spPr>
        <p:txBody>
          <a:bodyPr wrap="square">
            <a:spAutoFit/>
          </a:bodyPr>
          <a:lstStyle/>
          <a:p>
            <a:pPr>
              <a:lnSpc>
                <a:spcPct val="105000"/>
              </a:lnSpc>
              <a:spcAft>
                <a:spcPts val="800"/>
              </a:spcAft>
            </a:pPr>
            <a:r>
              <a:rPr lang="sk-SK" b="1" kern="150" dirty="0">
                <a:latin typeface="Calibri" panose="020F0502020204030204" pitchFamily="34" charset="0"/>
                <a:ea typeface="Calibri" panose="020F0502020204030204" pitchFamily="34" charset="0"/>
                <a:cs typeface="Calibri" panose="020F0502020204030204" pitchFamily="34" charset="0"/>
              </a:rPr>
              <a:t>Ktorý nápoj je najvhodnejší pre správny pitný režim ?</a:t>
            </a:r>
            <a:endParaRPr lang="sk-SK" kern="15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mj-lt"/>
              <a:buAutoNum type="alphaLcPeriod"/>
            </a:pPr>
            <a:r>
              <a:rPr lang="sk-SK" kern="150" dirty="0">
                <a:solidFill>
                  <a:srgbClr val="4472C4"/>
                </a:solidFill>
                <a:latin typeface="Calibri" panose="020F0502020204030204" pitchFamily="34" charset="0"/>
                <a:ea typeface="Calibri" panose="020F0502020204030204" pitchFamily="34" charset="0"/>
                <a:cs typeface="Calibri" panose="020F0502020204030204" pitchFamily="34" charset="0"/>
              </a:rPr>
              <a:t>Pitná voda</a:t>
            </a:r>
            <a:endParaRPr lang="sk-SK" kern="15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mj-lt"/>
              <a:buAutoNum type="alphaLcPeriod"/>
            </a:pPr>
            <a:r>
              <a:rPr lang="sk-SK" kern="150" dirty="0">
                <a:latin typeface="Calibri" panose="020F0502020204030204" pitchFamily="34" charset="0"/>
                <a:ea typeface="Calibri" panose="020F0502020204030204" pitchFamily="34" charset="0"/>
                <a:cs typeface="Calibri" panose="020F0502020204030204" pitchFamily="34" charset="0"/>
              </a:rPr>
              <a:t>Bylinkový čaj</a:t>
            </a:r>
            <a:endParaRPr lang="sk-SK" kern="15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mj-lt"/>
              <a:buAutoNum type="alphaLcPeriod"/>
            </a:pPr>
            <a:r>
              <a:rPr lang="sk-SK" kern="150" dirty="0">
                <a:latin typeface="Calibri" panose="020F0502020204030204" pitchFamily="34" charset="0"/>
                <a:ea typeface="Calibri" panose="020F0502020204030204" pitchFamily="34" charset="0"/>
                <a:cs typeface="Calibri" panose="020F0502020204030204" pitchFamily="34" charset="0"/>
              </a:rPr>
              <a:t>Mlieko</a:t>
            </a:r>
            <a:endParaRPr lang="sk-SK" kern="15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mj-lt"/>
              <a:buAutoNum type="alphaLcPeriod"/>
            </a:pPr>
            <a:r>
              <a:rPr lang="sk-SK" kern="150" dirty="0" smtClean="0">
                <a:latin typeface="Calibri" panose="020F0502020204030204" pitchFamily="34" charset="0"/>
                <a:ea typeface="Calibri" panose="020F0502020204030204" pitchFamily="34" charset="0"/>
                <a:cs typeface="Calibri" panose="020F0502020204030204" pitchFamily="34" charset="0"/>
              </a:rPr>
              <a:t>Džús </a:t>
            </a:r>
          </a:p>
          <a:p>
            <a:pPr marL="342900" lvl="0" indent="-342900">
              <a:buFont typeface="+mj-lt"/>
              <a:buAutoNum type="alphaLcPeriod"/>
            </a:pPr>
            <a:r>
              <a:rPr lang="sk-SK" kern="150" dirty="0" smtClean="0">
                <a:latin typeface="Calibri" panose="020F0502020204030204" pitchFamily="34" charset="0"/>
                <a:ea typeface="Calibri" panose="020F0502020204030204" pitchFamily="34" charset="0"/>
                <a:cs typeface="Calibri" panose="020F0502020204030204" pitchFamily="34" charset="0"/>
              </a:rPr>
              <a:t>Neviem </a:t>
            </a:r>
            <a:endParaRPr lang="sk-SK" kern="15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274715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dĺžnik 5"/>
          <p:cNvSpPr/>
          <p:nvPr/>
        </p:nvSpPr>
        <p:spPr>
          <a:xfrm>
            <a:off x="0" y="798843"/>
            <a:ext cx="9144000" cy="400110"/>
          </a:xfrm>
          <a:prstGeom prst="rect">
            <a:avLst/>
          </a:prstGeom>
          <a:solidFill>
            <a:srgbClr val="FFC000"/>
          </a:solidFill>
        </p:spPr>
        <p:txBody>
          <a:bodyPr wrap="square">
            <a:spAutoFit/>
          </a:bodyPr>
          <a:lstStyle/>
          <a:p>
            <a:pPr>
              <a:lnSpc>
                <a:spcPct val="150000"/>
              </a:lnSpc>
            </a:pPr>
            <a:r>
              <a:rPr lang="sk-SK" sz="600" b="1" dirty="0">
                <a:latin typeface="Verdana" panose="020B0604030504040204" pitchFamily="34" charset="0"/>
                <a:ea typeface="Verdana" panose="020B0604030504040204" pitchFamily="34" charset="0"/>
                <a:cs typeface="Verdana" panose="020B0604030504040204" pitchFamily="34" charset="0"/>
              </a:rPr>
              <a:t>Project:</a:t>
            </a:r>
            <a:r>
              <a:rPr lang="sk-SK" sz="600" dirty="0">
                <a:latin typeface="Verdana" panose="020B0604030504040204" pitchFamily="34" charset="0"/>
                <a:ea typeface="Verdana" panose="020B0604030504040204" pitchFamily="34" charset="0"/>
                <a:cs typeface="Verdana" panose="020B0604030504040204" pitchFamily="34" charset="0"/>
              </a:rPr>
              <a:t> </a:t>
            </a:r>
            <a:r>
              <a:rPr lang="sk-SK" sz="800" dirty="0" err="1"/>
              <a:t>Innovative</a:t>
            </a:r>
            <a:r>
              <a:rPr lang="sk-SK" sz="800" dirty="0"/>
              <a:t> STEPS </a:t>
            </a:r>
            <a:r>
              <a:rPr lang="sk-SK" sz="800" b="1" dirty="0" smtClean="0"/>
              <a:t>(</a:t>
            </a:r>
            <a:r>
              <a:rPr lang="sk-SK" sz="800" b="1" dirty="0" err="1"/>
              <a:t>Innovative</a:t>
            </a:r>
            <a:r>
              <a:rPr lang="sk-SK" sz="800" b="1" dirty="0"/>
              <a:t> </a:t>
            </a:r>
            <a:r>
              <a:rPr lang="sk-SK" sz="800" b="1" dirty="0" err="1"/>
              <a:t>SusTainability</a:t>
            </a:r>
            <a:r>
              <a:rPr lang="sk-SK" sz="800" b="1" dirty="0"/>
              <a:t> </a:t>
            </a:r>
            <a:r>
              <a:rPr lang="sk-SK" sz="800" b="1" dirty="0" err="1"/>
              <a:t>Education</a:t>
            </a:r>
            <a:r>
              <a:rPr lang="sk-SK" sz="800" b="1" dirty="0"/>
              <a:t> </a:t>
            </a:r>
            <a:r>
              <a:rPr lang="sk-SK" sz="800" b="1" dirty="0" err="1"/>
              <a:t>for</a:t>
            </a:r>
            <a:r>
              <a:rPr lang="sk-SK" sz="800" b="1" dirty="0"/>
              <a:t> </a:t>
            </a:r>
            <a:r>
              <a:rPr lang="sk-SK" sz="800" b="1" dirty="0" err="1"/>
              <a:t>Prosperous</a:t>
            </a:r>
            <a:r>
              <a:rPr lang="sk-SK" sz="800" b="1" dirty="0"/>
              <a:t> </a:t>
            </a:r>
            <a:r>
              <a:rPr lang="sk-SK" sz="800" b="1" dirty="0" err="1"/>
              <a:t>Schools</a:t>
            </a:r>
            <a:r>
              <a:rPr lang="sk-SK" sz="800" b="1" dirty="0"/>
              <a:t>)</a:t>
            </a:r>
            <a:endParaRPr lang="sk-SK" sz="800" dirty="0">
              <a:ea typeface="Verdana" panose="020B0604030504040204" pitchFamily="34" charset="0"/>
              <a:cs typeface="Times New Roman" panose="02020603050405020304" pitchFamily="18" charset="0"/>
            </a:endParaRPr>
          </a:p>
          <a:p>
            <a:r>
              <a:rPr lang="sk-SK" sz="600" b="1" dirty="0">
                <a:latin typeface="Verdana" panose="020B0604030504040204" pitchFamily="34" charset="0"/>
                <a:ea typeface="Verdana" panose="020B0604030504040204" pitchFamily="34" charset="0"/>
                <a:cs typeface="Verdana" panose="020B0604030504040204" pitchFamily="34" charset="0"/>
              </a:rPr>
              <a:t>Project </a:t>
            </a:r>
            <a:r>
              <a:rPr lang="sk-SK" sz="600" b="1" dirty="0" err="1">
                <a:latin typeface="Verdana" panose="020B0604030504040204" pitchFamily="34" charset="0"/>
                <a:ea typeface="Verdana" panose="020B0604030504040204" pitchFamily="34" charset="0"/>
                <a:cs typeface="Verdana" panose="020B0604030504040204" pitchFamily="34" charset="0"/>
              </a:rPr>
              <a:t>Agreement</a:t>
            </a:r>
            <a:r>
              <a:rPr lang="sk-SK" sz="600" b="1" dirty="0">
                <a:latin typeface="Verdana" panose="020B0604030504040204" pitchFamily="34" charset="0"/>
                <a:ea typeface="Verdana" panose="020B0604030504040204" pitchFamily="34" charset="0"/>
                <a:cs typeface="Verdana" panose="020B0604030504040204" pitchFamily="34" charset="0"/>
              </a:rPr>
              <a:t> </a:t>
            </a:r>
            <a:r>
              <a:rPr lang="sk-SK" sz="600" b="1" dirty="0" err="1">
                <a:latin typeface="Verdana" panose="020B0604030504040204" pitchFamily="34" charset="0"/>
                <a:ea typeface="Verdana" panose="020B0604030504040204" pitchFamily="34" charset="0"/>
                <a:cs typeface="Verdana" panose="020B0604030504040204" pitchFamily="34" charset="0"/>
              </a:rPr>
              <a:t>Number</a:t>
            </a:r>
            <a:r>
              <a:rPr lang="sk-SK" sz="600" b="1" dirty="0">
                <a:latin typeface="Verdana" panose="020B0604030504040204" pitchFamily="34" charset="0"/>
                <a:ea typeface="Verdana" panose="020B0604030504040204" pitchFamily="34" charset="0"/>
                <a:cs typeface="Verdana" panose="020B0604030504040204" pitchFamily="34" charset="0"/>
              </a:rPr>
              <a:t>:</a:t>
            </a:r>
            <a:r>
              <a:rPr lang="sk-SK" sz="600" dirty="0">
                <a:latin typeface="Verdana" panose="020B0604030504040204" pitchFamily="34" charset="0"/>
                <a:ea typeface="Verdana" panose="020B0604030504040204" pitchFamily="34" charset="0"/>
                <a:cs typeface="Verdana" panose="020B0604030504040204" pitchFamily="34" charset="0"/>
              </a:rPr>
              <a:t> </a:t>
            </a:r>
            <a:r>
              <a:rPr lang="en-GB" sz="600" dirty="0" smtClean="0">
                <a:latin typeface="Verdana" panose="020B0604030504040204" pitchFamily="34" charset="0"/>
                <a:ea typeface="Verdana" panose="020B0604030504040204" pitchFamily="34" charset="0"/>
                <a:cs typeface="Verdana" panose="020B0604030504040204" pitchFamily="34" charset="0"/>
              </a:rPr>
              <a:t> </a:t>
            </a:r>
            <a:r>
              <a:rPr lang="sk-SK" sz="800" b="1" dirty="0" smtClean="0"/>
              <a:t>2022-1-SK01-KA220-SCH-000085417 </a:t>
            </a:r>
            <a:r>
              <a:rPr lang="sk-SK" sz="600" dirty="0">
                <a:latin typeface="Calibri" panose="020F0502020204030204" pitchFamily="34" charset="0"/>
                <a:ea typeface="Calibri" panose="020F0502020204030204" pitchFamily="34" charset="0"/>
                <a:cs typeface="Times New Roman" panose="02020603050405020304" pitchFamily="18" charset="0"/>
              </a:rPr>
              <a:t>				</a:t>
            </a:r>
          </a:p>
        </p:txBody>
      </p:sp>
      <p:sp>
        <p:nvSpPr>
          <p:cNvPr id="13" name="Obdĺžnik 12">
            <a:extLst>
              <a:ext uri="{FF2B5EF4-FFF2-40B4-BE49-F238E27FC236}">
                <a16:creationId xmlns:a16="http://schemas.microsoft.com/office/drawing/2014/main" id="{3EA1D32E-0542-488C-A1EF-4A0A6ED78760}"/>
              </a:ext>
            </a:extLst>
          </p:cNvPr>
          <p:cNvSpPr/>
          <p:nvPr/>
        </p:nvSpPr>
        <p:spPr>
          <a:xfrm>
            <a:off x="0" y="5622989"/>
            <a:ext cx="9144001" cy="281231"/>
          </a:xfrm>
          <a:prstGeom prst="rect">
            <a:avLst/>
          </a:prstGeom>
          <a:solidFill>
            <a:srgbClr val="FFC000"/>
          </a:solidFill>
        </p:spPr>
        <p:txBody>
          <a:bodyPr wrap="square">
            <a:spAutoFit/>
          </a:bodyPr>
          <a:lstStyle/>
          <a:p>
            <a:pPr>
              <a:lnSpc>
                <a:spcPct val="107000"/>
              </a:lnSpc>
              <a:spcAft>
                <a:spcPts val="600"/>
              </a:spcAft>
            </a:pPr>
            <a:r>
              <a:rPr lang="en-GB" sz="600" dirty="0">
                <a:latin typeface="Verdana" panose="020B0604030504040204" pitchFamily="34" charset="0"/>
                <a:ea typeface="Calibri" panose="020F0502020204030204" pitchFamily="34" charset="0"/>
                <a:cs typeface="Arial" panose="020B0604020202020204" pitchFamily="34"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sk-SK" sz="675" dirty="0">
              <a:latin typeface="Verdana" panose="020B0604030504040204" pitchFamily="34" charset="0"/>
              <a:ea typeface="Verdana" panose="020B0604030504040204" pitchFamily="34" charset="0"/>
              <a:cs typeface="Verdana" panose="020B0604030504040204" pitchFamily="34" charset="0"/>
            </a:endParaRPr>
          </a:p>
        </p:txBody>
      </p:sp>
      <p:pic>
        <p:nvPicPr>
          <p:cNvPr id="11" name="Obrázok 10"/>
          <p:cNvPicPr/>
          <p:nvPr/>
        </p:nvPicPr>
        <p:blipFill>
          <a:blip r:embed="rId2"/>
          <a:srcRect/>
          <a:stretch>
            <a:fillRect/>
          </a:stretch>
        </p:blipFill>
        <p:spPr>
          <a:xfrm>
            <a:off x="491220" y="196984"/>
            <a:ext cx="1403350" cy="483235"/>
          </a:xfrm>
          <a:prstGeom prst="rect">
            <a:avLst/>
          </a:prstGeom>
          <a:noFill/>
          <a:ln>
            <a:noFill/>
            <a:prstDash/>
          </a:ln>
        </p:spPr>
      </p:pic>
      <p:pic>
        <p:nvPicPr>
          <p:cNvPr id="12" name="Picture 9" descr="C:\Users\d.sadovska\Desktop\zs plzen.jpg"/>
          <p:cNvPicPr/>
          <p:nvPr/>
        </p:nvPicPr>
        <p:blipFill>
          <a:blip r:embed="rId3"/>
          <a:srcRect/>
          <a:stretch>
            <a:fillRect/>
          </a:stretch>
        </p:blipFill>
        <p:spPr>
          <a:xfrm>
            <a:off x="405829" y="6103086"/>
            <a:ext cx="1040267" cy="475474"/>
          </a:xfrm>
          <a:prstGeom prst="rect">
            <a:avLst/>
          </a:prstGeom>
          <a:noFill/>
          <a:ln>
            <a:noFill/>
            <a:prstDash/>
          </a:ln>
        </p:spPr>
      </p:pic>
      <p:pic>
        <p:nvPicPr>
          <p:cNvPr id="14" name="Picture 6" descr="\\raabesksrvfs02v\Spolocny\VO\Erasmus+2022_Sk\loga\Obezitologicka asociacia - logo\EN farba.jpg"/>
          <p:cNvPicPr/>
          <p:nvPr/>
        </p:nvPicPr>
        <p:blipFill>
          <a:blip r:embed="rId4"/>
          <a:srcRect/>
          <a:stretch>
            <a:fillRect/>
          </a:stretch>
        </p:blipFill>
        <p:spPr>
          <a:xfrm>
            <a:off x="1615559" y="6083114"/>
            <a:ext cx="908950" cy="475474"/>
          </a:xfrm>
          <a:prstGeom prst="rect">
            <a:avLst/>
          </a:prstGeom>
          <a:noFill/>
          <a:ln>
            <a:noFill/>
            <a:prstDash/>
          </a:ln>
        </p:spPr>
      </p:pic>
      <p:pic>
        <p:nvPicPr>
          <p:cNvPr id="15" name="Picture 7"/>
          <p:cNvPicPr/>
          <p:nvPr/>
        </p:nvPicPr>
        <p:blipFill>
          <a:blip r:embed="rId5"/>
          <a:srcRect/>
          <a:stretch>
            <a:fillRect/>
          </a:stretch>
        </p:blipFill>
        <p:spPr>
          <a:xfrm>
            <a:off x="2627784" y="6019702"/>
            <a:ext cx="1008112" cy="616865"/>
          </a:xfrm>
          <a:prstGeom prst="rect">
            <a:avLst/>
          </a:prstGeom>
          <a:noFill/>
          <a:ln>
            <a:noFill/>
            <a:prstDash/>
          </a:ln>
        </p:spPr>
      </p:pic>
      <p:pic>
        <p:nvPicPr>
          <p:cNvPr id="16" name="Picture 5" descr="C:\Users\d.sadovska\Desktop\LOGA_EXPOL_NOVE 2022\logo-expol-pedagogika-22.png"/>
          <p:cNvPicPr/>
          <p:nvPr/>
        </p:nvPicPr>
        <p:blipFill>
          <a:blip r:embed="rId6"/>
          <a:srcRect/>
          <a:stretch>
            <a:fillRect/>
          </a:stretch>
        </p:blipFill>
        <p:spPr>
          <a:xfrm>
            <a:off x="3805358" y="6103086"/>
            <a:ext cx="802136" cy="479687"/>
          </a:xfrm>
          <a:prstGeom prst="rect">
            <a:avLst/>
          </a:prstGeom>
          <a:noFill/>
          <a:ln>
            <a:noFill/>
            <a:prstDash/>
          </a:ln>
        </p:spPr>
      </p:pic>
      <p:pic>
        <p:nvPicPr>
          <p:cNvPr id="17" name="Picture 8" descr="\\raabesksrvfs02v\Spolocny\VO\Erasmus+2022_Sk\loga\ZS JP Majcichov - logo\maly palarik anj.jpg"/>
          <p:cNvPicPr/>
          <p:nvPr/>
        </p:nvPicPr>
        <p:blipFill>
          <a:blip r:embed="rId7"/>
          <a:srcRect/>
          <a:stretch>
            <a:fillRect/>
          </a:stretch>
        </p:blipFill>
        <p:spPr>
          <a:xfrm>
            <a:off x="5026739" y="6019701"/>
            <a:ext cx="651825" cy="602301"/>
          </a:xfrm>
          <a:prstGeom prst="rect">
            <a:avLst/>
          </a:prstGeom>
          <a:noFill/>
          <a:ln>
            <a:noFill/>
            <a:prstDash/>
          </a:ln>
        </p:spPr>
      </p:pic>
      <p:pic>
        <p:nvPicPr>
          <p:cNvPr id="18" name="Obrázok 17"/>
          <p:cNvPicPr/>
          <p:nvPr/>
        </p:nvPicPr>
        <p:blipFill>
          <a:blip r:embed="rId8"/>
          <a:srcRect l="619" t="15000" r="86535" b="62930"/>
          <a:stretch>
            <a:fillRect/>
          </a:stretch>
        </p:blipFill>
        <p:spPr>
          <a:xfrm>
            <a:off x="6195263" y="6019701"/>
            <a:ext cx="747581" cy="616866"/>
          </a:xfrm>
          <a:prstGeom prst="rect">
            <a:avLst/>
          </a:prstGeom>
          <a:noFill/>
          <a:ln>
            <a:noFill/>
            <a:prstDash/>
          </a:ln>
        </p:spPr>
      </p:pic>
      <p:pic>
        <p:nvPicPr>
          <p:cNvPr id="19" name="Obrázok 18"/>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308304" y="6173901"/>
            <a:ext cx="1149519" cy="376260"/>
          </a:xfrm>
          <a:prstGeom prst="rect">
            <a:avLst/>
          </a:prstGeom>
          <a:noFill/>
          <a:ln>
            <a:noFill/>
          </a:ln>
        </p:spPr>
      </p:pic>
      <p:sp>
        <p:nvSpPr>
          <p:cNvPr id="2" name="Obdĺžnik 1"/>
          <p:cNvSpPr/>
          <p:nvPr/>
        </p:nvSpPr>
        <p:spPr>
          <a:xfrm>
            <a:off x="840401" y="2579973"/>
            <a:ext cx="7628114" cy="830997"/>
          </a:xfrm>
          <a:prstGeom prst="rect">
            <a:avLst/>
          </a:prstGeom>
        </p:spPr>
        <p:txBody>
          <a:bodyPr wrap="none">
            <a:spAutoFit/>
          </a:bodyPr>
          <a:lstStyle/>
          <a:p>
            <a:r>
              <a:rPr lang="sk-SK" sz="4800" b="1" dirty="0"/>
              <a:t>Ďakujeme Vám za pozornosť!</a:t>
            </a:r>
          </a:p>
        </p:txBody>
      </p:sp>
    </p:spTree>
    <p:extLst>
      <p:ext uri="{BB962C8B-B14F-4D97-AF65-F5344CB8AC3E}">
        <p14:creationId xmlns:p14="http://schemas.microsoft.com/office/powerpoint/2010/main" val="32482866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dĺžnik 5"/>
          <p:cNvSpPr/>
          <p:nvPr/>
        </p:nvSpPr>
        <p:spPr>
          <a:xfrm>
            <a:off x="0" y="798843"/>
            <a:ext cx="9144000" cy="400110"/>
          </a:xfrm>
          <a:prstGeom prst="rect">
            <a:avLst/>
          </a:prstGeom>
          <a:solidFill>
            <a:srgbClr val="FFC000"/>
          </a:solidFill>
        </p:spPr>
        <p:txBody>
          <a:bodyPr wrap="square">
            <a:spAutoFit/>
          </a:bodyPr>
          <a:lstStyle/>
          <a:p>
            <a:pPr>
              <a:lnSpc>
                <a:spcPct val="150000"/>
              </a:lnSpc>
            </a:pPr>
            <a:r>
              <a:rPr lang="sk-SK" sz="600" b="1" dirty="0">
                <a:latin typeface="Verdana" panose="020B0604030504040204" pitchFamily="34" charset="0"/>
                <a:ea typeface="Verdana" panose="020B0604030504040204" pitchFamily="34" charset="0"/>
                <a:cs typeface="Verdana" panose="020B0604030504040204" pitchFamily="34" charset="0"/>
              </a:rPr>
              <a:t>Project:</a:t>
            </a:r>
            <a:r>
              <a:rPr lang="sk-SK" sz="600" dirty="0">
                <a:latin typeface="Verdana" panose="020B0604030504040204" pitchFamily="34" charset="0"/>
                <a:ea typeface="Verdana" panose="020B0604030504040204" pitchFamily="34" charset="0"/>
                <a:cs typeface="Verdana" panose="020B0604030504040204" pitchFamily="34" charset="0"/>
              </a:rPr>
              <a:t> </a:t>
            </a:r>
            <a:r>
              <a:rPr lang="sk-SK" sz="800" dirty="0" err="1"/>
              <a:t>Innovative</a:t>
            </a:r>
            <a:r>
              <a:rPr lang="sk-SK" sz="800" dirty="0"/>
              <a:t> STEPS </a:t>
            </a:r>
            <a:r>
              <a:rPr lang="sk-SK" sz="800" b="1" dirty="0" smtClean="0"/>
              <a:t>(</a:t>
            </a:r>
            <a:r>
              <a:rPr lang="sk-SK" sz="800" b="1" dirty="0" err="1"/>
              <a:t>Innovative</a:t>
            </a:r>
            <a:r>
              <a:rPr lang="sk-SK" sz="800" b="1" dirty="0"/>
              <a:t> </a:t>
            </a:r>
            <a:r>
              <a:rPr lang="sk-SK" sz="800" b="1" dirty="0" err="1"/>
              <a:t>SusTainability</a:t>
            </a:r>
            <a:r>
              <a:rPr lang="sk-SK" sz="800" b="1" dirty="0"/>
              <a:t> </a:t>
            </a:r>
            <a:r>
              <a:rPr lang="sk-SK" sz="800" b="1" dirty="0" err="1"/>
              <a:t>Education</a:t>
            </a:r>
            <a:r>
              <a:rPr lang="sk-SK" sz="800" b="1" dirty="0"/>
              <a:t> </a:t>
            </a:r>
            <a:r>
              <a:rPr lang="sk-SK" sz="800" b="1" dirty="0" err="1"/>
              <a:t>for</a:t>
            </a:r>
            <a:r>
              <a:rPr lang="sk-SK" sz="800" b="1" dirty="0"/>
              <a:t> </a:t>
            </a:r>
            <a:r>
              <a:rPr lang="sk-SK" sz="800" b="1" dirty="0" err="1"/>
              <a:t>Prosperous</a:t>
            </a:r>
            <a:r>
              <a:rPr lang="sk-SK" sz="800" b="1" dirty="0"/>
              <a:t> </a:t>
            </a:r>
            <a:r>
              <a:rPr lang="sk-SK" sz="800" b="1" dirty="0" err="1"/>
              <a:t>Schools</a:t>
            </a:r>
            <a:r>
              <a:rPr lang="sk-SK" sz="800" b="1" dirty="0"/>
              <a:t>)</a:t>
            </a:r>
            <a:endParaRPr lang="sk-SK" sz="800" dirty="0">
              <a:ea typeface="Verdana" panose="020B0604030504040204" pitchFamily="34" charset="0"/>
              <a:cs typeface="Times New Roman" panose="02020603050405020304" pitchFamily="18" charset="0"/>
            </a:endParaRPr>
          </a:p>
          <a:p>
            <a:r>
              <a:rPr lang="sk-SK" sz="600" b="1" dirty="0">
                <a:latin typeface="Verdana" panose="020B0604030504040204" pitchFamily="34" charset="0"/>
                <a:ea typeface="Verdana" panose="020B0604030504040204" pitchFamily="34" charset="0"/>
                <a:cs typeface="Verdana" panose="020B0604030504040204" pitchFamily="34" charset="0"/>
              </a:rPr>
              <a:t>Project </a:t>
            </a:r>
            <a:r>
              <a:rPr lang="sk-SK" sz="600" b="1" dirty="0" err="1">
                <a:latin typeface="Verdana" panose="020B0604030504040204" pitchFamily="34" charset="0"/>
                <a:ea typeface="Verdana" panose="020B0604030504040204" pitchFamily="34" charset="0"/>
                <a:cs typeface="Verdana" panose="020B0604030504040204" pitchFamily="34" charset="0"/>
              </a:rPr>
              <a:t>Agreement</a:t>
            </a:r>
            <a:r>
              <a:rPr lang="sk-SK" sz="600" b="1" dirty="0">
                <a:latin typeface="Verdana" panose="020B0604030504040204" pitchFamily="34" charset="0"/>
                <a:ea typeface="Verdana" panose="020B0604030504040204" pitchFamily="34" charset="0"/>
                <a:cs typeface="Verdana" panose="020B0604030504040204" pitchFamily="34" charset="0"/>
              </a:rPr>
              <a:t> </a:t>
            </a:r>
            <a:r>
              <a:rPr lang="sk-SK" sz="600" b="1" dirty="0" err="1">
                <a:latin typeface="Verdana" panose="020B0604030504040204" pitchFamily="34" charset="0"/>
                <a:ea typeface="Verdana" panose="020B0604030504040204" pitchFamily="34" charset="0"/>
                <a:cs typeface="Verdana" panose="020B0604030504040204" pitchFamily="34" charset="0"/>
              </a:rPr>
              <a:t>Number</a:t>
            </a:r>
            <a:r>
              <a:rPr lang="sk-SK" sz="600" b="1" dirty="0">
                <a:latin typeface="Verdana" panose="020B0604030504040204" pitchFamily="34" charset="0"/>
                <a:ea typeface="Verdana" panose="020B0604030504040204" pitchFamily="34" charset="0"/>
                <a:cs typeface="Verdana" panose="020B0604030504040204" pitchFamily="34" charset="0"/>
              </a:rPr>
              <a:t>:</a:t>
            </a:r>
            <a:r>
              <a:rPr lang="sk-SK" sz="600" dirty="0">
                <a:latin typeface="Verdana" panose="020B0604030504040204" pitchFamily="34" charset="0"/>
                <a:ea typeface="Verdana" panose="020B0604030504040204" pitchFamily="34" charset="0"/>
                <a:cs typeface="Verdana" panose="020B0604030504040204" pitchFamily="34" charset="0"/>
              </a:rPr>
              <a:t> </a:t>
            </a:r>
            <a:r>
              <a:rPr lang="en-GB" sz="600" dirty="0" smtClean="0">
                <a:latin typeface="Verdana" panose="020B0604030504040204" pitchFamily="34" charset="0"/>
                <a:ea typeface="Verdana" panose="020B0604030504040204" pitchFamily="34" charset="0"/>
                <a:cs typeface="Verdana" panose="020B0604030504040204" pitchFamily="34" charset="0"/>
              </a:rPr>
              <a:t> </a:t>
            </a:r>
            <a:r>
              <a:rPr lang="sk-SK" sz="800" b="1" dirty="0" smtClean="0"/>
              <a:t>2022-1-SK01-KA220-SCH-000085417 </a:t>
            </a:r>
            <a:r>
              <a:rPr lang="sk-SK" sz="600" dirty="0">
                <a:latin typeface="Calibri" panose="020F0502020204030204" pitchFamily="34" charset="0"/>
                <a:ea typeface="Calibri" panose="020F0502020204030204" pitchFamily="34" charset="0"/>
                <a:cs typeface="Times New Roman" panose="02020603050405020304" pitchFamily="18" charset="0"/>
              </a:rPr>
              <a:t>				</a:t>
            </a:r>
          </a:p>
        </p:txBody>
      </p:sp>
      <p:sp>
        <p:nvSpPr>
          <p:cNvPr id="9" name="BlokTextu 8"/>
          <p:cNvSpPr txBox="1"/>
          <p:nvPr/>
        </p:nvSpPr>
        <p:spPr>
          <a:xfrm>
            <a:off x="135582" y="1916832"/>
            <a:ext cx="8843955" cy="2400657"/>
          </a:xfrm>
          <a:prstGeom prst="rect">
            <a:avLst/>
          </a:prstGeom>
          <a:noFill/>
        </p:spPr>
        <p:txBody>
          <a:bodyPr wrap="square" rtlCol="0">
            <a:spAutoFit/>
          </a:bodyPr>
          <a:lstStyle/>
          <a:p>
            <a:pPr algn="ctr"/>
            <a:r>
              <a:rPr lang="sk-SK" sz="5400" b="1" kern="100" dirty="0">
                <a:solidFill>
                  <a:srgbClr val="FF0000"/>
                </a:solidFill>
                <a:ea typeface="Calibri" panose="020F0502020204030204" pitchFamily="34" charset="0"/>
              </a:rPr>
              <a:t>Tekutiny, nápoje a pitný režim </a:t>
            </a:r>
            <a:endParaRPr lang="sk-SK" sz="5400" b="1" i="1" kern="100" dirty="0" smtClean="0">
              <a:solidFill>
                <a:srgbClr val="FF0000"/>
              </a:solidFill>
            </a:endParaRPr>
          </a:p>
          <a:p>
            <a:pPr algn="ctr"/>
            <a:endParaRPr lang="sk-SK" sz="4800" b="1" i="1" dirty="0" smtClean="0">
              <a:solidFill>
                <a:srgbClr val="FF0000"/>
              </a:solidFill>
            </a:endParaRPr>
          </a:p>
          <a:p>
            <a:pPr algn="ctr"/>
            <a:r>
              <a:rPr lang="sk-SK" sz="4800" b="1" i="1">
                <a:solidFill>
                  <a:srgbClr val="FF0000"/>
                </a:solidFill>
              </a:rPr>
              <a:t>Kapitola </a:t>
            </a:r>
            <a:r>
              <a:rPr lang="sk-SK" sz="4800" b="1" i="1" dirty="0" smtClean="0">
                <a:solidFill>
                  <a:srgbClr val="FF0000"/>
                </a:solidFill>
              </a:rPr>
              <a:t>4</a:t>
            </a:r>
            <a:endParaRPr lang="sk-SK" sz="4800" b="1" i="1" dirty="0">
              <a:solidFill>
                <a:srgbClr val="FF0000"/>
              </a:solidFill>
            </a:endParaRPr>
          </a:p>
        </p:txBody>
      </p:sp>
      <p:sp>
        <p:nvSpPr>
          <p:cNvPr id="13" name="Obdĺžnik 12">
            <a:extLst>
              <a:ext uri="{FF2B5EF4-FFF2-40B4-BE49-F238E27FC236}">
                <a16:creationId xmlns:a16="http://schemas.microsoft.com/office/drawing/2014/main" id="{3EA1D32E-0542-488C-A1EF-4A0A6ED78760}"/>
              </a:ext>
            </a:extLst>
          </p:cNvPr>
          <p:cNvSpPr/>
          <p:nvPr/>
        </p:nvSpPr>
        <p:spPr>
          <a:xfrm>
            <a:off x="0" y="5622989"/>
            <a:ext cx="9144001" cy="281231"/>
          </a:xfrm>
          <a:prstGeom prst="rect">
            <a:avLst/>
          </a:prstGeom>
          <a:solidFill>
            <a:srgbClr val="FFC000"/>
          </a:solidFill>
        </p:spPr>
        <p:txBody>
          <a:bodyPr wrap="square">
            <a:spAutoFit/>
          </a:bodyPr>
          <a:lstStyle/>
          <a:p>
            <a:pPr>
              <a:lnSpc>
                <a:spcPct val="107000"/>
              </a:lnSpc>
              <a:spcAft>
                <a:spcPts val="600"/>
              </a:spcAft>
            </a:pPr>
            <a:r>
              <a:rPr lang="en-GB" sz="600" dirty="0">
                <a:latin typeface="Verdana" panose="020B0604030504040204" pitchFamily="34" charset="0"/>
                <a:ea typeface="Calibri" panose="020F0502020204030204" pitchFamily="34" charset="0"/>
                <a:cs typeface="Arial" panose="020B0604020202020204" pitchFamily="34"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sk-SK" sz="675" dirty="0">
              <a:latin typeface="Verdana" panose="020B0604030504040204" pitchFamily="34" charset="0"/>
              <a:ea typeface="Verdana" panose="020B0604030504040204" pitchFamily="34" charset="0"/>
              <a:cs typeface="Verdana" panose="020B0604030504040204" pitchFamily="34" charset="0"/>
            </a:endParaRPr>
          </a:p>
        </p:txBody>
      </p:sp>
      <p:pic>
        <p:nvPicPr>
          <p:cNvPr id="11" name="Obrázok 10"/>
          <p:cNvPicPr/>
          <p:nvPr/>
        </p:nvPicPr>
        <p:blipFill>
          <a:blip r:embed="rId2"/>
          <a:srcRect/>
          <a:stretch>
            <a:fillRect/>
          </a:stretch>
        </p:blipFill>
        <p:spPr>
          <a:xfrm>
            <a:off x="491220" y="196984"/>
            <a:ext cx="1403350" cy="483235"/>
          </a:xfrm>
          <a:prstGeom prst="rect">
            <a:avLst/>
          </a:prstGeom>
          <a:noFill/>
          <a:ln>
            <a:noFill/>
            <a:prstDash/>
          </a:ln>
        </p:spPr>
      </p:pic>
      <p:pic>
        <p:nvPicPr>
          <p:cNvPr id="12" name="Picture 9" descr="C:\Users\d.sadovska\Desktop\zs plzen.jpg"/>
          <p:cNvPicPr/>
          <p:nvPr/>
        </p:nvPicPr>
        <p:blipFill>
          <a:blip r:embed="rId3"/>
          <a:srcRect/>
          <a:stretch>
            <a:fillRect/>
          </a:stretch>
        </p:blipFill>
        <p:spPr>
          <a:xfrm>
            <a:off x="405829" y="6103086"/>
            <a:ext cx="1040267" cy="475474"/>
          </a:xfrm>
          <a:prstGeom prst="rect">
            <a:avLst/>
          </a:prstGeom>
          <a:noFill/>
          <a:ln>
            <a:noFill/>
            <a:prstDash/>
          </a:ln>
        </p:spPr>
      </p:pic>
      <p:pic>
        <p:nvPicPr>
          <p:cNvPr id="14" name="Picture 6" descr="\\raabesksrvfs02v\Spolocny\VO\Erasmus+2022_Sk\loga\Obezitologicka asociacia - logo\EN farba.jpg"/>
          <p:cNvPicPr/>
          <p:nvPr/>
        </p:nvPicPr>
        <p:blipFill>
          <a:blip r:embed="rId4"/>
          <a:srcRect/>
          <a:stretch>
            <a:fillRect/>
          </a:stretch>
        </p:blipFill>
        <p:spPr>
          <a:xfrm>
            <a:off x="1615559" y="6083114"/>
            <a:ext cx="908950" cy="475474"/>
          </a:xfrm>
          <a:prstGeom prst="rect">
            <a:avLst/>
          </a:prstGeom>
          <a:noFill/>
          <a:ln>
            <a:noFill/>
            <a:prstDash/>
          </a:ln>
        </p:spPr>
      </p:pic>
      <p:pic>
        <p:nvPicPr>
          <p:cNvPr id="15" name="Picture 7"/>
          <p:cNvPicPr/>
          <p:nvPr/>
        </p:nvPicPr>
        <p:blipFill>
          <a:blip r:embed="rId5"/>
          <a:srcRect/>
          <a:stretch>
            <a:fillRect/>
          </a:stretch>
        </p:blipFill>
        <p:spPr>
          <a:xfrm>
            <a:off x="2627784" y="6019702"/>
            <a:ext cx="1008112" cy="616865"/>
          </a:xfrm>
          <a:prstGeom prst="rect">
            <a:avLst/>
          </a:prstGeom>
          <a:noFill/>
          <a:ln>
            <a:noFill/>
            <a:prstDash/>
          </a:ln>
        </p:spPr>
      </p:pic>
      <p:pic>
        <p:nvPicPr>
          <p:cNvPr id="16" name="Picture 5" descr="C:\Users\d.sadovska\Desktop\LOGA_EXPOL_NOVE 2022\logo-expol-pedagogika-22.png"/>
          <p:cNvPicPr/>
          <p:nvPr/>
        </p:nvPicPr>
        <p:blipFill>
          <a:blip r:embed="rId6"/>
          <a:srcRect/>
          <a:stretch>
            <a:fillRect/>
          </a:stretch>
        </p:blipFill>
        <p:spPr>
          <a:xfrm>
            <a:off x="3805358" y="6103086"/>
            <a:ext cx="802136" cy="479687"/>
          </a:xfrm>
          <a:prstGeom prst="rect">
            <a:avLst/>
          </a:prstGeom>
          <a:noFill/>
          <a:ln>
            <a:noFill/>
            <a:prstDash/>
          </a:ln>
        </p:spPr>
      </p:pic>
      <p:pic>
        <p:nvPicPr>
          <p:cNvPr id="17" name="Picture 8" descr="\\raabesksrvfs02v\Spolocny\VO\Erasmus+2022_Sk\loga\ZS JP Majcichov - logo\maly palarik anj.jpg"/>
          <p:cNvPicPr/>
          <p:nvPr/>
        </p:nvPicPr>
        <p:blipFill>
          <a:blip r:embed="rId7"/>
          <a:srcRect/>
          <a:stretch>
            <a:fillRect/>
          </a:stretch>
        </p:blipFill>
        <p:spPr>
          <a:xfrm>
            <a:off x="5026739" y="6019701"/>
            <a:ext cx="651825" cy="602301"/>
          </a:xfrm>
          <a:prstGeom prst="rect">
            <a:avLst/>
          </a:prstGeom>
          <a:noFill/>
          <a:ln>
            <a:noFill/>
            <a:prstDash/>
          </a:ln>
        </p:spPr>
      </p:pic>
      <p:pic>
        <p:nvPicPr>
          <p:cNvPr id="18" name="Obrázok 17"/>
          <p:cNvPicPr/>
          <p:nvPr/>
        </p:nvPicPr>
        <p:blipFill>
          <a:blip r:embed="rId8"/>
          <a:srcRect l="619" t="15000" r="86535" b="62930"/>
          <a:stretch>
            <a:fillRect/>
          </a:stretch>
        </p:blipFill>
        <p:spPr>
          <a:xfrm>
            <a:off x="6195263" y="6019701"/>
            <a:ext cx="747581" cy="616866"/>
          </a:xfrm>
          <a:prstGeom prst="rect">
            <a:avLst/>
          </a:prstGeom>
          <a:noFill/>
          <a:ln>
            <a:noFill/>
            <a:prstDash/>
          </a:ln>
        </p:spPr>
      </p:pic>
      <p:pic>
        <p:nvPicPr>
          <p:cNvPr id="19" name="Obrázok 18"/>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308304" y="6173901"/>
            <a:ext cx="1149519" cy="376260"/>
          </a:xfrm>
          <a:prstGeom prst="rect">
            <a:avLst/>
          </a:prstGeom>
          <a:noFill/>
          <a:ln>
            <a:noFill/>
          </a:ln>
        </p:spPr>
      </p:pic>
    </p:spTree>
    <p:extLst>
      <p:ext uri="{BB962C8B-B14F-4D97-AF65-F5344CB8AC3E}">
        <p14:creationId xmlns:p14="http://schemas.microsoft.com/office/powerpoint/2010/main" val="2908340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dĺžnik 5"/>
          <p:cNvSpPr/>
          <p:nvPr/>
        </p:nvSpPr>
        <p:spPr>
          <a:xfrm>
            <a:off x="0" y="798843"/>
            <a:ext cx="9144000" cy="400110"/>
          </a:xfrm>
          <a:prstGeom prst="rect">
            <a:avLst/>
          </a:prstGeom>
          <a:solidFill>
            <a:srgbClr val="FFC000"/>
          </a:solidFill>
        </p:spPr>
        <p:txBody>
          <a:bodyPr wrap="square">
            <a:spAutoFit/>
          </a:bodyPr>
          <a:lstStyle/>
          <a:p>
            <a:pPr>
              <a:lnSpc>
                <a:spcPct val="150000"/>
              </a:lnSpc>
            </a:pPr>
            <a:r>
              <a:rPr lang="sk-SK" sz="600" b="1" dirty="0">
                <a:latin typeface="Verdana" panose="020B0604030504040204" pitchFamily="34" charset="0"/>
                <a:ea typeface="Verdana" panose="020B0604030504040204" pitchFamily="34" charset="0"/>
                <a:cs typeface="Verdana" panose="020B0604030504040204" pitchFamily="34" charset="0"/>
              </a:rPr>
              <a:t>Project:</a:t>
            </a:r>
            <a:r>
              <a:rPr lang="sk-SK" sz="600" dirty="0">
                <a:latin typeface="Verdana" panose="020B0604030504040204" pitchFamily="34" charset="0"/>
                <a:ea typeface="Verdana" panose="020B0604030504040204" pitchFamily="34" charset="0"/>
                <a:cs typeface="Verdana" panose="020B0604030504040204" pitchFamily="34" charset="0"/>
              </a:rPr>
              <a:t> </a:t>
            </a:r>
            <a:r>
              <a:rPr lang="sk-SK" sz="800" dirty="0" err="1"/>
              <a:t>Innovative</a:t>
            </a:r>
            <a:r>
              <a:rPr lang="sk-SK" sz="800" dirty="0"/>
              <a:t> STEPS </a:t>
            </a:r>
            <a:r>
              <a:rPr lang="sk-SK" sz="800" b="1" dirty="0" smtClean="0"/>
              <a:t>(</a:t>
            </a:r>
            <a:r>
              <a:rPr lang="sk-SK" sz="800" b="1" dirty="0" err="1"/>
              <a:t>Innovative</a:t>
            </a:r>
            <a:r>
              <a:rPr lang="sk-SK" sz="800" b="1" dirty="0"/>
              <a:t> </a:t>
            </a:r>
            <a:r>
              <a:rPr lang="sk-SK" sz="800" b="1" dirty="0" err="1"/>
              <a:t>SusTainability</a:t>
            </a:r>
            <a:r>
              <a:rPr lang="sk-SK" sz="800" b="1" dirty="0"/>
              <a:t> </a:t>
            </a:r>
            <a:r>
              <a:rPr lang="sk-SK" sz="800" b="1" dirty="0" err="1"/>
              <a:t>Education</a:t>
            </a:r>
            <a:r>
              <a:rPr lang="sk-SK" sz="800" b="1" dirty="0"/>
              <a:t> </a:t>
            </a:r>
            <a:r>
              <a:rPr lang="sk-SK" sz="800" b="1" dirty="0" err="1"/>
              <a:t>for</a:t>
            </a:r>
            <a:r>
              <a:rPr lang="sk-SK" sz="800" b="1" dirty="0"/>
              <a:t> </a:t>
            </a:r>
            <a:r>
              <a:rPr lang="sk-SK" sz="800" b="1" dirty="0" err="1"/>
              <a:t>Prosperous</a:t>
            </a:r>
            <a:r>
              <a:rPr lang="sk-SK" sz="800" b="1" dirty="0"/>
              <a:t> </a:t>
            </a:r>
            <a:r>
              <a:rPr lang="sk-SK" sz="800" b="1" dirty="0" err="1"/>
              <a:t>Schools</a:t>
            </a:r>
            <a:r>
              <a:rPr lang="sk-SK" sz="800" b="1" dirty="0"/>
              <a:t>)</a:t>
            </a:r>
            <a:endParaRPr lang="sk-SK" sz="800" dirty="0">
              <a:ea typeface="Verdana" panose="020B0604030504040204" pitchFamily="34" charset="0"/>
              <a:cs typeface="Times New Roman" panose="02020603050405020304" pitchFamily="18" charset="0"/>
            </a:endParaRPr>
          </a:p>
          <a:p>
            <a:r>
              <a:rPr lang="sk-SK" sz="600" b="1" dirty="0">
                <a:latin typeface="Verdana" panose="020B0604030504040204" pitchFamily="34" charset="0"/>
                <a:ea typeface="Verdana" panose="020B0604030504040204" pitchFamily="34" charset="0"/>
                <a:cs typeface="Verdana" panose="020B0604030504040204" pitchFamily="34" charset="0"/>
              </a:rPr>
              <a:t>Project </a:t>
            </a:r>
            <a:r>
              <a:rPr lang="sk-SK" sz="600" b="1" dirty="0" err="1">
                <a:latin typeface="Verdana" panose="020B0604030504040204" pitchFamily="34" charset="0"/>
                <a:ea typeface="Verdana" panose="020B0604030504040204" pitchFamily="34" charset="0"/>
                <a:cs typeface="Verdana" panose="020B0604030504040204" pitchFamily="34" charset="0"/>
              </a:rPr>
              <a:t>Agreement</a:t>
            </a:r>
            <a:r>
              <a:rPr lang="sk-SK" sz="600" b="1" dirty="0">
                <a:latin typeface="Verdana" panose="020B0604030504040204" pitchFamily="34" charset="0"/>
                <a:ea typeface="Verdana" panose="020B0604030504040204" pitchFamily="34" charset="0"/>
                <a:cs typeface="Verdana" panose="020B0604030504040204" pitchFamily="34" charset="0"/>
              </a:rPr>
              <a:t> </a:t>
            </a:r>
            <a:r>
              <a:rPr lang="sk-SK" sz="600" b="1" dirty="0" err="1">
                <a:latin typeface="Verdana" panose="020B0604030504040204" pitchFamily="34" charset="0"/>
                <a:ea typeface="Verdana" panose="020B0604030504040204" pitchFamily="34" charset="0"/>
                <a:cs typeface="Verdana" panose="020B0604030504040204" pitchFamily="34" charset="0"/>
              </a:rPr>
              <a:t>Number</a:t>
            </a:r>
            <a:r>
              <a:rPr lang="sk-SK" sz="600" b="1" dirty="0">
                <a:latin typeface="Verdana" panose="020B0604030504040204" pitchFamily="34" charset="0"/>
                <a:ea typeface="Verdana" panose="020B0604030504040204" pitchFamily="34" charset="0"/>
                <a:cs typeface="Verdana" panose="020B0604030504040204" pitchFamily="34" charset="0"/>
              </a:rPr>
              <a:t>:</a:t>
            </a:r>
            <a:r>
              <a:rPr lang="sk-SK" sz="600" dirty="0">
                <a:latin typeface="Verdana" panose="020B0604030504040204" pitchFamily="34" charset="0"/>
                <a:ea typeface="Verdana" panose="020B0604030504040204" pitchFamily="34" charset="0"/>
                <a:cs typeface="Verdana" panose="020B0604030504040204" pitchFamily="34" charset="0"/>
              </a:rPr>
              <a:t> </a:t>
            </a:r>
            <a:r>
              <a:rPr lang="en-GB" sz="600" dirty="0" smtClean="0">
                <a:latin typeface="Verdana" panose="020B0604030504040204" pitchFamily="34" charset="0"/>
                <a:ea typeface="Verdana" panose="020B0604030504040204" pitchFamily="34" charset="0"/>
                <a:cs typeface="Verdana" panose="020B0604030504040204" pitchFamily="34" charset="0"/>
              </a:rPr>
              <a:t> </a:t>
            </a:r>
            <a:r>
              <a:rPr lang="sk-SK" sz="800" b="1" dirty="0" smtClean="0"/>
              <a:t>2022-1-SK01-KA220-SCH-000085417 </a:t>
            </a:r>
            <a:r>
              <a:rPr lang="sk-SK" sz="600" dirty="0">
                <a:latin typeface="Calibri" panose="020F0502020204030204" pitchFamily="34" charset="0"/>
                <a:ea typeface="Calibri" panose="020F0502020204030204" pitchFamily="34" charset="0"/>
                <a:cs typeface="Times New Roman" panose="02020603050405020304" pitchFamily="18" charset="0"/>
              </a:rPr>
              <a:t>				</a:t>
            </a:r>
          </a:p>
        </p:txBody>
      </p:sp>
      <p:sp>
        <p:nvSpPr>
          <p:cNvPr id="9" name="BlokTextu 8"/>
          <p:cNvSpPr txBox="1"/>
          <p:nvPr/>
        </p:nvSpPr>
        <p:spPr>
          <a:xfrm>
            <a:off x="0" y="1314434"/>
            <a:ext cx="8843955" cy="2339102"/>
          </a:xfrm>
          <a:prstGeom prst="rect">
            <a:avLst/>
          </a:prstGeom>
          <a:noFill/>
        </p:spPr>
        <p:txBody>
          <a:bodyPr wrap="square" rtlCol="0">
            <a:spAutoFit/>
          </a:bodyPr>
          <a:lstStyle/>
          <a:p>
            <a:pPr algn="ctr"/>
            <a:r>
              <a:rPr lang="sk-SK" sz="2800" b="1" dirty="0" smtClean="0">
                <a:solidFill>
                  <a:srgbClr val="FF0000"/>
                </a:solidFill>
              </a:rPr>
              <a:t>Voda </a:t>
            </a:r>
            <a:r>
              <a:rPr lang="sk-SK" sz="2800" b="1" dirty="0">
                <a:solidFill>
                  <a:srgbClr val="FF0000"/>
                </a:solidFill>
              </a:rPr>
              <a:t>v ľudskom tele</a:t>
            </a:r>
            <a:r>
              <a:rPr lang="sk-SK" sz="2800" dirty="0">
                <a:solidFill>
                  <a:srgbClr val="FF0000"/>
                </a:solidFill>
              </a:rPr>
              <a:t> </a:t>
            </a:r>
            <a:endParaRPr lang="sk-SK" sz="2800" dirty="0" smtClean="0">
              <a:solidFill>
                <a:srgbClr val="FF0000"/>
              </a:solidFill>
            </a:endParaRPr>
          </a:p>
          <a:p>
            <a:pPr algn="ctr"/>
            <a:endParaRPr lang="sk-SK" sz="2800" dirty="0">
              <a:solidFill>
                <a:srgbClr val="FF0000"/>
              </a:solidFill>
            </a:endParaRPr>
          </a:p>
          <a:p>
            <a:pPr algn="ctr"/>
            <a:r>
              <a:rPr lang="sk-SK" dirty="0"/>
              <a:t>Voda je dôležitou zložkou ľudského organizmu a plní v ňom rôzne funkcie. Organizmus udržiava rovnováhu medzi príjmom a výdajom vody. Voda sa z organizmu neustále vylučuje, preto ju musíme neustále prijímať. Vodu vylučujeme v podobe moču, stolice, dýchaním </a:t>
            </a:r>
            <a:r>
              <a:rPr lang="sk-SK" dirty="0" smtClean="0"/>
              <a:t>         a </a:t>
            </a:r>
            <a:r>
              <a:rPr lang="sk-SK" dirty="0"/>
              <a:t>potením. Vodu prijímame v podobe </a:t>
            </a:r>
            <a:r>
              <a:rPr lang="sk-SK" dirty="0" smtClean="0"/>
              <a:t>tekutín/ </a:t>
            </a:r>
            <a:r>
              <a:rPr lang="sk-SK" dirty="0"/>
              <a:t>nápojov, menej v strave bohatej na vodu </a:t>
            </a:r>
            <a:r>
              <a:rPr lang="sk-SK" dirty="0" smtClean="0"/>
              <a:t>a </a:t>
            </a:r>
            <a:r>
              <a:rPr lang="sk-SK" dirty="0"/>
              <a:t>malá časť vody sa tvorí v samotnom organizme. </a:t>
            </a:r>
          </a:p>
        </p:txBody>
      </p:sp>
      <p:sp>
        <p:nvSpPr>
          <p:cNvPr id="13" name="Obdĺžnik 12">
            <a:extLst>
              <a:ext uri="{FF2B5EF4-FFF2-40B4-BE49-F238E27FC236}">
                <a16:creationId xmlns:a16="http://schemas.microsoft.com/office/drawing/2014/main" id="{3EA1D32E-0542-488C-A1EF-4A0A6ED78760}"/>
              </a:ext>
            </a:extLst>
          </p:cNvPr>
          <p:cNvSpPr/>
          <p:nvPr/>
        </p:nvSpPr>
        <p:spPr>
          <a:xfrm>
            <a:off x="0" y="5622989"/>
            <a:ext cx="9144001" cy="281231"/>
          </a:xfrm>
          <a:prstGeom prst="rect">
            <a:avLst/>
          </a:prstGeom>
          <a:solidFill>
            <a:srgbClr val="FFC000"/>
          </a:solidFill>
        </p:spPr>
        <p:txBody>
          <a:bodyPr wrap="square">
            <a:spAutoFit/>
          </a:bodyPr>
          <a:lstStyle/>
          <a:p>
            <a:pPr>
              <a:lnSpc>
                <a:spcPct val="107000"/>
              </a:lnSpc>
              <a:spcAft>
                <a:spcPts val="600"/>
              </a:spcAft>
            </a:pPr>
            <a:r>
              <a:rPr lang="en-GB" sz="600" dirty="0">
                <a:latin typeface="Verdana" panose="020B0604030504040204" pitchFamily="34" charset="0"/>
                <a:ea typeface="Calibri" panose="020F0502020204030204" pitchFamily="34" charset="0"/>
                <a:cs typeface="Arial" panose="020B0604020202020204" pitchFamily="34"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sk-SK" sz="675" dirty="0">
              <a:latin typeface="Verdana" panose="020B0604030504040204" pitchFamily="34" charset="0"/>
              <a:ea typeface="Verdana" panose="020B0604030504040204" pitchFamily="34" charset="0"/>
              <a:cs typeface="Verdana" panose="020B0604030504040204" pitchFamily="34" charset="0"/>
            </a:endParaRPr>
          </a:p>
        </p:txBody>
      </p:sp>
      <p:pic>
        <p:nvPicPr>
          <p:cNvPr id="11" name="Obrázok 10"/>
          <p:cNvPicPr/>
          <p:nvPr/>
        </p:nvPicPr>
        <p:blipFill>
          <a:blip r:embed="rId2"/>
          <a:srcRect/>
          <a:stretch>
            <a:fillRect/>
          </a:stretch>
        </p:blipFill>
        <p:spPr>
          <a:xfrm>
            <a:off x="491220" y="196984"/>
            <a:ext cx="1403350" cy="483235"/>
          </a:xfrm>
          <a:prstGeom prst="rect">
            <a:avLst/>
          </a:prstGeom>
          <a:noFill/>
          <a:ln>
            <a:noFill/>
            <a:prstDash/>
          </a:ln>
        </p:spPr>
      </p:pic>
      <p:pic>
        <p:nvPicPr>
          <p:cNvPr id="12" name="Picture 9" descr="C:\Users\d.sadovska\Desktop\zs plzen.jpg"/>
          <p:cNvPicPr/>
          <p:nvPr/>
        </p:nvPicPr>
        <p:blipFill>
          <a:blip r:embed="rId3"/>
          <a:srcRect/>
          <a:stretch>
            <a:fillRect/>
          </a:stretch>
        </p:blipFill>
        <p:spPr>
          <a:xfrm>
            <a:off x="405829" y="6103086"/>
            <a:ext cx="1040267" cy="475474"/>
          </a:xfrm>
          <a:prstGeom prst="rect">
            <a:avLst/>
          </a:prstGeom>
          <a:noFill/>
          <a:ln>
            <a:noFill/>
            <a:prstDash/>
          </a:ln>
        </p:spPr>
      </p:pic>
      <p:pic>
        <p:nvPicPr>
          <p:cNvPr id="14" name="Picture 6" descr="\\raabesksrvfs02v\Spolocny\VO\Erasmus+2022_Sk\loga\Obezitologicka asociacia - logo\EN farba.jpg"/>
          <p:cNvPicPr/>
          <p:nvPr/>
        </p:nvPicPr>
        <p:blipFill>
          <a:blip r:embed="rId4"/>
          <a:srcRect/>
          <a:stretch>
            <a:fillRect/>
          </a:stretch>
        </p:blipFill>
        <p:spPr>
          <a:xfrm>
            <a:off x="1615559" y="6083114"/>
            <a:ext cx="908950" cy="475474"/>
          </a:xfrm>
          <a:prstGeom prst="rect">
            <a:avLst/>
          </a:prstGeom>
          <a:noFill/>
          <a:ln>
            <a:noFill/>
            <a:prstDash/>
          </a:ln>
        </p:spPr>
      </p:pic>
      <p:pic>
        <p:nvPicPr>
          <p:cNvPr id="15" name="Picture 7"/>
          <p:cNvPicPr/>
          <p:nvPr/>
        </p:nvPicPr>
        <p:blipFill>
          <a:blip r:embed="rId5"/>
          <a:srcRect/>
          <a:stretch>
            <a:fillRect/>
          </a:stretch>
        </p:blipFill>
        <p:spPr>
          <a:xfrm>
            <a:off x="2627784" y="6019702"/>
            <a:ext cx="1008112" cy="616865"/>
          </a:xfrm>
          <a:prstGeom prst="rect">
            <a:avLst/>
          </a:prstGeom>
          <a:noFill/>
          <a:ln>
            <a:noFill/>
            <a:prstDash/>
          </a:ln>
        </p:spPr>
      </p:pic>
      <p:pic>
        <p:nvPicPr>
          <p:cNvPr id="16" name="Picture 5" descr="C:\Users\d.sadovska\Desktop\LOGA_EXPOL_NOVE 2022\logo-expol-pedagogika-22.png"/>
          <p:cNvPicPr/>
          <p:nvPr/>
        </p:nvPicPr>
        <p:blipFill>
          <a:blip r:embed="rId6"/>
          <a:srcRect/>
          <a:stretch>
            <a:fillRect/>
          </a:stretch>
        </p:blipFill>
        <p:spPr>
          <a:xfrm>
            <a:off x="3805358" y="6103086"/>
            <a:ext cx="802136" cy="479687"/>
          </a:xfrm>
          <a:prstGeom prst="rect">
            <a:avLst/>
          </a:prstGeom>
          <a:noFill/>
          <a:ln>
            <a:noFill/>
            <a:prstDash/>
          </a:ln>
        </p:spPr>
      </p:pic>
      <p:pic>
        <p:nvPicPr>
          <p:cNvPr id="17" name="Picture 8" descr="\\raabesksrvfs02v\Spolocny\VO\Erasmus+2022_Sk\loga\ZS JP Majcichov - logo\maly palarik anj.jpg"/>
          <p:cNvPicPr/>
          <p:nvPr/>
        </p:nvPicPr>
        <p:blipFill>
          <a:blip r:embed="rId7"/>
          <a:srcRect/>
          <a:stretch>
            <a:fillRect/>
          </a:stretch>
        </p:blipFill>
        <p:spPr>
          <a:xfrm>
            <a:off x="5026739" y="6019701"/>
            <a:ext cx="651825" cy="602301"/>
          </a:xfrm>
          <a:prstGeom prst="rect">
            <a:avLst/>
          </a:prstGeom>
          <a:noFill/>
          <a:ln>
            <a:noFill/>
            <a:prstDash/>
          </a:ln>
        </p:spPr>
      </p:pic>
      <p:pic>
        <p:nvPicPr>
          <p:cNvPr id="18" name="Obrázok 17"/>
          <p:cNvPicPr/>
          <p:nvPr/>
        </p:nvPicPr>
        <p:blipFill>
          <a:blip r:embed="rId8"/>
          <a:srcRect l="619" t="15000" r="86535" b="62930"/>
          <a:stretch>
            <a:fillRect/>
          </a:stretch>
        </p:blipFill>
        <p:spPr>
          <a:xfrm>
            <a:off x="6195263" y="6019701"/>
            <a:ext cx="747581" cy="616866"/>
          </a:xfrm>
          <a:prstGeom prst="rect">
            <a:avLst/>
          </a:prstGeom>
          <a:noFill/>
          <a:ln>
            <a:noFill/>
            <a:prstDash/>
          </a:ln>
        </p:spPr>
      </p:pic>
      <p:pic>
        <p:nvPicPr>
          <p:cNvPr id="19" name="Obrázok 18"/>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308304" y="6173901"/>
            <a:ext cx="1149519" cy="376260"/>
          </a:xfrm>
          <a:prstGeom prst="rect">
            <a:avLst/>
          </a:prstGeom>
          <a:noFill/>
          <a:ln>
            <a:noFill/>
          </a:ln>
        </p:spPr>
      </p:pic>
      <p:pic>
        <p:nvPicPr>
          <p:cNvPr id="2" name="Obrázok 1"/>
          <p:cNvPicPr>
            <a:picLocks noChangeAspect="1"/>
          </p:cNvPicPr>
          <p:nvPr/>
        </p:nvPicPr>
        <p:blipFill rotWithShape="1">
          <a:blip r:embed="rId10"/>
          <a:srcRect b="6800"/>
          <a:stretch/>
        </p:blipFill>
        <p:spPr>
          <a:xfrm>
            <a:off x="3149560" y="3674665"/>
            <a:ext cx="2402972" cy="1713321"/>
          </a:xfrm>
          <a:prstGeom prst="rect">
            <a:avLst/>
          </a:prstGeom>
        </p:spPr>
      </p:pic>
    </p:spTree>
    <p:extLst>
      <p:ext uri="{BB962C8B-B14F-4D97-AF65-F5344CB8AC3E}">
        <p14:creationId xmlns:p14="http://schemas.microsoft.com/office/powerpoint/2010/main" val="8317823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dĺžnik 5"/>
          <p:cNvSpPr/>
          <p:nvPr/>
        </p:nvSpPr>
        <p:spPr>
          <a:xfrm>
            <a:off x="0" y="798843"/>
            <a:ext cx="9144000" cy="400110"/>
          </a:xfrm>
          <a:prstGeom prst="rect">
            <a:avLst/>
          </a:prstGeom>
          <a:solidFill>
            <a:srgbClr val="FFC000"/>
          </a:solidFill>
        </p:spPr>
        <p:txBody>
          <a:bodyPr wrap="square">
            <a:spAutoFit/>
          </a:bodyPr>
          <a:lstStyle/>
          <a:p>
            <a:pPr>
              <a:lnSpc>
                <a:spcPct val="150000"/>
              </a:lnSpc>
            </a:pPr>
            <a:r>
              <a:rPr lang="sk-SK" sz="600" b="1" dirty="0">
                <a:latin typeface="Verdana" panose="020B0604030504040204" pitchFamily="34" charset="0"/>
                <a:ea typeface="Verdana" panose="020B0604030504040204" pitchFamily="34" charset="0"/>
                <a:cs typeface="Verdana" panose="020B0604030504040204" pitchFamily="34" charset="0"/>
              </a:rPr>
              <a:t>Project:</a:t>
            </a:r>
            <a:r>
              <a:rPr lang="sk-SK" sz="600" dirty="0">
                <a:latin typeface="Verdana" panose="020B0604030504040204" pitchFamily="34" charset="0"/>
                <a:ea typeface="Verdana" panose="020B0604030504040204" pitchFamily="34" charset="0"/>
                <a:cs typeface="Verdana" panose="020B0604030504040204" pitchFamily="34" charset="0"/>
              </a:rPr>
              <a:t> </a:t>
            </a:r>
            <a:r>
              <a:rPr lang="sk-SK" sz="800" dirty="0" err="1"/>
              <a:t>Innovative</a:t>
            </a:r>
            <a:r>
              <a:rPr lang="sk-SK" sz="800" dirty="0"/>
              <a:t> STEPS </a:t>
            </a:r>
            <a:r>
              <a:rPr lang="sk-SK" sz="800" b="1" dirty="0" smtClean="0"/>
              <a:t>(</a:t>
            </a:r>
            <a:r>
              <a:rPr lang="sk-SK" sz="800" b="1" dirty="0" err="1"/>
              <a:t>Innovative</a:t>
            </a:r>
            <a:r>
              <a:rPr lang="sk-SK" sz="800" b="1" dirty="0"/>
              <a:t> </a:t>
            </a:r>
            <a:r>
              <a:rPr lang="sk-SK" sz="800" b="1" dirty="0" err="1"/>
              <a:t>SusTainability</a:t>
            </a:r>
            <a:r>
              <a:rPr lang="sk-SK" sz="800" b="1" dirty="0"/>
              <a:t> </a:t>
            </a:r>
            <a:r>
              <a:rPr lang="sk-SK" sz="800" b="1" dirty="0" err="1"/>
              <a:t>Education</a:t>
            </a:r>
            <a:r>
              <a:rPr lang="sk-SK" sz="800" b="1" dirty="0"/>
              <a:t> </a:t>
            </a:r>
            <a:r>
              <a:rPr lang="sk-SK" sz="800" b="1" dirty="0" err="1"/>
              <a:t>for</a:t>
            </a:r>
            <a:r>
              <a:rPr lang="sk-SK" sz="800" b="1" dirty="0"/>
              <a:t> </a:t>
            </a:r>
            <a:r>
              <a:rPr lang="sk-SK" sz="800" b="1" dirty="0" err="1"/>
              <a:t>Prosperous</a:t>
            </a:r>
            <a:r>
              <a:rPr lang="sk-SK" sz="800" b="1" dirty="0"/>
              <a:t> </a:t>
            </a:r>
            <a:r>
              <a:rPr lang="sk-SK" sz="800" b="1" dirty="0" err="1"/>
              <a:t>Schools</a:t>
            </a:r>
            <a:r>
              <a:rPr lang="sk-SK" sz="800" b="1" dirty="0"/>
              <a:t>)</a:t>
            </a:r>
            <a:endParaRPr lang="sk-SK" sz="800" dirty="0">
              <a:ea typeface="Verdana" panose="020B0604030504040204" pitchFamily="34" charset="0"/>
              <a:cs typeface="Times New Roman" panose="02020603050405020304" pitchFamily="18" charset="0"/>
            </a:endParaRPr>
          </a:p>
          <a:p>
            <a:r>
              <a:rPr lang="sk-SK" sz="600" b="1" dirty="0">
                <a:latin typeface="Verdana" panose="020B0604030504040204" pitchFamily="34" charset="0"/>
                <a:ea typeface="Verdana" panose="020B0604030504040204" pitchFamily="34" charset="0"/>
                <a:cs typeface="Verdana" panose="020B0604030504040204" pitchFamily="34" charset="0"/>
              </a:rPr>
              <a:t>Project </a:t>
            </a:r>
            <a:r>
              <a:rPr lang="sk-SK" sz="600" b="1" dirty="0" err="1">
                <a:latin typeface="Verdana" panose="020B0604030504040204" pitchFamily="34" charset="0"/>
                <a:ea typeface="Verdana" panose="020B0604030504040204" pitchFamily="34" charset="0"/>
                <a:cs typeface="Verdana" panose="020B0604030504040204" pitchFamily="34" charset="0"/>
              </a:rPr>
              <a:t>Agreement</a:t>
            </a:r>
            <a:r>
              <a:rPr lang="sk-SK" sz="600" b="1" dirty="0">
                <a:latin typeface="Verdana" panose="020B0604030504040204" pitchFamily="34" charset="0"/>
                <a:ea typeface="Verdana" panose="020B0604030504040204" pitchFamily="34" charset="0"/>
                <a:cs typeface="Verdana" panose="020B0604030504040204" pitchFamily="34" charset="0"/>
              </a:rPr>
              <a:t> </a:t>
            </a:r>
            <a:r>
              <a:rPr lang="sk-SK" sz="600" b="1" dirty="0" err="1">
                <a:latin typeface="Verdana" panose="020B0604030504040204" pitchFamily="34" charset="0"/>
                <a:ea typeface="Verdana" panose="020B0604030504040204" pitchFamily="34" charset="0"/>
                <a:cs typeface="Verdana" panose="020B0604030504040204" pitchFamily="34" charset="0"/>
              </a:rPr>
              <a:t>Number</a:t>
            </a:r>
            <a:r>
              <a:rPr lang="sk-SK" sz="600" b="1" dirty="0">
                <a:latin typeface="Verdana" panose="020B0604030504040204" pitchFamily="34" charset="0"/>
                <a:ea typeface="Verdana" panose="020B0604030504040204" pitchFamily="34" charset="0"/>
                <a:cs typeface="Verdana" panose="020B0604030504040204" pitchFamily="34" charset="0"/>
              </a:rPr>
              <a:t>:</a:t>
            </a:r>
            <a:r>
              <a:rPr lang="sk-SK" sz="600" dirty="0">
                <a:latin typeface="Verdana" panose="020B0604030504040204" pitchFamily="34" charset="0"/>
                <a:ea typeface="Verdana" panose="020B0604030504040204" pitchFamily="34" charset="0"/>
                <a:cs typeface="Verdana" panose="020B0604030504040204" pitchFamily="34" charset="0"/>
              </a:rPr>
              <a:t> </a:t>
            </a:r>
            <a:r>
              <a:rPr lang="en-GB" sz="600" dirty="0" smtClean="0">
                <a:latin typeface="Verdana" panose="020B0604030504040204" pitchFamily="34" charset="0"/>
                <a:ea typeface="Verdana" panose="020B0604030504040204" pitchFamily="34" charset="0"/>
                <a:cs typeface="Verdana" panose="020B0604030504040204" pitchFamily="34" charset="0"/>
              </a:rPr>
              <a:t> </a:t>
            </a:r>
            <a:r>
              <a:rPr lang="sk-SK" sz="800" b="1" dirty="0" smtClean="0"/>
              <a:t>2022-1-SK01-KA220-SCH-000085417 </a:t>
            </a:r>
            <a:r>
              <a:rPr lang="sk-SK" sz="600" dirty="0">
                <a:latin typeface="Calibri" panose="020F0502020204030204" pitchFamily="34" charset="0"/>
                <a:ea typeface="Calibri" panose="020F0502020204030204" pitchFamily="34" charset="0"/>
                <a:cs typeface="Times New Roman" panose="02020603050405020304" pitchFamily="18" charset="0"/>
              </a:rPr>
              <a:t>				</a:t>
            </a:r>
          </a:p>
        </p:txBody>
      </p:sp>
      <p:sp>
        <p:nvSpPr>
          <p:cNvPr id="13" name="Obdĺžnik 12">
            <a:extLst>
              <a:ext uri="{FF2B5EF4-FFF2-40B4-BE49-F238E27FC236}">
                <a16:creationId xmlns:a16="http://schemas.microsoft.com/office/drawing/2014/main" id="{3EA1D32E-0542-488C-A1EF-4A0A6ED78760}"/>
              </a:ext>
            </a:extLst>
          </p:cNvPr>
          <p:cNvSpPr/>
          <p:nvPr/>
        </p:nvSpPr>
        <p:spPr>
          <a:xfrm>
            <a:off x="0" y="5622989"/>
            <a:ext cx="9144001" cy="281231"/>
          </a:xfrm>
          <a:prstGeom prst="rect">
            <a:avLst/>
          </a:prstGeom>
          <a:solidFill>
            <a:srgbClr val="FFC000"/>
          </a:solidFill>
        </p:spPr>
        <p:txBody>
          <a:bodyPr wrap="square">
            <a:spAutoFit/>
          </a:bodyPr>
          <a:lstStyle/>
          <a:p>
            <a:pPr>
              <a:lnSpc>
                <a:spcPct val="107000"/>
              </a:lnSpc>
              <a:spcAft>
                <a:spcPts val="600"/>
              </a:spcAft>
            </a:pPr>
            <a:r>
              <a:rPr lang="en-GB" sz="600" dirty="0">
                <a:latin typeface="Verdana" panose="020B0604030504040204" pitchFamily="34" charset="0"/>
                <a:ea typeface="Calibri" panose="020F0502020204030204" pitchFamily="34" charset="0"/>
                <a:cs typeface="Arial" panose="020B0604020202020204" pitchFamily="34"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sk-SK" sz="675" dirty="0">
              <a:latin typeface="Verdana" panose="020B0604030504040204" pitchFamily="34" charset="0"/>
              <a:ea typeface="Verdana" panose="020B0604030504040204" pitchFamily="34" charset="0"/>
              <a:cs typeface="Verdana" panose="020B0604030504040204" pitchFamily="34" charset="0"/>
            </a:endParaRPr>
          </a:p>
        </p:txBody>
      </p:sp>
      <p:pic>
        <p:nvPicPr>
          <p:cNvPr id="11" name="Obrázok 10"/>
          <p:cNvPicPr/>
          <p:nvPr/>
        </p:nvPicPr>
        <p:blipFill>
          <a:blip r:embed="rId2"/>
          <a:srcRect/>
          <a:stretch>
            <a:fillRect/>
          </a:stretch>
        </p:blipFill>
        <p:spPr>
          <a:xfrm>
            <a:off x="491220" y="196984"/>
            <a:ext cx="1403350" cy="483235"/>
          </a:xfrm>
          <a:prstGeom prst="rect">
            <a:avLst/>
          </a:prstGeom>
          <a:noFill/>
          <a:ln>
            <a:noFill/>
            <a:prstDash/>
          </a:ln>
        </p:spPr>
      </p:pic>
      <p:pic>
        <p:nvPicPr>
          <p:cNvPr id="12" name="Picture 9" descr="C:\Users\d.sadovska\Desktop\zs plzen.jpg"/>
          <p:cNvPicPr/>
          <p:nvPr/>
        </p:nvPicPr>
        <p:blipFill>
          <a:blip r:embed="rId3"/>
          <a:srcRect/>
          <a:stretch>
            <a:fillRect/>
          </a:stretch>
        </p:blipFill>
        <p:spPr>
          <a:xfrm>
            <a:off x="405829" y="6103086"/>
            <a:ext cx="1040267" cy="475474"/>
          </a:xfrm>
          <a:prstGeom prst="rect">
            <a:avLst/>
          </a:prstGeom>
          <a:noFill/>
          <a:ln>
            <a:noFill/>
            <a:prstDash/>
          </a:ln>
        </p:spPr>
      </p:pic>
      <p:pic>
        <p:nvPicPr>
          <p:cNvPr id="14" name="Picture 6" descr="\\raabesksrvfs02v\Spolocny\VO\Erasmus+2022_Sk\loga\Obezitologicka asociacia - logo\EN farba.jpg"/>
          <p:cNvPicPr/>
          <p:nvPr/>
        </p:nvPicPr>
        <p:blipFill>
          <a:blip r:embed="rId4"/>
          <a:srcRect/>
          <a:stretch>
            <a:fillRect/>
          </a:stretch>
        </p:blipFill>
        <p:spPr>
          <a:xfrm>
            <a:off x="1615559" y="6083114"/>
            <a:ext cx="908950" cy="475474"/>
          </a:xfrm>
          <a:prstGeom prst="rect">
            <a:avLst/>
          </a:prstGeom>
          <a:noFill/>
          <a:ln>
            <a:noFill/>
            <a:prstDash/>
          </a:ln>
        </p:spPr>
      </p:pic>
      <p:pic>
        <p:nvPicPr>
          <p:cNvPr id="15" name="Picture 7"/>
          <p:cNvPicPr/>
          <p:nvPr/>
        </p:nvPicPr>
        <p:blipFill>
          <a:blip r:embed="rId5"/>
          <a:srcRect/>
          <a:stretch>
            <a:fillRect/>
          </a:stretch>
        </p:blipFill>
        <p:spPr>
          <a:xfrm>
            <a:off x="2627784" y="6019702"/>
            <a:ext cx="1008112" cy="616865"/>
          </a:xfrm>
          <a:prstGeom prst="rect">
            <a:avLst/>
          </a:prstGeom>
          <a:noFill/>
          <a:ln>
            <a:noFill/>
            <a:prstDash/>
          </a:ln>
        </p:spPr>
      </p:pic>
      <p:pic>
        <p:nvPicPr>
          <p:cNvPr id="16" name="Picture 5" descr="C:\Users\d.sadovska\Desktop\LOGA_EXPOL_NOVE 2022\logo-expol-pedagogika-22.png"/>
          <p:cNvPicPr/>
          <p:nvPr/>
        </p:nvPicPr>
        <p:blipFill>
          <a:blip r:embed="rId6"/>
          <a:srcRect/>
          <a:stretch>
            <a:fillRect/>
          </a:stretch>
        </p:blipFill>
        <p:spPr>
          <a:xfrm>
            <a:off x="3805358" y="6103086"/>
            <a:ext cx="802136" cy="479687"/>
          </a:xfrm>
          <a:prstGeom prst="rect">
            <a:avLst/>
          </a:prstGeom>
          <a:noFill/>
          <a:ln>
            <a:noFill/>
            <a:prstDash/>
          </a:ln>
        </p:spPr>
      </p:pic>
      <p:pic>
        <p:nvPicPr>
          <p:cNvPr id="17" name="Picture 8" descr="\\raabesksrvfs02v\Spolocny\VO\Erasmus+2022_Sk\loga\ZS JP Majcichov - logo\maly palarik anj.jpg"/>
          <p:cNvPicPr/>
          <p:nvPr/>
        </p:nvPicPr>
        <p:blipFill>
          <a:blip r:embed="rId7"/>
          <a:srcRect/>
          <a:stretch>
            <a:fillRect/>
          </a:stretch>
        </p:blipFill>
        <p:spPr>
          <a:xfrm>
            <a:off x="5026739" y="6019701"/>
            <a:ext cx="651825" cy="602301"/>
          </a:xfrm>
          <a:prstGeom prst="rect">
            <a:avLst/>
          </a:prstGeom>
          <a:noFill/>
          <a:ln>
            <a:noFill/>
            <a:prstDash/>
          </a:ln>
        </p:spPr>
      </p:pic>
      <p:pic>
        <p:nvPicPr>
          <p:cNvPr id="18" name="Obrázok 17"/>
          <p:cNvPicPr/>
          <p:nvPr/>
        </p:nvPicPr>
        <p:blipFill>
          <a:blip r:embed="rId8"/>
          <a:srcRect l="619" t="15000" r="86535" b="62930"/>
          <a:stretch>
            <a:fillRect/>
          </a:stretch>
        </p:blipFill>
        <p:spPr>
          <a:xfrm>
            <a:off x="6195263" y="6019701"/>
            <a:ext cx="747581" cy="616866"/>
          </a:xfrm>
          <a:prstGeom prst="rect">
            <a:avLst/>
          </a:prstGeom>
          <a:noFill/>
          <a:ln>
            <a:noFill/>
            <a:prstDash/>
          </a:ln>
        </p:spPr>
      </p:pic>
      <p:pic>
        <p:nvPicPr>
          <p:cNvPr id="19" name="Obrázok 18"/>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308304" y="6173901"/>
            <a:ext cx="1149519" cy="376260"/>
          </a:xfrm>
          <a:prstGeom prst="rect">
            <a:avLst/>
          </a:prstGeom>
          <a:noFill/>
          <a:ln>
            <a:noFill/>
          </a:ln>
        </p:spPr>
      </p:pic>
      <p:sp>
        <p:nvSpPr>
          <p:cNvPr id="5" name="Obdĺžnik 4"/>
          <p:cNvSpPr/>
          <p:nvPr/>
        </p:nvSpPr>
        <p:spPr>
          <a:xfrm>
            <a:off x="152935" y="1748535"/>
            <a:ext cx="6727836" cy="1338828"/>
          </a:xfrm>
          <a:prstGeom prst="rect">
            <a:avLst/>
          </a:prstGeom>
        </p:spPr>
        <p:txBody>
          <a:bodyPr wrap="square">
            <a:spAutoFit/>
          </a:bodyPr>
          <a:lstStyle/>
          <a:p>
            <a:pPr lvl="0"/>
            <a:r>
              <a:rPr lang="sk-SK" b="1" dirty="0">
                <a:solidFill>
                  <a:srgbClr val="FF0000"/>
                </a:solidFill>
              </a:rPr>
              <a:t>Nedostatok tekutín  </a:t>
            </a:r>
          </a:p>
          <a:p>
            <a:pPr lvl="0"/>
            <a:r>
              <a:rPr lang="sk-SK" dirty="0">
                <a:solidFill>
                  <a:prstClr val="black"/>
                </a:solidFill>
              </a:rPr>
              <a:t>Nedostatok vody v organizme (dehydratácia) sa prejavuje rôznymi príznakmi. Treba prijímať dostatok </a:t>
            </a:r>
            <a:r>
              <a:rPr lang="sk-SK" dirty="0" smtClean="0">
                <a:solidFill>
                  <a:prstClr val="black"/>
                </a:solidFill>
              </a:rPr>
              <a:t>tekutín</a:t>
            </a:r>
            <a:r>
              <a:rPr lang="sk-SK" dirty="0">
                <a:solidFill>
                  <a:prstClr val="black"/>
                </a:solidFill>
              </a:rPr>
              <a:t>, aby sme jej predišli. </a:t>
            </a:r>
          </a:p>
          <a:p>
            <a:pPr>
              <a:lnSpc>
                <a:spcPct val="150000"/>
              </a:lnSpc>
            </a:pPr>
            <a:endParaRPr lang="sk-SK" dirty="0"/>
          </a:p>
        </p:txBody>
      </p:sp>
      <p:sp>
        <p:nvSpPr>
          <p:cNvPr id="3" name="Obdĺžnik 2"/>
          <p:cNvSpPr/>
          <p:nvPr/>
        </p:nvSpPr>
        <p:spPr>
          <a:xfrm>
            <a:off x="150023" y="3030684"/>
            <a:ext cx="8598442" cy="2585323"/>
          </a:xfrm>
          <a:prstGeom prst="rect">
            <a:avLst/>
          </a:prstGeom>
        </p:spPr>
        <p:txBody>
          <a:bodyPr wrap="square">
            <a:spAutoFit/>
          </a:bodyPr>
          <a:lstStyle/>
          <a:p>
            <a:r>
              <a:rPr lang="sk-SK" b="1" dirty="0" smtClean="0">
                <a:solidFill>
                  <a:srgbClr val="FF0000"/>
                </a:solidFill>
              </a:rPr>
              <a:t>Denný </a:t>
            </a:r>
            <a:r>
              <a:rPr lang="sk-SK" b="1" dirty="0">
                <a:solidFill>
                  <a:srgbClr val="FF0000"/>
                </a:solidFill>
              </a:rPr>
              <a:t>pitný režim </a:t>
            </a:r>
          </a:p>
          <a:p>
            <a:r>
              <a:rPr lang="sk-SK" dirty="0"/>
              <a:t>Denný príjem tekutín sa označuje ako pitný režim. Dôležité je mať dostatočný príjem tekutín denne, ale rovnako dôležité je, aby sme prijímali vhodné tekutiny. Denný príjem tekutín má pokryť potreby organizmu tak, aby sa doplnili straty vody a predišlo sa dehydratácii organizmu. Denná potreba vody je u dospievajúcich a dospelých obvykle okolo </a:t>
            </a:r>
            <a:r>
              <a:rPr lang="sk-SK" b="1" dirty="0"/>
              <a:t>2 litrov u dievčat a žien a okolo 2,5 litrov u chlapcov a mužov. </a:t>
            </a:r>
            <a:r>
              <a:rPr lang="sk-SK" dirty="0"/>
              <a:t>Toto množstvo je vyššie pri vysokej vonkajšej teplote, pri športe alebo fyzickej práci alebo pri niektorých ochoreniach. Tekutiny je vhodné prijímať v pravidelných intervaloch rovnomerne počas celého dňa. </a:t>
            </a:r>
          </a:p>
        </p:txBody>
      </p:sp>
      <p:pic>
        <p:nvPicPr>
          <p:cNvPr id="7" name="Obrázok 6"/>
          <p:cNvPicPr>
            <a:picLocks noChangeAspect="1"/>
          </p:cNvPicPr>
          <p:nvPr/>
        </p:nvPicPr>
        <p:blipFill>
          <a:blip r:embed="rId10"/>
          <a:stretch>
            <a:fillRect/>
          </a:stretch>
        </p:blipFill>
        <p:spPr>
          <a:xfrm>
            <a:off x="6718548" y="1314434"/>
            <a:ext cx="2425452" cy="2065677"/>
          </a:xfrm>
          <a:prstGeom prst="rect">
            <a:avLst/>
          </a:prstGeom>
        </p:spPr>
      </p:pic>
    </p:spTree>
    <p:extLst>
      <p:ext uri="{BB962C8B-B14F-4D97-AF65-F5344CB8AC3E}">
        <p14:creationId xmlns:p14="http://schemas.microsoft.com/office/powerpoint/2010/main" val="22612291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dĺžnik 5"/>
          <p:cNvSpPr/>
          <p:nvPr/>
        </p:nvSpPr>
        <p:spPr>
          <a:xfrm>
            <a:off x="0" y="798843"/>
            <a:ext cx="9144000" cy="400110"/>
          </a:xfrm>
          <a:prstGeom prst="rect">
            <a:avLst/>
          </a:prstGeom>
          <a:solidFill>
            <a:srgbClr val="FFC000"/>
          </a:solidFill>
        </p:spPr>
        <p:txBody>
          <a:bodyPr wrap="square">
            <a:spAutoFit/>
          </a:bodyPr>
          <a:lstStyle/>
          <a:p>
            <a:pPr>
              <a:lnSpc>
                <a:spcPct val="150000"/>
              </a:lnSpc>
            </a:pPr>
            <a:r>
              <a:rPr lang="sk-SK" sz="600" b="1" dirty="0">
                <a:latin typeface="Verdana" panose="020B0604030504040204" pitchFamily="34" charset="0"/>
                <a:ea typeface="Verdana" panose="020B0604030504040204" pitchFamily="34" charset="0"/>
                <a:cs typeface="Verdana" panose="020B0604030504040204" pitchFamily="34" charset="0"/>
              </a:rPr>
              <a:t>Project:</a:t>
            </a:r>
            <a:r>
              <a:rPr lang="sk-SK" sz="600" dirty="0">
                <a:latin typeface="Verdana" panose="020B0604030504040204" pitchFamily="34" charset="0"/>
                <a:ea typeface="Verdana" panose="020B0604030504040204" pitchFamily="34" charset="0"/>
                <a:cs typeface="Verdana" panose="020B0604030504040204" pitchFamily="34" charset="0"/>
              </a:rPr>
              <a:t> </a:t>
            </a:r>
            <a:r>
              <a:rPr lang="sk-SK" sz="800" dirty="0" err="1"/>
              <a:t>Innovative</a:t>
            </a:r>
            <a:r>
              <a:rPr lang="sk-SK" sz="800" dirty="0"/>
              <a:t> STEPS </a:t>
            </a:r>
            <a:r>
              <a:rPr lang="sk-SK" sz="800" b="1" dirty="0" smtClean="0"/>
              <a:t>(</a:t>
            </a:r>
            <a:r>
              <a:rPr lang="sk-SK" sz="800" b="1" dirty="0" err="1"/>
              <a:t>Innovative</a:t>
            </a:r>
            <a:r>
              <a:rPr lang="sk-SK" sz="800" b="1" dirty="0"/>
              <a:t> </a:t>
            </a:r>
            <a:r>
              <a:rPr lang="sk-SK" sz="800" b="1" dirty="0" err="1"/>
              <a:t>SusTainability</a:t>
            </a:r>
            <a:r>
              <a:rPr lang="sk-SK" sz="800" b="1" dirty="0"/>
              <a:t> </a:t>
            </a:r>
            <a:r>
              <a:rPr lang="sk-SK" sz="800" b="1" dirty="0" err="1"/>
              <a:t>Education</a:t>
            </a:r>
            <a:r>
              <a:rPr lang="sk-SK" sz="800" b="1" dirty="0"/>
              <a:t> </a:t>
            </a:r>
            <a:r>
              <a:rPr lang="sk-SK" sz="800" b="1" dirty="0" err="1"/>
              <a:t>for</a:t>
            </a:r>
            <a:r>
              <a:rPr lang="sk-SK" sz="800" b="1" dirty="0"/>
              <a:t> </a:t>
            </a:r>
            <a:r>
              <a:rPr lang="sk-SK" sz="800" b="1" dirty="0" err="1"/>
              <a:t>Prosperous</a:t>
            </a:r>
            <a:r>
              <a:rPr lang="sk-SK" sz="800" b="1" dirty="0"/>
              <a:t> </a:t>
            </a:r>
            <a:r>
              <a:rPr lang="sk-SK" sz="800" b="1" dirty="0" err="1"/>
              <a:t>Schools</a:t>
            </a:r>
            <a:r>
              <a:rPr lang="sk-SK" sz="800" b="1" dirty="0"/>
              <a:t>)</a:t>
            </a:r>
            <a:endParaRPr lang="sk-SK" sz="800" dirty="0">
              <a:ea typeface="Verdana" panose="020B0604030504040204" pitchFamily="34" charset="0"/>
              <a:cs typeface="Times New Roman" panose="02020603050405020304" pitchFamily="18" charset="0"/>
            </a:endParaRPr>
          </a:p>
          <a:p>
            <a:r>
              <a:rPr lang="sk-SK" sz="600" b="1" dirty="0">
                <a:latin typeface="Verdana" panose="020B0604030504040204" pitchFamily="34" charset="0"/>
                <a:ea typeface="Verdana" panose="020B0604030504040204" pitchFamily="34" charset="0"/>
                <a:cs typeface="Verdana" panose="020B0604030504040204" pitchFamily="34" charset="0"/>
              </a:rPr>
              <a:t>Project </a:t>
            </a:r>
            <a:r>
              <a:rPr lang="sk-SK" sz="600" b="1" dirty="0" err="1">
                <a:latin typeface="Verdana" panose="020B0604030504040204" pitchFamily="34" charset="0"/>
                <a:ea typeface="Verdana" panose="020B0604030504040204" pitchFamily="34" charset="0"/>
                <a:cs typeface="Verdana" panose="020B0604030504040204" pitchFamily="34" charset="0"/>
              </a:rPr>
              <a:t>Agreement</a:t>
            </a:r>
            <a:r>
              <a:rPr lang="sk-SK" sz="600" b="1" dirty="0">
                <a:latin typeface="Verdana" panose="020B0604030504040204" pitchFamily="34" charset="0"/>
                <a:ea typeface="Verdana" panose="020B0604030504040204" pitchFamily="34" charset="0"/>
                <a:cs typeface="Verdana" panose="020B0604030504040204" pitchFamily="34" charset="0"/>
              </a:rPr>
              <a:t> </a:t>
            </a:r>
            <a:r>
              <a:rPr lang="sk-SK" sz="600" b="1" dirty="0" err="1">
                <a:latin typeface="Verdana" panose="020B0604030504040204" pitchFamily="34" charset="0"/>
                <a:ea typeface="Verdana" panose="020B0604030504040204" pitchFamily="34" charset="0"/>
                <a:cs typeface="Verdana" panose="020B0604030504040204" pitchFamily="34" charset="0"/>
              </a:rPr>
              <a:t>Number</a:t>
            </a:r>
            <a:r>
              <a:rPr lang="sk-SK" sz="600" b="1" dirty="0">
                <a:latin typeface="Verdana" panose="020B0604030504040204" pitchFamily="34" charset="0"/>
                <a:ea typeface="Verdana" panose="020B0604030504040204" pitchFamily="34" charset="0"/>
                <a:cs typeface="Verdana" panose="020B0604030504040204" pitchFamily="34" charset="0"/>
              </a:rPr>
              <a:t>:</a:t>
            </a:r>
            <a:r>
              <a:rPr lang="sk-SK" sz="600" dirty="0">
                <a:latin typeface="Verdana" panose="020B0604030504040204" pitchFamily="34" charset="0"/>
                <a:ea typeface="Verdana" panose="020B0604030504040204" pitchFamily="34" charset="0"/>
                <a:cs typeface="Verdana" panose="020B0604030504040204" pitchFamily="34" charset="0"/>
              </a:rPr>
              <a:t> </a:t>
            </a:r>
            <a:r>
              <a:rPr lang="en-GB" sz="600" dirty="0" smtClean="0">
                <a:latin typeface="Verdana" panose="020B0604030504040204" pitchFamily="34" charset="0"/>
                <a:ea typeface="Verdana" panose="020B0604030504040204" pitchFamily="34" charset="0"/>
                <a:cs typeface="Verdana" panose="020B0604030504040204" pitchFamily="34" charset="0"/>
              </a:rPr>
              <a:t> </a:t>
            </a:r>
            <a:r>
              <a:rPr lang="sk-SK" sz="800" b="1" dirty="0" smtClean="0"/>
              <a:t>2022-1-SK01-KA220-SCH-000085417 </a:t>
            </a:r>
            <a:r>
              <a:rPr lang="sk-SK" sz="600" dirty="0">
                <a:latin typeface="Calibri" panose="020F0502020204030204" pitchFamily="34" charset="0"/>
                <a:ea typeface="Calibri" panose="020F0502020204030204" pitchFamily="34" charset="0"/>
                <a:cs typeface="Times New Roman" panose="02020603050405020304" pitchFamily="18" charset="0"/>
              </a:rPr>
              <a:t>				</a:t>
            </a:r>
          </a:p>
        </p:txBody>
      </p:sp>
      <p:sp>
        <p:nvSpPr>
          <p:cNvPr id="13" name="Obdĺžnik 12">
            <a:extLst>
              <a:ext uri="{FF2B5EF4-FFF2-40B4-BE49-F238E27FC236}">
                <a16:creationId xmlns:a16="http://schemas.microsoft.com/office/drawing/2014/main" id="{3EA1D32E-0542-488C-A1EF-4A0A6ED78760}"/>
              </a:ext>
            </a:extLst>
          </p:cNvPr>
          <p:cNvSpPr/>
          <p:nvPr/>
        </p:nvSpPr>
        <p:spPr>
          <a:xfrm>
            <a:off x="0" y="5622989"/>
            <a:ext cx="9144001" cy="281231"/>
          </a:xfrm>
          <a:prstGeom prst="rect">
            <a:avLst/>
          </a:prstGeom>
          <a:solidFill>
            <a:srgbClr val="FFC000"/>
          </a:solidFill>
        </p:spPr>
        <p:txBody>
          <a:bodyPr wrap="square">
            <a:spAutoFit/>
          </a:bodyPr>
          <a:lstStyle/>
          <a:p>
            <a:pPr>
              <a:lnSpc>
                <a:spcPct val="107000"/>
              </a:lnSpc>
              <a:spcAft>
                <a:spcPts val="600"/>
              </a:spcAft>
            </a:pPr>
            <a:r>
              <a:rPr lang="en-GB" sz="600" dirty="0">
                <a:latin typeface="Verdana" panose="020B0604030504040204" pitchFamily="34" charset="0"/>
                <a:ea typeface="Calibri" panose="020F0502020204030204" pitchFamily="34" charset="0"/>
                <a:cs typeface="Arial" panose="020B0604020202020204" pitchFamily="34"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sk-SK" sz="675" dirty="0">
              <a:latin typeface="Verdana" panose="020B0604030504040204" pitchFamily="34" charset="0"/>
              <a:ea typeface="Verdana" panose="020B0604030504040204" pitchFamily="34" charset="0"/>
              <a:cs typeface="Verdana" panose="020B0604030504040204" pitchFamily="34" charset="0"/>
            </a:endParaRPr>
          </a:p>
        </p:txBody>
      </p:sp>
      <p:pic>
        <p:nvPicPr>
          <p:cNvPr id="11" name="Obrázok 10"/>
          <p:cNvPicPr/>
          <p:nvPr/>
        </p:nvPicPr>
        <p:blipFill>
          <a:blip r:embed="rId2"/>
          <a:srcRect/>
          <a:stretch>
            <a:fillRect/>
          </a:stretch>
        </p:blipFill>
        <p:spPr>
          <a:xfrm>
            <a:off x="491220" y="196984"/>
            <a:ext cx="1403350" cy="483235"/>
          </a:xfrm>
          <a:prstGeom prst="rect">
            <a:avLst/>
          </a:prstGeom>
          <a:noFill/>
          <a:ln>
            <a:noFill/>
            <a:prstDash/>
          </a:ln>
        </p:spPr>
      </p:pic>
      <p:pic>
        <p:nvPicPr>
          <p:cNvPr id="12" name="Picture 9" descr="C:\Users\d.sadovska\Desktop\zs plzen.jpg"/>
          <p:cNvPicPr/>
          <p:nvPr/>
        </p:nvPicPr>
        <p:blipFill>
          <a:blip r:embed="rId3"/>
          <a:srcRect/>
          <a:stretch>
            <a:fillRect/>
          </a:stretch>
        </p:blipFill>
        <p:spPr>
          <a:xfrm>
            <a:off x="405829" y="6103086"/>
            <a:ext cx="1040267" cy="475474"/>
          </a:xfrm>
          <a:prstGeom prst="rect">
            <a:avLst/>
          </a:prstGeom>
          <a:noFill/>
          <a:ln>
            <a:noFill/>
            <a:prstDash/>
          </a:ln>
        </p:spPr>
      </p:pic>
      <p:pic>
        <p:nvPicPr>
          <p:cNvPr id="14" name="Picture 6" descr="\\raabesksrvfs02v\Spolocny\VO\Erasmus+2022_Sk\loga\Obezitologicka asociacia - logo\EN farba.jpg"/>
          <p:cNvPicPr/>
          <p:nvPr/>
        </p:nvPicPr>
        <p:blipFill>
          <a:blip r:embed="rId4"/>
          <a:srcRect/>
          <a:stretch>
            <a:fillRect/>
          </a:stretch>
        </p:blipFill>
        <p:spPr>
          <a:xfrm>
            <a:off x="1615559" y="6083114"/>
            <a:ext cx="908950" cy="475474"/>
          </a:xfrm>
          <a:prstGeom prst="rect">
            <a:avLst/>
          </a:prstGeom>
          <a:noFill/>
          <a:ln>
            <a:noFill/>
            <a:prstDash/>
          </a:ln>
        </p:spPr>
      </p:pic>
      <p:pic>
        <p:nvPicPr>
          <p:cNvPr id="15" name="Picture 7"/>
          <p:cNvPicPr/>
          <p:nvPr/>
        </p:nvPicPr>
        <p:blipFill>
          <a:blip r:embed="rId5"/>
          <a:srcRect/>
          <a:stretch>
            <a:fillRect/>
          </a:stretch>
        </p:blipFill>
        <p:spPr>
          <a:xfrm>
            <a:off x="2627784" y="6019702"/>
            <a:ext cx="1008112" cy="616865"/>
          </a:xfrm>
          <a:prstGeom prst="rect">
            <a:avLst/>
          </a:prstGeom>
          <a:noFill/>
          <a:ln>
            <a:noFill/>
            <a:prstDash/>
          </a:ln>
        </p:spPr>
      </p:pic>
      <p:pic>
        <p:nvPicPr>
          <p:cNvPr id="16" name="Picture 5" descr="C:\Users\d.sadovska\Desktop\LOGA_EXPOL_NOVE 2022\logo-expol-pedagogika-22.png"/>
          <p:cNvPicPr/>
          <p:nvPr/>
        </p:nvPicPr>
        <p:blipFill>
          <a:blip r:embed="rId6"/>
          <a:srcRect/>
          <a:stretch>
            <a:fillRect/>
          </a:stretch>
        </p:blipFill>
        <p:spPr>
          <a:xfrm>
            <a:off x="3805358" y="6103086"/>
            <a:ext cx="802136" cy="479687"/>
          </a:xfrm>
          <a:prstGeom prst="rect">
            <a:avLst/>
          </a:prstGeom>
          <a:noFill/>
          <a:ln>
            <a:noFill/>
            <a:prstDash/>
          </a:ln>
        </p:spPr>
      </p:pic>
      <p:pic>
        <p:nvPicPr>
          <p:cNvPr id="17" name="Picture 8" descr="\\raabesksrvfs02v\Spolocny\VO\Erasmus+2022_Sk\loga\ZS JP Majcichov - logo\maly palarik anj.jpg"/>
          <p:cNvPicPr/>
          <p:nvPr/>
        </p:nvPicPr>
        <p:blipFill>
          <a:blip r:embed="rId7"/>
          <a:srcRect/>
          <a:stretch>
            <a:fillRect/>
          </a:stretch>
        </p:blipFill>
        <p:spPr>
          <a:xfrm>
            <a:off x="5026739" y="6019701"/>
            <a:ext cx="651825" cy="602301"/>
          </a:xfrm>
          <a:prstGeom prst="rect">
            <a:avLst/>
          </a:prstGeom>
          <a:noFill/>
          <a:ln>
            <a:noFill/>
            <a:prstDash/>
          </a:ln>
        </p:spPr>
      </p:pic>
      <p:pic>
        <p:nvPicPr>
          <p:cNvPr id="18" name="Obrázok 17"/>
          <p:cNvPicPr/>
          <p:nvPr/>
        </p:nvPicPr>
        <p:blipFill>
          <a:blip r:embed="rId8"/>
          <a:srcRect l="619" t="15000" r="86535" b="62930"/>
          <a:stretch>
            <a:fillRect/>
          </a:stretch>
        </p:blipFill>
        <p:spPr>
          <a:xfrm>
            <a:off x="6195263" y="6019701"/>
            <a:ext cx="747581" cy="616866"/>
          </a:xfrm>
          <a:prstGeom prst="rect">
            <a:avLst/>
          </a:prstGeom>
          <a:noFill/>
          <a:ln>
            <a:noFill/>
            <a:prstDash/>
          </a:ln>
        </p:spPr>
      </p:pic>
      <p:pic>
        <p:nvPicPr>
          <p:cNvPr id="19" name="Obrázok 18"/>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308304" y="6173901"/>
            <a:ext cx="1149519" cy="376260"/>
          </a:xfrm>
          <a:prstGeom prst="rect">
            <a:avLst/>
          </a:prstGeom>
          <a:noFill/>
          <a:ln>
            <a:noFill/>
          </a:ln>
        </p:spPr>
      </p:pic>
      <p:sp>
        <p:nvSpPr>
          <p:cNvPr id="3" name="Obdĺžnik 2"/>
          <p:cNvSpPr/>
          <p:nvPr/>
        </p:nvSpPr>
        <p:spPr>
          <a:xfrm>
            <a:off x="179512" y="1373253"/>
            <a:ext cx="8499476" cy="4108817"/>
          </a:xfrm>
          <a:prstGeom prst="rect">
            <a:avLst/>
          </a:prstGeom>
        </p:spPr>
        <p:txBody>
          <a:bodyPr wrap="square">
            <a:spAutoFit/>
          </a:bodyPr>
          <a:lstStyle/>
          <a:p>
            <a:r>
              <a:rPr lang="sk-SK" b="1" dirty="0">
                <a:solidFill>
                  <a:srgbClr val="FF0000"/>
                </a:solidFill>
              </a:rPr>
              <a:t>Vhodné a nevhodné nápoje </a:t>
            </a:r>
            <a:endParaRPr lang="sk-SK" dirty="0">
              <a:solidFill>
                <a:srgbClr val="FF0000"/>
              </a:solidFill>
            </a:endParaRPr>
          </a:p>
          <a:p>
            <a:pPr>
              <a:lnSpc>
                <a:spcPct val="150000"/>
              </a:lnSpc>
            </a:pPr>
            <a:r>
              <a:rPr lang="sk-SK" dirty="0"/>
              <a:t>Základ každodenného správneho pitného režimu má tvoriť nekalorická tekutina.</a:t>
            </a:r>
          </a:p>
          <a:p>
            <a:pPr>
              <a:lnSpc>
                <a:spcPct val="150000"/>
              </a:lnSpc>
            </a:pPr>
            <a:r>
              <a:rPr lang="sk-SK" dirty="0"/>
              <a:t>Vhodné nápoje pre správny pitný režim sú: </a:t>
            </a:r>
          </a:p>
          <a:p>
            <a:pPr>
              <a:lnSpc>
                <a:spcPct val="150000"/>
              </a:lnSpc>
            </a:pPr>
            <a:r>
              <a:rPr lang="sk-SK" dirty="0"/>
              <a:t>• </a:t>
            </a:r>
            <a:r>
              <a:rPr lang="sk-SK" b="1" dirty="0"/>
              <a:t>Pitná vodovodná voda</a:t>
            </a:r>
            <a:r>
              <a:rPr lang="sk-SK" dirty="0"/>
              <a:t> </a:t>
            </a:r>
            <a:r>
              <a:rPr lang="sk-SK" b="1" dirty="0"/>
              <a:t>je najvhodnejším nápojom pre správny pitný režim. </a:t>
            </a:r>
          </a:p>
          <a:p>
            <a:pPr>
              <a:lnSpc>
                <a:spcPct val="150000"/>
              </a:lnSpc>
            </a:pPr>
            <a:r>
              <a:rPr lang="sk-SK" dirty="0"/>
              <a:t>• Doplnkom správneho pitného režimu je slabo mineralizovaná prírodná pramenitá voda alebo nesýtené alebo jemne sýtené nealkoholické nápoje bez cukru, nesladený ovocný, bylinkový, zelený alebo biely čaj 100 % ovocné alebo zeleninové šťavy pite občas, maximálne 100 – 150 ml a najlepšie riedené s vodou. </a:t>
            </a:r>
          </a:p>
          <a:p>
            <a:pPr>
              <a:lnSpc>
                <a:spcPct val="150000"/>
              </a:lnSpc>
            </a:pPr>
            <a:r>
              <a:rPr lang="sk-SK" dirty="0"/>
              <a:t>Piť by sa mali nápoje s izbovou teplotou, príliš vychladené a sýtené (bublinkové) nápoje alebo príliš horúce nápoje nie sú vhodné. </a:t>
            </a:r>
          </a:p>
        </p:txBody>
      </p:sp>
      <p:pic>
        <p:nvPicPr>
          <p:cNvPr id="2" name="Obrázok 1"/>
          <p:cNvPicPr>
            <a:picLocks noChangeAspect="1"/>
          </p:cNvPicPr>
          <p:nvPr/>
        </p:nvPicPr>
        <p:blipFill>
          <a:blip r:embed="rId10"/>
          <a:stretch>
            <a:fillRect/>
          </a:stretch>
        </p:blipFill>
        <p:spPr>
          <a:xfrm>
            <a:off x="7662772" y="1257771"/>
            <a:ext cx="1345332" cy="1345332"/>
          </a:xfrm>
          <a:prstGeom prst="rect">
            <a:avLst/>
          </a:prstGeom>
        </p:spPr>
      </p:pic>
    </p:spTree>
    <p:extLst>
      <p:ext uri="{BB962C8B-B14F-4D97-AF65-F5344CB8AC3E}">
        <p14:creationId xmlns:p14="http://schemas.microsoft.com/office/powerpoint/2010/main" val="11822219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dĺžnik 5"/>
          <p:cNvSpPr/>
          <p:nvPr/>
        </p:nvSpPr>
        <p:spPr>
          <a:xfrm>
            <a:off x="0" y="798843"/>
            <a:ext cx="9144000" cy="400110"/>
          </a:xfrm>
          <a:prstGeom prst="rect">
            <a:avLst/>
          </a:prstGeom>
          <a:solidFill>
            <a:srgbClr val="FFC000"/>
          </a:solidFill>
        </p:spPr>
        <p:txBody>
          <a:bodyPr wrap="square">
            <a:spAutoFit/>
          </a:bodyPr>
          <a:lstStyle/>
          <a:p>
            <a:pPr>
              <a:lnSpc>
                <a:spcPct val="150000"/>
              </a:lnSpc>
            </a:pPr>
            <a:r>
              <a:rPr lang="sk-SK" sz="600" b="1" dirty="0">
                <a:latin typeface="Verdana" panose="020B0604030504040204" pitchFamily="34" charset="0"/>
                <a:ea typeface="Verdana" panose="020B0604030504040204" pitchFamily="34" charset="0"/>
                <a:cs typeface="Verdana" panose="020B0604030504040204" pitchFamily="34" charset="0"/>
              </a:rPr>
              <a:t>Project:</a:t>
            </a:r>
            <a:r>
              <a:rPr lang="sk-SK" sz="600" dirty="0">
                <a:latin typeface="Verdana" panose="020B0604030504040204" pitchFamily="34" charset="0"/>
                <a:ea typeface="Verdana" panose="020B0604030504040204" pitchFamily="34" charset="0"/>
                <a:cs typeface="Verdana" panose="020B0604030504040204" pitchFamily="34" charset="0"/>
              </a:rPr>
              <a:t> </a:t>
            </a:r>
            <a:r>
              <a:rPr lang="sk-SK" sz="800" dirty="0" err="1"/>
              <a:t>Innovative</a:t>
            </a:r>
            <a:r>
              <a:rPr lang="sk-SK" sz="800" dirty="0"/>
              <a:t> STEPS </a:t>
            </a:r>
            <a:r>
              <a:rPr lang="sk-SK" sz="800" b="1" dirty="0" smtClean="0"/>
              <a:t>(</a:t>
            </a:r>
            <a:r>
              <a:rPr lang="sk-SK" sz="800" b="1" dirty="0" err="1"/>
              <a:t>Innovative</a:t>
            </a:r>
            <a:r>
              <a:rPr lang="sk-SK" sz="800" b="1" dirty="0"/>
              <a:t> </a:t>
            </a:r>
            <a:r>
              <a:rPr lang="sk-SK" sz="800" b="1" dirty="0" err="1"/>
              <a:t>SusTainability</a:t>
            </a:r>
            <a:r>
              <a:rPr lang="sk-SK" sz="800" b="1" dirty="0"/>
              <a:t> </a:t>
            </a:r>
            <a:r>
              <a:rPr lang="sk-SK" sz="800" b="1" dirty="0" err="1"/>
              <a:t>Education</a:t>
            </a:r>
            <a:r>
              <a:rPr lang="sk-SK" sz="800" b="1" dirty="0"/>
              <a:t> </a:t>
            </a:r>
            <a:r>
              <a:rPr lang="sk-SK" sz="800" b="1" dirty="0" err="1"/>
              <a:t>for</a:t>
            </a:r>
            <a:r>
              <a:rPr lang="sk-SK" sz="800" b="1" dirty="0"/>
              <a:t> </a:t>
            </a:r>
            <a:r>
              <a:rPr lang="sk-SK" sz="800" b="1" dirty="0" err="1"/>
              <a:t>Prosperous</a:t>
            </a:r>
            <a:r>
              <a:rPr lang="sk-SK" sz="800" b="1" dirty="0"/>
              <a:t> </a:t>
            </a:r>
            <a:r>
              <a:rPr lang="sk-SK" sz="800" b="1" dirty="0" err="1"/>
              <a:t>Schools</a:t>
            </a:r>
            <a:r>
              <a:rPr lang="sk-SK" sz="800" b="1" dirty="0"/>
              <a:t>)</a:t>
            </a:r>
            <a:endParaRPr lang="sk-SK" sz="800" dirty="0">
              <a:ea typeface="Verdana" panose="020B0604030504040204" pitchFamily="34" charset="0"/>
              <a:cs typeface="Times New Roman" panose="02020603050405020304" pitchFamily="18" charset="0"/>
            </a:endParaRPr>
          </a:p>
          <a:p>
            <a:r>
              <a:rPr lang="sk-SK" sz="600" b="1" dirty="0">
                <a:latin typeface="Verdana" panose="020B0604030504040204" pitchFamily="34" charset="0"/>
                <a:ea typeface="Verdana" panose="020B0604030504040204" pitchFamily="34" charset="0"/>
                <a:cs typeface="Verdana" panose="020B0604030504040204" pitchFamily="34" charset="0"/>
              </a:rPr>
              <a:t>Project </a:t>
            </a:r>
            <a:r>
              <a:rPr lang="sk-SK" sz="600" b="1" dirty="0" err="1">
                <a:latin typeface="Verdana" panose="020B0604030504040204" pitchFamily="34" charset="0"/>
                <a:ea typeface="Verdana" panose="020B0604030504040204" pitchFamily="34" charset="0"/>
                <a:cs typeface="Verdana" panose="020B0604030504040204" pitchFamily="34" charset="0"/>
              </a:rPr>
              <a:t>Agreement</a:t>
            </a:r>
            <a:r>
              <a:rPr lang="sk-SK" sz="600" b="1" dirty="0">
                <a:latin typeface="Verdana" panose="020B0604030504040204" pitchFamily="34" charset="0"/>
                <a:ea typeface="Verdana" panose="020B0604030504040204" pitchFamily="34" charset="0"/>
                <a:cs typeface="Verdana" panose="020B0604030504040204" pitchFamily="34" charset="0"/>
              </a:rPr>
              <a:t> </a:t>
            </a:r>
            <a:r>
              <a:rPr lang="sk-SK" sz="600" b="1" dirty="0" err="1">
                <a:latin typeface="Verdana" panose="020B0604030504040204" pitchFamily="34" charset="0"/>
                <a:ea typeface="Verdana" panose="020B0604030504040204" pitchFamily="34" charset="0"/>
                <a:cs typeface="Verdana" panose="020B0604030504040204" pitchFamily="34" charset="0"/>
              </a:rPr>
              <a:t>Number</a:t>
            </a:r>
            <a:r>
              <a:rPr lang="sk-SK" sz="600" b="1" dirty="0">
                <a:latin typeface="Verdana" panose="020B0604030504040204" pitchFamily="34" charset="0"/>
                <a:ea typeface="Verdana" panose="020B0604030504040204" pitchFamily="34" charset="0"/>
                <a:cs typeface="Verdana" panose="020B0604030504040204" pitchFamily="34" charset="0"/>
              </a:rPr>
              <a:t>:</a:t>
            </a:r>
            <a:r>
              <a:rPr lang="sk-SK" sz="600" dirty="0">
                <a:latin typeface="Verdana" panose="020B0604030504040204" pitchFamily="34" charset="0"/>
                <a:ea typeface="Verdana" panose="020B0604030504040204" pitchFamily="34" charset="0"/>
                <a:cs typeface="Verdana" panose="020B0604030504040204" pitchFamily="34" charset="0"/>
              </a:rPr>
              <a:t> </a:t>
            </a:r>
            <a:r>
              <a:rPr lang="en-GB" sz="600" dirty="0" smtClean="0">
                <a:latin typeface="Verdana" panose="020B0604030504040204" pitchFamily="34" charset="0"/>
                <a:ea typeface="Verdana" panose="020B0604030504040204" pitchFamily="34" charset="0"/>
                <a:cs typeface="Verdana" panose="020B0604030504040204" pitchFamily="34" charset="0"/>
              </a:rPr>
              <a:t> </a:t>
            </a:r>
            <a:r>
              <a:rPr lang="sk-SK" sz="800" b="1" dirty="0" smtClean="0"/>
              <a:t>2022-1-SK01-KA220-SCH-000085417 </a:t>
            </a:r>
            <a:r>
              <a:rPr lang="sk-SK" sz="600" dirty="0">
                <a:latin typeface="Calibri" panose="020F0502020204030204" pitchFamily="34" charset="0"/>
                <a:ea typeface="Calibri" panose="020F0502020204030204" pitchFamily="34" charset="0"/>
                <a:cs typeface="Times New Roman" panose="02020603050405020304" pitchFamily="18" charset="0"/>
              </a:rPr>
              <a:t>				</a:t>
            </a:r>
          </a:p>
        </p:txBody>
      </p:sp>
      <p:sp>
        <p:nvSpPr>
          <p:cNvPr id="13" name="Obdĺžnik 12">
            <a:extLst>
              <a:ext uri="{FF2B5EF4-FFF2-40B4-BE49-F238E27FC236}">
                <a16:creationId xmlns:a16="http://schemas.microsoft.com/office/drawing/2014/main" id="{3EA1D32E-0542-488C-A1EF-4A0A6ED78760}"/>
              </a:ext>
            </a:extLst>
          </p:cNvPr>
          <p:cNvSpPr/>
          <p:nvPr/>
        </p:nvSpPr>
        <p:spPr>
          <a:xfrm>
            <a:off x="0" y="5622989"/>
            <a:ext cx="9144001" cy="281231"/>
          </a:xfrm>
          <a:prstGeom prst="rect">
            <a:avLst/>
          </a:prstGeom>
          <a:solidFill>
            <a:srgbClr val="FFC000"/>
          </a:solidFill>
        </p:spPr>
        <p:txBody>
          <a:bodyPr wrap="square">
            <a:spAutoFit/>
          </a:bodyPr>
          <a:lstStyle/>
          <a:p>
            <a:pPr>
              <a:lnSpc>
                <a:spcPct val="107000"/>
              </a:lnSpc>
              <a:spcAft>
                <a:spcPts val="600"/>
              </a:spcAft>
            </a:pPr>
            <a:r>
              <a:rPr lang="en-GB" sz="600" dirty="0">
                <a:latin typeface="Verdana" panose="020B0604030504040204" pitchFamily="34" charset="0"/>
                <a:ea typeface="Calibri" panose="020F0502020204030204" pitchFamily="34" charset="0"/>
                <a:cs typeface="Arial" panose="020B0604020202020204" pitchFamily="34"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sk-SK" sz="675" dirty="0">
              <a:latin typeface="Verdana" panose="020B0604030504040204" pitchFamily="34" charset="0"/>
              <a:ea typeface="Verdana" panose="020B0604030504040204" pitchFamily="34" charset="0"/>
              <a:cs typeface="Verdana" panose="020B0604030504040204" pitchFamily="34" charset="0"/>
            </a:endParaRPr>
          </a:p>
        </p:txBody>
      </p:sp>
      <p:pic>
        <p:nvPicPr>
          <p:cNvPr id="11" name="Obrázok 10"/>
          <p:cNvPicPr/>
          <p:nvPr/>
        </p:nvPicPr>
        <p:blipFill>
          <a:blip r:embed="rId2"/>
          <a:srcRect/>
          <a:stretch>
            <a:fillRect/>
          </a:stretch>
        </p:blipFill>
        <p:spPr>
          <a:xfrm>
            <a:off x="491220" y="196984"/>
            <a:ext cx="1403350" cy="483235"/>
          </a:xfrm>
          <a:prstGeom prst="rect">
            <a:avLst/>
          </a:prstGeom>
          <a:noFill/>
          <a:ln>
            <a:noFill/>
            <a:prstDash/>
          </a:ln>
        </p:spPr>
      </p:pic>
      <p:pic>
        <p:nvPicPr>
          <p:cNvPr id="12" name="Picture 9" descr="C:\Users\d.sadovska\Desktop\zs plzen.jpg"/>
          <p:cNvPicPr/>
          <p:nvPr/>
        </p:nvPicPr>
        <p:blipFill>
          <a:blip r:embed="rId3"/>
          <a:srcRect/>
          <a:stretch>
            <a:fillRect/>
          </a:stretch>
        </p:blipFill>
        <p:spPr>
          <a:xfrm>
            <a:off x="405829" y="6103086"/>
            <a:ext cx="1040267" cy="475474"/>
          </a:xfrm>
          <a:prstGeom prst="rect">
            <a:avLst/>
          </a:prstGeom>
          <a:noFill/>
          <a:ln>
            <a:noFill/>
            <a:prstDash/>
          </a:ln>
        </p:spPr>
      </p:pic>
      <p:pic>
        <p:nvPicPr>
          <p:cNvPr id="14" name="Picture 6" descr="\\raabesksrvfs02v\Spolocny\VO\Erasmus+2022_Sk\loga\Obezitologicka asociacia - logo\EN farba.jpg"/>
          <p:cNvPicPr/>
          <p:nvPr/>
        </p:nvPicPr>
        <p:blipFill>
          <a:blip r:embed="rId4"/>
          <a:srcRect/>
          <a:stretch>
            <a:fillRect/>
          </a:stretch>
        </p:blipFill>
        <p:spPr>
          <a:xfrm>
            <a:off x="1615559" y="6083114"/>
            <a:ext cx="908950" cy="475474"/>
          </a:xfrm>
          <a:prstGeom prst="rect">
            <a:avLst/>
          </a:prstGeom>
          <a:noFill/>
          <a:ln>
            <a:noFill/>
            <a:prstDash/>
          </a:ln>
        </p:spPr>
      </p:pic>
      <p:pic>
        <p:nvPicPr>
          <p:cNvPr id="15" name="Picture 7"/>
          <p:cNvPicPr/>
          <p:nvPr/>
        </p:nvPicPr>
        <p:blipFill>
          <a:blip r:embed="rId5"/>
          <a:srcRect/>
          <a:stretch>
            <a:fillRect/>
          </a:stretch>
        </p:blipFill>
        <p:spPr>
          <a:xfrm>
            <a:off x="2627784" y="6019702"/>
            <a:ext cx="1008112" cy="616865"/>
          </a:xfrm>
          <a:prstGeom prst="rect">
            <a:avLst/>
          </a:prstGeom>
          <a:noFill/>
          <a:ln>
            <a:noFill/>
            <a:prstDash/>
          </a:ln>
        </p:spPr>
      </p:pic>
      <p:pic>
        <p:nvPicPr>
          <p:cNvPr id="16" name="Picture 5" descr="C:\Users\d.sadovska\Desktop\LOGA_EXPOL_NOVE 2022\logo-expol-pedagogika-22.png"/>
          <p:cNvPicPr/>
          <p:nvPr/>
        </p:nvPicPr>
        <p:blipFill>
          <a:blip r:embed="rId6"/>
          <a:srcRect/>
          <a:stretch>
            <a:fillRect/>
          </a:stretch>
        </p:blipFill>
        <p:spPr>
          <a:xfrm>
            <a:off x="3805358" y="6103086"/>
            <a:ext cx="802136" cy="479687"/>
          </a:xfrm>
          <a:prstGeom prst="rect">
            <a:avLst/>
          </a:prstGeom>
          <a:noFill/>
          <a:ln>
            <a:noFill/>
            <a:prstDash/>
          </a:ln>
        </p:spPr>
      </p:pic>
      <p:pic>
        <p:nvPicPr>
          <p:cNvPr id="17" name="Picture 8" descr="\\raabesksrvfs02v\Spolocny\VO\Erasmus+2022_Sk\loga\ZS JP Majcichov - logo\maly palarik anj.jpg"/>
          <p:cNvPicPr/>
          <p:nvPr/>
        </p:nvPicPr>
        <p:blipFill>
          <a:blip r:embed="rId7"/>
          <a:srcRect/>
          <a:stretch>
            <a:fillRect/>
          </a:stretch>
        </p:blipFill>
        <p:spPr>
          <a:xfrm>
            <a:off x="5026739" y="6019701"/>
            <a:ext cx="651825" cy="602301"/>
          </a:xfrm>
          <a:prstGeom prst="rect">
            <a:avLst/>
          </a:prstGeom>
          <a:noFill/>
          <a:ln>
            <a:noFill/>
            <a:prstDash/>
          </a:ln>
        </p:spPr>
      </p:pic>
      <p:pic>
        <p:nvPicPr>
          <p:cNvPr id="18" name="Obrázok 17"/>
          <p:cNvPicPr/>
          <p:nvPr/>
        </p:nvPicPr>
        <p:blipFill>
          <a:blip r:embed="rId8"/>
          <a:srcRect l="619" t="15000" r="86535" b="62930"/>
          <a:stretch>
            <a:fillRect/>
          </a:stretch>
        </p:blipFill>
        <p:spPr>
          <a:xfrm>
            <a:off x="6195263" y="6019701"/>
            <a:ext cx="747581" cy="616866"/>
          </a:xfrm>
          <a:prstGeom prst="rect">
            <a:avLst/>
          </a:prstGeom>
          <a:noFill/>
          <a:ln>
            <a:noFill/>
            <a:prstDash/>
          </a:ln>
        </p:spPr>
      </p:pic>
      <p:pic>
        <p:nvPicPr>
          <p:cNvPr id="19" name="Obrázok 18"/>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308304" y="6173901"/>
            <a:ext cx="1149519" cy="376260"/>
          </a:xfrm>
          <a:prstGeom prst="rect">
            <a:avLst/>
          </a:prstGeom>
          <a:noFill/>
          <a:ln>
            <a:noFill/>
          </a:ln>
        </p:spPr>
      </p:pic>
      <p:sp>
        <p:nvSpPr>
          <p:cNvPr id="3" name="Obdĺžnik 2"/>
          <p:cNvSpPr/>
          <p:nvPr/>
        </p:nvSpPr>
        <p:spPr>
          <a:xfrm>
            <a:off x="370058" y="1248583"/>
            <a:ext cx="8667373" cy="2862322"/>
          </a:xfrm>
          <a:prstGeom prst="rect">
            <a:avLst/>
          </a:prstGeom>
        </p:spPr>
        <p:txBody>
          <a:bodyPr wrap="square">
            <a:spAutoFit/>
          </a:bodyPr>
          <a:lstStyle/>
          <a:p>
            <a:r>
              <a:rPr lang="sk-SK" dirty="0"/>
              <a:t>V rámci správneho pitného režimu  treba minimalizovať konzumáciu nápojov, ktoré </a:t>
            </a:r>
            <a:r>
              <a:rPr lang="sk-SK" b="1" dirty="0"/>
              <a:t>nie sú vhodné</a:t>
            </a:r>
            <a:r>
              <a:rPr lang="sk-SK" dirty="0"/>
              <a:t> pre správny pitný režim: </a:t>
            </a:r>
            <a:endParaRPr lang="sk-SK" dirty="0" smtClean="0"/>
          </a:p>
          <a:p>
            <a:endParaRPr lang="sk-SK" dirty="0"/>
          </a:p>
          <a:p>
            <a:r>
              <a:rPr lang="sk-SK" dirty="0"/>
              <a:t>• Nápoje s pridaným cukrom ako sú nealkoholické nápoje a limonády, ovocné nápoje, vitamínové vody, </a:t>
            </a:r>
            <a:r>
              <a:rPr lang="sk-SK" dirty="0" smtClean="0"/>
              <a:t>energetické </a:t>
            </a:r>
            <a:r>
              <a:rPr lang="sk-SK" dirty="0"/>
              <a:t>a športové nápoje. Ich konzumáciou sa zvyšuje riziko vzniku obezity, zubného kazu a iných zdravotných problémov. </a:t>
            </a:r>
            <a:endParaRPr lang="sk-SK" dirty="0" smtClean="0"/>
          </a:p>
          <a:p>
            <a:endParaRPr lang="sk-SK" dirty="0"/>
          </a:p>
          <a:p>
            <a:r>
              <a:rPr lang="sk-SK" dirty="0"/>
              <a:t>• U detí a dospievajúcich sú nevhodné alkohol a akékoľvek alkoholické nápoje, nápoje s obsahom kofeínu, chinínu a silne mineralizované nápoje.</a:t>
            </a:r>
          </a:p>
          <a:p>
            <a:pPr marL="285750" indent="-285750">
              <a:buFont typeface="Arial" panose="020B0604020202020204" pitchFamily="34" charset="0"/>
              <a:buChar char="•"/>
            </a:pPr>
            <a:endParaRPr lang="sk-SK" dirty="0"/>
          </a:p>
        </p:txBody>
      </p:sp>
      <p:pic>
        <p:nvPicPr>
          <p:cNvPr id="2" name="Obrázok 1"/>
          <p:cNvPicPr>
            <a:picLocks noChangeAspect="1"/>
          </p:cNvPicPr>
          <p:nvPr/>
        </p:nvPicPr>
        <p:blipFill rotWithShape="1">
          <a:blip r:embed="rId10"/>
          <a:srcRect b="12201"/>
          <a:stretch/>
        </p:blipFill>
        <p:spPr>
          <a:xfrm>
            <a:off x="2843808" y="3863903"/>
            <a:ext cx="3272895" cy="1547314"/>
          </a:xfrm>
          <a:prstGeom prst="rect">
            <a:avLst/>
          </a:prstGeom>
        </p:spPr>
      </p:pic>
    </p:spTree>
    <p:extLst>
      <p:ext uri="{BB962C8B-B14F-4D97-AF65-F5344CB8AC3E}">
        <p14:creationId xmlns:p14="http://schemas.microsoft.com/office/powerpoint/2010/main" val="817361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dĺžnik 5"/>
          <p:cNvSpPr/>
          <p:nvPr/>
        </p:nvSpPr>
        <p:spPr>
          <a:xfrm>
            <a:off x="0" y="798843"/>
            <a:ext cx="9144000" cy="400110"/>
          </a:xfrm>
          <a:prstGeom prst="rect">
            <a:avLst/>
          </a:prstGeom>
          <a:solidFill>
            <a:srgbClr val="FFC000"/>
          </a:solidFill>
        </p:spPr>
        <p:txBody>
          <a:bodyPr wrap="square">
            <a:spAutoFit/>
          </a:bodyPr>
          <a:lstStyle/>
          <a:p>
            <a:pPr>
              <a:lnSpc>
                <a:spcPct val="150000"/>
              </a:lnSpc>
            </a:pPr>
            <a:r>
              <a:rPr lang="sk-SK" sz="600" b="1" dirty="0">
                <a:latin typeface="Verdana" panose="020B0604030504040204" pitchFamily="34" charset="0"/>
                <a:ea typeface="Verdana" panose="020B0604030504040204" pitchFamily="34" charset="0"/>
                <a:cs typeface="Verdana" panose="020B0604030504040204" pitchFamily="34" charset="0"/>
              </a:rPr>
              <a:t>Project:</a:t>
            </a:r>
            <a:r>
              <a:rPr lang="sk-SK" sz="600" dirty="0">
                <a:latin typeface="Verdana" panose="020B0604030504040204" pitchFamily="34" charset="0"/>
                <a:ea typeface="Verdana" panose="020B0604030504040204" pitchFamily="34" charset="0"/>
                <a:cs typeface="Verdana" panose="020B0604030504040204" pitchFamily="34" charset="0"/>
              </a:rPr>
              <a:t> </a:t>
            </a:r>
            <a:r>
              <a:rPr lang="sk-SK" sz="800" dirty="0" err="1"/>
              <a:t>Innovative</a:t>
            </a:r>
            <a:r>
              <a:rPr lang="sk-SK" sz="800" dirty="0"/>
              <a:t> STEPS </a:t>
            </a:r>
            <a:r>
              <a:rPr lang="sk-SK" sz="800" b="1" dirty="0" smtClean="0"/>
              <a:t>(</a:t>
            </a:r>
            <a:r>
              <a:rPr lang="sk-SK" sz="800" b="1" dirty="0" err="1"/>
              <a:t>Innovative</a:t>
            </a:r>
            <a:r>
              <a:rPr lang="sk-SK" sz="800" b="1" dirty="0"/>
              <a:t> </a:t>
            </a:r>
            <a:r>
              <a:rPr lang="sk-SK" sz="800" b="1" dirty="0" err="1"/>
              <a:t>SusTainability</a:t>
            </a:r>
            <a:r>
              <a:rPr lang="sk-SK" sz="800" b="1" dirty="0"/>
              <a:t> </a:t>
            </a:r>
            <a:r>
              <a:rPr lang="sk-SK" sz="800" b="1" dirty="0" err="1"/>
              <a:t>Education</a:t>
            </a:r>
            <a:r>
              <a:rPr lang="sk-SK" sz="800" b="1" dirty="0"/>
              <a:t> </a:t>
            </a:r>
            <a:r>
              <a:rPr lang="sk-SK" sz="800" b="1" dirty="0" err="1"/>
              <a:t>for</a:t>
            </a:r>
            <a:r>
              <a:rPr lang="sk-SK" sz="800" b="1" dirty="0"/>
              <a:t> </a:t>
            </a:r>
            <a:r>
              <a:rPr lang="sk-SK" sz="800" b="1" dirty="0" err="1"/>
              <a:t>Prosperous</a:t>
            </a:r>
            <a:r>
              <a:rPr lang="sk-SK" sz="800" b="1" dirty="0"/>
              <a:t> </a:t>
            </a:r>
            <a:r>
              <a:rPr lang="sk-SK" sz="800" b="1" dirty="0" err="1"/>
              <a:t>Schools</a:t>
            </a:r>
            <a:r>
              <a:rPr lang="sk-SK" sz="800" b="1" dirty="0"/>
              <a:t>)</a:t>
            </a:r>
            <a:endParaRPr lang="sk-SK" sz="800" dirty="0">
              <a:ea typeface="Verdana" panose="020B0604030504040204" pitchFamily="34" charset="0"/>
              <a:cs typeface="Times New Roman" panose="02020603050405020304" pitchFamily="18" charset="0"/>
            </a:endParaRPr>
          </a:p>
          <a:p>
            <a:r>
              <a:rPr lang="sk-SK" sz="600" b="1" dirty="0">
                <a:latin typeface="Verdana" panose="020B0604030504040204" pitchFamily="34" charset="0"/>
                <a:ea typeface="Verdana" panose="020B0604030504040204" pitchFamily="34" charset="0"/>
                <a:cs typeface="Verdana" panose="020B0604030504040204" pitchFamily="34" charset="0"/>
              </a:rPr>
              <a:t>Project </a:t>
            </a:r>
            <a:r>
              <a:rPr lang="sk-SK" sz="600" b="1" dirty="0" err="1">
                <a:latin typeface="Verdana" panose="020B0604030504040204" pitchFamily="34" charset="0"/>
                <a:ea typeface="Verdana" panose="020B0604030504040204" pitchFamily="34" charset="0"/>
                <a:cs typeface="Verdana" panose="020B0604030504040204" pitchFamily="34" charset="0"/>
              </a:rPr>
              <a:t>Agreement</a:t>
            </a:r>
            <a:r>
              <a:rPr lang="sk-SK" sz="600" b="1" dirty="0">
                <a:latin typeface="Verdana" panose="020B0604030504040204" pitchFamily="34" charset="0"/>
                <a:ea typeface="Verdana" panose="020B0604030504040204" pitchFamily="34" charset="0"/>
                <a:cs typeface="Verdana" panose="020B0604030504040204" pitchFamily="34" charset="0"/>
              </a:rPr>
              <a:t> </a:t>
            </a:r>
            <a:r>
              <a:rPr lang="sk-SK" sz="600" b="1" dirty="0" err="1">
                <a:latin typeface="Verdana" panose="020B0604030504040204" pitchFamily="34" charset="0"/>
                <a:ea typeface="Verdana" panose="020B0604030504040204" pitchFamily="34" charset="0"/>
                <a:cs typeface="Verdana" panose="020B0604030504040204" pitchFamily="34" charset="0"/>
              </a:rPr>
              <a:t>Number</a:t>
            </a:r>
            <a:r>
              <a:rPr lang="sk-SK" sz="600" b="1" dirty="0">
                <a:latin typeface="Verdana" panose="020B0604030504040204" pitchFamily="34" charset="0"/>
                <a:ea typeface="Verdana" panose="020B0604030504040204" pitchFamily="34" charset="0"/>
                <a:cs typeface="Verdana" panose="020B0604030504040204" pitchFamily="34" charset="0"/>
              </a:rPr>
              <a:t>:</a:t>
            </a:r>
            <a:r>
              <a:rPr lang="sk-SK" sz="600" dirty="0">
                <a:latin typeface="Verdana" panose="020B0604030504040204" pitchFamily="34" charset="0"/>
                <a:ea typeface="Verdana" panose="020B0604030504040204" pitchFamily="34" charset="0"/>
                <a:cs typeface="Verdana" panose="020B0604030504040204" pitchFamily="34" charset="0"/>
              </a:rPr>
              <a:t> </a:t>
            </a:r>
            <a:r>
              <a:rPr lang="en-GB" sz="600" dirty="0" smtClean="0">
                <a:latin typeface="Verdana" panose="020B0604030504040204" pitchFamily="34" charset="0"/>
                <a:ea typeface="Verdana" panose="020B0604030504040204" pitchFamily="34" charset="0"/>
                <a:cs typeface="Verdana" panose="020B0604030504040204" pitchFamily="34" charset="0"/>
              </a:rPr>
              <a:t> </a:t>
            </a:r>
            <a:r>
              <a:rPr lang="sk-SK" sz="800" b="1" dirty="0" smtClean="0"/>
              <a:t>2022-1-SK01-KA220-SCH-000085417 </a:t>
            </a:r>
            <a:r>
              <a:rPr lang="sk-SK" sz="600" dirty="0">
                <a:latin typeface="Calibri" panose="020F0502020204030204" pitchFamily="34" charset="0"/>
                <a:ea typeface="Calibri" panose="020F0502020204030204" pitchFamily="34" charset="0"/>
                <a:cs typeface="Times New Roman" panose="02020603050405020304" pitchFamily="18" charset="0"/>
              </a:rPr>
              <a:t>				</a:t>
            </a:r>
          </a:p>
        </p:txBody>
      </p:sp>
      <p:sp>
        <p:nvSpPr>
          <p:cNvPr id="13" name="Obdĺžnik 12">
            <a:extLst>
              <a:ext uri="{FF2B5EF4-FFF2-40B4-BE49-F238E27FC236}">
                <a16:creationId xmlns:a16="http://schemas.microsoft.com/office/drawing/2014/main" id="{3EA1D32E-0542-488C-A1EF-4A0A6ED78760}"/>
              </a:ext>
            </a:extLst>
          </p:cNvPr>
          <p:cNvSpPr/>
          <p:nvPr/>
        </p:nvSpPr>
        <p:spPr>
          <a:xfrm>
            <a:off x="0" y="5622989"/>
            <a:ext cx="9144001" cy="281231"/>
          </a:xfrm>
          <a:prstGeom prst="rect">
            <a:avLst/>
          </a:prstGeom>
          <a:solidFill>
            <a:srgbClr val="FFC000"/>
          </a:solidFill>
        </p:spPr>
        <p:txBody>
          <a:bodyPr wrap="square">
            <a:spAutoFit/>
          </a:bodyPr>
          <a:lstStyle/>
          <a:p>
            <a:pPr>
              <a:lnSpc>
                <a:spcPct val="107000"/>
              </a:lnSpc>
              <a:spcAft>
                <a:spcPts val="600"/>
              </a:spcAft>
            </a:pPr>
            <a:r>
              <a:rPr lang="en-GB" sz="600" dirty="0">
                <a:latin typeface="Verdana" panose="020B0604030504040204" pitchFamily="34" charset="0"/>
                <a:ea typeface="Calibri" panose="020F0502020204030204" pitchFamily="34" charset="0"/>
                <a:cs typeface="Arial" panose="020B0604020202020204" pitchFamily="34"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sk-SK" sz="675" dirty="0">
              <a:latin typeface="Verdana" panose="020B0604030504040204" pitchFamily="34" charset="0"/>
              <a:ea typeface="Verdana" panose="020B0604030504040204" pitchFamily="34" charset="0"/>
              <a:cs typeface="Verdana" panose="020B0604030504040204" pitchFamily="34" charset="0"/>
            </a:endParaRPr>
          </a:p>
        </p:txBody>
      </p:sp>
      <p:pic>
        <p:nvPicPr>
          <p:cNvPr id="11" name="Obrázok 10"/>
          <p:cNvPicPr/>
          <p:nvPr/>
        </p:nvPicPr>
        <p:blipFill>
          <a:blip r:embed="rId2"/>
          <a:srcRect/>
          <a:stretch>
            <a:fillRect/>
          </a:stretch>
        </p:blipFill>
        <p:spPr>
          <a:xfrm>
            <a:off x="491220" y="196984"/>
            <a:ext cx="1403350" cy="483235"/>
          </a:xfrm>
          <a:prstGeom prst="rect">
            <a:avLst/>
          </a:prstGeom>
          <a:noFill/>
          <a:ln>
            <a:noFill/>
            <a:prstDash/>
          </a:ln>
        </p:spPr>
      </p:pic>
      <p:pic>
        <p:nvPicPr>
          <p:cNvPr id="12" name="Picture 9" descr="C:\Users\d.sadovska\Desktop\zs plzen.jpg"/>
          <p:cNvPicPr/>
          <p:nvPr/>
        </p:nvPicPr>
        <p:blipFill>
          <a:blip r:embed="rId3"/>
          <a:srcRect/>
          <a:stretch>
            <a:fillRect/>
          </a:stretch>
        </p:blipFill>
        <p:spPr>
          <a:xfrm>
            <a:off x="405829" y="6103086"/>
            <a:ext cx="1040267" cy="475474"/>
          </a:xfrm>
          <a:prstGeom prst="rect">
            <a:avLst/>
          </a:prstGeom>
          <a:noFill/>
          <a:ln>
            <a:noFill/>
            <a:prstDash/>
          </a:ln>
        </p:spPr>
      </p:pic>
      <p:pic>
        <p:nvPicPr>
          <p:cNvPr id="14" name="Picture 6" descr="\\raabesksrvfs02v\Spolocny\VO\Erasmus+2022_Sk\loga\Obezitologicka asociacia - logo\EN farba.jpg"/>
          <p:cNvPicPr/>
          <p:nvPr/>
        </p:nvPicPr>
        <p:blipFill>
          <a:blip r:embed="rId4"/>
          <a:srcRect/>
          <a:stretch>
            <a:fillRect/>
          </a:stretch>
        </p:blipFill>
        <p:spPr>
          <a:xfrm>
            <a:off x="1615559" y="6083114"/>
            <a:ext cx="908950" cy="475474"/>
          </a:xfrm>
          <a:prstGeom prst="rect">
            <a:avLst/>
          </a:prstGeom>
          <a:noFill/>
          <a:ln>
            <a:noFill/>
            <a:prstDash/>
          </a:ln>
        </p:spPr>
      </p:pic>
      <p:pic>
        <p:nvPicPr>
          <p:cNvPr id="15" name="Picture 7"/>
          <p:cNvPicPr/>
          <p:nvPr/>
        </p:nvPicPr>
        <p:blipFill>
          <a:blip r:embed="rId5"/>
          <a:srcRect/>
          <a:stretch>
            <a:fillRect/>
          </a:stretch>
        </p:blipFill>
        <p:spPr>
          <a:xfrm>
            <a:off x="2627784" y="6019702"/>
            <a:ext cx="1008112" cy="616865"/>
          </a:xfrm>
          <a:prstGeom prst="rect">
            <a:avLst/>
          </a:prstGeom>
          <a:noFill/>
          <a:ln>
            <a:noFill/>
            <a:prstDash/>
          </a:ln>
        </p:spPr>
      </p:pic>
      <p:pic>
        <p:nvPicPr>
          <p:cNvPr id="16" name="Picture 5" descr="C:\Users\d.sadovska\Desktop\LOGA_EXPOL_NOVE 2022\logo-expol-pedagogika-22.png"/>
          <p:cNvPicPr/>
          <p:nvPr/>
        </p:nvPicPr>
        <p:blipFill>
          <a:blip r:embed="rId6"/>
          <a:srcRect/>
          <a:stretch>
            <a:fillRect/>
          </a:stretch>
        </p:blipFill>
        <p:spPr>
          <a:xfrm>
            <a:off x="3805358" y="6103086"/>
            <a:ext cx="802136" cy="479687"/>
          </a:xfrm>
          <a:prstGeom prst="rect">
            <a:avLst/>
          </a:prstGeom>
          <a:noFill/>
          <a:ln>
            <a:noFill/>
            <a:prstDash/>
          </a:ln>
        </p:spPr>
      </p:pic>
      <p:pic>
        <p:nvPicPr>
          <p:cNvPr id="17" name="Picture 8" descr="\\raabesksrvfs02v\Spolocny\VO\Erasmus+2022_Sk\loga\ZS JP Majcichov - logo\maly palarik anj.jpg"/>
          <p:cNvPicPr/>
          <p:nvPr/>
        </p:nvPicPr>
        <p:blipFill>
          <a:blip r:embed="rId7"/>
          <a:srcRect/>
          <a:stretch>
            <a:fillRect/>
          </a:stretch>
        </p:blipFill>
        <p:spPr>
          <a:xfrm>
            <a:off x="5026739" y="6019701"/>
            <a:ext cx="651825" cy="602301"/>
          </a:xfrm>
          <a:prstGeom prst="rect">
            <a:avLst/>
          </a:prstGeom>
          <a:noFill/>
          <a:ln>
            <a:noFill/>
            <a:prstDash/>
          </a:ln>
        </p:spPr>
      </p:pic>
      <p:pic>
        <p:nvPicPr>
          <p:cNvPr id="18" name="Obrázok 17"/>
          <p:cNvPicPr/>
          <p:nvPr/>
        </p:nvPicPr>
        <p:blipFill>
          <a:blip r:embed="rId8"/>
          <a:srcRect l="619" t="15000" r="86535" b="62930"/>
          <a:stretch>
            <a:fillRect/>
          </a:stretch>
        </p:blipFill>
        <p:spPr>
          <a:xfrm>
            <a:off x="6195263" y="6019701"/>
            <a:ext cx="747581" cy="616866"/>
          </a:xfrm>
          <a:prstGeom prst="rect">
            <a:avLst/>
          </a:prstGeom>
          <a:noFill/>
          <a:ln>
            <a:noFill/>
            <a:prstDash/>
          </a:ln>
        </p:spPr>
      </p:pic>
      <p:pic>
        <p:nvPicPr>
          <p:cNvPr id="19" name="Obrázok 18"/>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308304" y="6173901"/>
            <a:ext cx="1149519" cy="376260"/>
          </a:xfrm>
          <a:prstGeom prst="rect">
            <a:avLst/>
          </a:prstGeom>
          <a:noFill/>
          <a:ln>
            <a:noFill/>
          </a:ln>
        </p:spPr>
      </p:pic>
      <p:sp>
        <p:nvSpPr>
          <p:cNvPr id="2" name="Obdĺžnik 1"/>
          <p:cNvSpPr/>
          <p:nvPr/>
        </p:nvSpPr>
        <p:spPr>
          <a:xfrm>
            <a:off x="107504" y="1429970"/>
            <a:ext cx="9036496" cy="3693319"/>
          </a:xfrm>
          <a:prstGeom prst="rect">
            <a:avLst/>
          </a:prstGeom>
        </p:spPr>
        <p:txBody>
          <a:bodyPr wrap="square">
            <a:spAutoFit/>
          </a:bodyPr>
          <a:lstStyle/>
          <a:p>
            <a:r>
              <a:rPr lang="sk-SK" b="1" i="1" dirty="0">
                <a:solidFill>
                  <a:srgbClr val="FF0000"/>
                </a:solidFill>
              </a:rPr>
              <a:t>ZAPAMÄTAJTE SI</a:t>
            </a:r>
            <a:r>
              <a:rPr lang="sk-SK" b="1" i="1" dirty="0" smtClean="0">
                <a:solidFill>
                  <a:srgbClr val="FF0000"/>
                </a:solidFill>
              </a:rPr>
              <a:t>!</a:t>
            </a:r>
          </a:p>
          <a:p>
            <a:pPr>
              <a:lnSpc>
                <a:spcPct val="150000"/>
              </a:lnSpc>
              <a:spcAft>
                <a:spcPts val="0"/>
              </a:spcAft>
            </a:pPr>
            <a:r>
              <a:rPr lang="sk-SK" dirty="0"/>
              <a:t>Voda je dôležitou zložkou ľudského organizmu a plní v ňom rôzne funkcie. </a:t>
            </a:r>
            <a:endParaRPr lang="sk-SK" dirty="0" smtClean="0"/>
          </a:p>
          <a:p>
            <a:pPr>
              <a:lnSpc>
                <a:spcPct val="150000"/>
              </a:lnSpc>
              <a:spcAft>
                <a:spcPts val="0"/>
              </a:spcAft>
            </a:pPr>
            <a:r>
              <a:rPr lang="sk-SK" dirty="0" smtClean="0"/>
              <a:t>Nedostatok </a:t>
            </a:r>
            <a:r>
              <a:rPr lang="sk-SK" dirty="0"/>
              <a:t>vody v organizme (dehydratácia) sa prejavuje rôznymi príznakmi. Treba prijímať dostatok </a:t>
            </a:r>
            <a:r>
              <a:rPr lang="sk-SK" dirty="0" smtClean="0"/>
              <a:t>tekutín</a:t>
            </a:r>
            <a:r>
              <a:rPr lang="sk-SK" dirty="0"/>
              <a:t>, aby sme jej predišli. Denná potreba vody je u dospievajúcich a dospelých obvykle okolo 2 litrov u dievčat a žien a okolo 2,5 litrov u chlapcov a mužov. </a:t>
            </a:r>
            <a:endParaRPr lang="sk-SK" dirty="0" smtClean="0"/>
          </a:p>
          <a:p>
            <a:pPr>
              <a:lnSpc>
                <a:spcPct val="150000"/>
              </a:lnSpc>
              <a:spcAft>
                <a:spcPts val="0"/>
              </a:spcAft>
            </a:pPr>
            <a:r>
              <a:rPr lang="sk-SK" dirty="0" smtClean="0"/>
              <a:t>Pitná </a:t>
            </a:r>
            <a:r>
              <a:rPr lang="sk-SK" dirty="0"/>
              <a:t>vodovodná voda je najvhodnejším nápojom pre správny pitný režim. Nápoje s pridaným cukrom ako sú nealkoholické nápoje a limonády, ovocné nápoje, vitamínové vody, </a:t>
            </a:r>
            <a:r>
              <a:rPr lang="sk-SK" dirty="0" smtClean="0"/>
              <a:t>energetické </a:t>
            </a:r>
            <a:r>
              <a:rPr lang="sk-SK" dirty="0"/>
              <a:t>a športové nápoje. Ich konzumáciou sa zvyšuje riziko vzniku obezity, zubného kazu a iných zdravotných </a:t>
            </a:r>
            <a:r>
              <a:rPr lang="sk-SK" dirty="0" smtClean="0"/>
              <a:t>problémov.</a:t>
            </a:r>
            <a:endParaRPr lang="sk-SK" sz="1400" b="1" i="1" dirty="0">
              <a:solidFill>
                <a:srgbClr val="FF0000"/>
              </a:solidFill>
            </a:endParaRPr>
          </a:p>
        </p:txBody>
      </p:sp>
    </p:spTree>
    <p:extLst>
      <p:ext uri="{BB962C8B-B14F-4D97-AF65-F5344CB8AC3E}">
        <p14:creationId xmlns:p14="http://schemas.microsoft.com/office/powerpoint/2010/main" val="5093615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dĺžnik 5"/>
          <p:cNvSpPr/>
          <p:nvPr/>
        </p:nvSpPr>
        <p:spPr>
          <a:xfrm>
            <a:off x="0" y="798843"/>
            <a:ext cx="9144000" cy="400110"/>
          </a:xfrm>
          <a:prstGeom prst="rect">
            <a:avLst/>
          </a:prstGeom>
          <a:solidFill>
            <a:srgbClr val="FFC000"/>
          </a:solidFill>
        </p:spPr>
        <p:txBody>
          <a:bodyPr wrap="square">
            <a:spAutoFit/>
          </a:bodyPr>
          <a:lstStyle/>
          <a:p>
            <a:pPr>
              <a:lnSpc>
                <a:spcPct val="150000"/>
              </a:lnSpc>
            </a:pPr>
            <a:r>
              <a:rPr lang="sk-SK" sz="600" b="1" dirty="0">
                <a:latin typeface="Verdana" panose="020B0604030504040204" pitchFamily="34" charset="0"/>
                <a:ea typeface="Verdana" panose="020B0604030504040204" pitchFamily="34" charset="0"/>
                <a:cs typeface="Verdana" panose="020B0604030504040204" pitchFamily="34" charset="0"/>
              </a:rPr>
              <a:t>Project:</a:t>
            </a:r>
            <a:r>
              <a:rPr lang="sk-SK" sz="600" dirty="0">
                <a:latin typeface="Verdana" panose="020B0604030504040204" pitchFamily="34" charset="0"/>
                <a:ea typeface="Verdana" panose="020B0604030504040204" pitchFamily="34" charset="0"/>
                <a:cs typeface="Verdana" panose="020B0604030504040204" pitchFamily="34" charset="0"/>
              </a:rPr>
              <a:t> </a:t>
            </a:r>
            <a:r>
              <a:rPr lang="sk-SK" sz="800" dirty="0" err="1"/>
              <a:t>Innovative</a:t>
            </a:r>
            <a:r>
              <a:rPr lang="sk-SK" sz="800" dirty="0"/>
              <a:t> STEPS </a:t>
            </a:r>
            <a:r>
              <a:rPr lang="sk-SK" sz="800" b="1" dirty="0" smtClean="0"/>
              <a:t>(</a:t>
            </a:r>
            <a:r>
              <a:rPr lang="sk-SK" sz="800" b="1" dirty="0" err="1"/>
              <a:t>Innovative</a:t>
            </a:r>
            <a:r>
              <a:rPr lang="sk-SK" sz="800" b="1" dirty="0"/>
              <a:t> </a:t>
            </a:r>
            <a:r>
              <a:rPr lang="sk-SK" sz="800" b="1" dirty="0" err="1"/>
              <a:t>SusTainability</a:t>
            </a:r>
            <a:r>
              <a:rPr lang="sk-SK" sz="800" b="1" dirty="0"/>
              <a:t> </a:t>
            </a:r>
            <a:r>
              <a:rPr lang="sk-SK" sz="800" b="1" dirty="0" err="1"/>
              <a:t>Education</a:t>
            </a:r>
            <a:r>
              <a:rPr lang="sk-SK" sz="800" b="1" dirty="0"/>
              <a:t> </a:t>
            </a:r>
            <a:r>
              <a:rPr lang="sk-SK" sz="800" b="1" dirty="0" err="1"/>
              <a:t>for</a:t>
            </a:r>
            <a:r>
              <a:rPr lang="sk-SK" sz="800" b="1" dirty="0"/>
              <a:t> </a:t>
            </a:r>
            <a:r>
              <a:rPr lang="sk-SK" sz="800" b="1" dirty="0" err="1"/>
              <a:t>Prosperous</a:t>
            </a:r>
            <a:r>
              <a:rPr lang="sk-SK" sz="800" b="1" dirty="0"/>
              <a:t> </a:t>
            </a:r>
            <a:r>
              <a:rPr lang="sk-SK" sz="800" b="1" dirty="0" err="1"/>
              <a:t>Schools</a:t>
            </a:r>
            <a:r>
              <a:rPr lang="sk-SK" sz="800" b="1" dirty="0"/>
              <a:t>)</a:t>
            </a:r>
            <a:endParaRPr lang="sk-SK" sz="800" dirty="0">
              <a:ea typeface="Verdana" panose="020B0604030504040204" pitchFamily="34" charset="0"/>
              <a:cs typeface="Times New Roman" panose="02020603050405020304" pitchFamily="18" charset="0"/>
            </a:endParaRPr>
          </a:p>
          <a:p>
            <a:r>
              <a:rPr lang="sk-SK" sz="600" b="1" dirty="0">
                <a:latin typeface="Verdana" panose="020B0604030504040204" pitchFamily="34" charset="0"/>
                <a:ea typeface="Verdana" panose="020B0604030504040204" pitchFamily="34" charset="0"/>
                <a:cs typeface="Verdana" panose="020B0604030504040204" pitchFamily="34" charset="0"/>
              </a:rPr>
              <a:t>Project </a:t>
            </a:r>
            <a:r>
              <a:rPr lang="sk-SK" sz="600" b="1" dirty="0" err="1">
                <a:latin typeface="Verdana" panose="020B0604030504040204" pitchFamily="34" charset="0"/>
                <a:ea typeface="Verdana" panose="020B0604030504040204" pitchFamily="34" charset="0"/>
                <a:cs typeface="Verdana" panose="020B0604030504040204" pitchFamily="34" charset="0"/>
              </a:rPr>
              <a:t>Agreement</a:t>
            </a:r>
            <a:r>
              <a:rPr lang="sk-SK" sz="600" b="1" dirty="0">
                <a:latin typeface="Verdana" panose="020B0604030504040204" pitchFamily="34" charset="0"/>
                <a:ea typeface="Verdana" panose="020B0604030504040204" pitchFamily="34" charset="0"/>
                <a:cs typeface="Verdana" panose="020B0604030504040204" pitchFamily="34" charset="0"/>
              </a:rPr>
              <a:t> </a:t>
            </a:r>
            <a:r>
              <a:rPr lang="sk-SK" sz="600" b="1" dirty="0" err="1">
                <a:latin typeface="Verdana" panose="020B0604030504040204" pitchFamily="34" charset="0"/>
                <a:ea typeface="Verdana" panose="020B0604030504040204" pitchFamily="34" charset="0"/>
                <a:cs typeface="Verdana" panose="020B0604030504040204" pitchFamily="34" charset="0"/>
              </a:rPr>
              <a:t>Number</a:t>
            </a:r>
            <a:r>
              <a:rPr lang="sk-SK" sz="600" b="1" dirty="0">
                <a:latin typeface="Verdana" panose="020B0604030504040204" pitchFamily="34" charset="0"/>
                <a:ea typeface="Verdana" panose="020B0604030504040204" pitchFamily="34" charset="0"/>
                <a:cs typeface="Verdana" panose="020B0604030504040204" pitchFamily="34" charset="0"/>
              </a:rPr>
              <a:t>:</a:t>
            </a:r>
            <a:r>
              <a:rPr lang="sk-SK" sz="600" dirty="0">
                <a:latin typeface="Verdana" panose="020B0604030504040204" pitchFamily="34" charset="0"/>
                <a:ea typeface="Verdana" panose="020B0604030504040204" pitchFamily="34" charset="0"/>
                <a:cs typeface="Verdana" panose="020B0604030504040204" pitchFamily="34" charset="0"/>
              </a:rPr>
              <a:t> </a:t>
            </a:r>
            <a:r>
              <a:rPr lang="en-GB" sz="600" dirty="0" smtClean="0">
                <a:latin typeface="Verdana" panose="020B0604030504040204" pitchFamily="34" charset="0"/>
                <a:ea typeface="Verdana" panose="020B0604030504040204" pitchFamily="34" charset="0"/>
                <a:cs typeface="Verdana" panose="020B0604030504040204" pitchFamily="34" charset="0"/>
              </a:rPr>
              <a:t> </a:t>
            </a:r>
            <a:r>
              <a:rPr lang="sk-SK" sz="800" b="1" dirty="0" smtClean="0"/>
              <a:t>2022-1-SK01-KA220-SCH-000085417 </a:t>
            </a:r>
            <a:r>
              <a:rPr lang="sk-SK" sz="600" dirty="0">
                <a:latin typeface="Calibri" panose="020F0502020204030204" pitchFamily="34" charset="0"/>
                <a:ea typeface="Calibri" panose="020F0502020204030204" pitchFamily="34" charset="0"/>
                <a:cs typeface="Times New Roman" panose="02020603050405020304" pitchFamily="18" charset="0"/>
              </a:rPr>
              <a:t>				</a:t>
            </a:r>
          </a:p>
        </p:txBody>
      </p:sp>
      <p:sp>
        <p:nvSpPr>
          <p:cNvPr id="13" name="Obdĺžnik 12">
            <a:extLst>
              <a:ext uri="{FF2B5EF4-FFF2-40B4-BE49-F238E27FC236}">
                <a16:creationId xmlns:a16="http://schemas.microsoft.com/office/drawing/2014/main" id="{3EA1D32E-0542-488C-A1EF-4A0A6ED78760}"/>
              </a:ext>
            </a:extLst>
          </p:cNvPr>
          <p:cNvSpPr/>
          <p:nvPr/>
        </p:nvSpPr>
        <p:spPr>
          <a:xfrm>
            <a:off x="0" y="5622989"/>
            <a:ext cx="9144001" cy="281231"/>
          </a:xfrm>
          <a:prstGeom prst="rect">
            <a:avLst/>
          </a:prstGeom>
          <a:solidFill>
            <a:srgbClr val="FFC000"/>
          </a:solidFill>
        </p:spPr>
        <p:txBody>
          <a:bodyPr wrap="square">
            <a:spAutoFit/>
          </a:bodyPr>
          <a:lstStyle/>
          <a:p>
            <a:pPr>
              <a:lnSpc>
                <a:spcPct val="107000"/>
              </a:lnSpc>
              <a:spcAft>
                <a:spcPts val="600"/>
              </a:spcAft>
            </a:pPr>
            <a:r>
              <a:rPr lang="en-GB" sz="600" dirty="0">
                <a:latin typeface="Verdana" panose="020B0604030504040204" pitchFamily="34" charset="0"/>
                <a:ea typeface="Calibri" panose="020F0502020204030204" pitchFamily="34" charset="0"/>
                <a:cs typeface="Arial" panose="020B0604020202020204" pitchFamily="34"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sk-SK" sz="675" dirty="0">
              <a:latin typeface="Verdana" panose="020B0604030504040204" pitchFamily="34" charset="0"/>
              <a:ea typeface="Verdana" panose="020B0604030504040204" pitchFamily="34" charset="0"/>
              <a:cs typeface="Verdana" panose="020B0604030504040204" pitchFamily="34" charset="0"/>
            </a:endParaRPr>
          </a:p>
        </p:txBody>
      </p:sp>
      <p:pic>
        <p:nvPicPr>
          <p:cNvPr id="11" name="Obrázok 10"/>
          <p:cNvPicPr/>
          <p:nvPr/>
        </p:nvPicPr>
        <p:blipFill>
          <a:blip r:embed="rId2"/>
          <a:srcRect/>
          <a:stretch>
            <a:fillRect/>
          </a:stretch>
        </p:blipFill>
        <p:spPr>
          <a:xfrm>
            <a:off x="491220" y="196984"/>
            <a:ext cx="1403350" cy="483235"/>
          </a:xfrm>
          <a:prstGeom prst="rect">
            <a:avLst/>
          </a:prstGeom>
          <a:noFill/>
          <a:ln>
            <a:noFill/>
            <a:prstDash/>
          </a:ln>
        </p:spPr>
      </p:pic>
      <p:pic>
        <p:nvPicPr>
          <p:cNvPr id="12" name="Picture 9" descr="C:\Users\d.sadovska\Desktop\zs plzen.jpg"/>
          <p:cNvPicPr/>
          <p:nvPr/>
        </p:nvPicPr>
        <p:blipFill>
          <a:blip r:embed="rId3"/>
          <a:srcRect/>
          <a:stretch>
            <a:fillRect/>
          </a:stretch>
        </p:blipFill>
        <p:spPr>
          <a:xfrm>
            <a:off x="405829" y="6103086"/>
            <a:ext cx="1040267" cy="475474"/>
          </a:xfrm>
          <a:prstGeom prst="rect">
            <a:avLst/>
          </a:prstGeom>
          <a:noFill/>
          <a:ln>
            <a:noFill/>
            <a:prstDash/>
          </a:ln>
        </p:spPr>
      </p:pic>
      <p:pic>
        <p:nvPicPr>
          <p:cNvPr id="14" name="Picture 6" descr="\\raabesksrvfs02v\Spolocny\VO\Erasmus+2022_Sk\loga\Obezitologicka asociacia - logo\EN farba.jpg"/>
          <p:cNvPicPr/>
          <p:nvPr/>
        </p:nvPicPr>
        <p:blipFill>
          <a:blip r:embed="rId4"/>
          <a:srcRect/>
          <a:stretch>
            <a:fillRect/>
          </a:stretch>
        </p:blipFill>
        <p:spPr>
          <a:xfrm>
            <a:off x="1615559" y="6083114"/>
            <a:ext cx="908950" cy="475474"/>
          </a:xfrm>
          <a:prstGeom prst="rect">
            <a:avLst/>
          </a:prstGeom>
          <a:noFill/>
          <a:ln>
            <a:noFill/>
            <a:prstDash/>
          </a:ln>
        </p:spPr>
      </p:pic>
      <p:pic>
        <p:nvPicPr>
          <p:cNvPr id="15" name="Picture 7"/>
          <p:cNvPicPr/>
          <p:nvPr/>
        </p:nvPicPr>
        <p:blipFill>
          <a:blip r:embed="rId5"/>
          <a:srcRect/>
          <a:stretch>
            <a:fillRect/>
          </a:stretch>
        </p:blipFill>
        <p:spPr>
          <a:xfrm>
            <a:off x="2627784" y="6019702"/>
            <a:ext cx="1008112" cy="616865"/>
          </a:xfrm>
          <a:prstGeom prst="rect">
            <a:avLst/>
          </a:prstGeom>
          <a:noFill/>
          <a:ln>
            <a:noFill/>
            <a:prstDash/>
          </a:ln>
        </p:spPr>
      </p:pic>
      <p:pic>
        <p:nvPicPr>
          <p:cNvPr id="16" name="Picture 5" descr="C:\Users\d.sadovska\Desktop\LOGA_EXPOL_NOVE 2022\logo-expol-pedagogika-22.png"/>
          <p:cNvPicPr/>
          <p:nvPr/>
        </p:nvPicPr>
        <p:blipFill>
          <a:blip r:embed="rId6"/>
          <a:srcRect/>
          <a:stretch>
            <a:fillRect/>
          </a:stretch>
        </p:blipFill>
        <p:spPr>
          <a:xfrm>
            <a:off x="3805358" y="6103086"/>
            <a:ext cx="802136" cy="479687"/>
          </a:xfrm>
          <a:prstGeom prst="rect">
            <a:avLst/>
          </a:prstGeom>
          <a:noFill/>
          <a:ln>
            <a:noFill/>
            <a:prstDash/>
          </a:ln>
        </p:spPr>
      </p:pic>
      <p:pic>
        <p:nvPicPr>
          <p:cNvPr id="17" name="Picture 8" descr="\\raabesksrvfs02v\Spolocny\VO\Erasmus+2022_Sk\loga\ZS JP Majcichov - logo\maly palarik anj.jpg"/>
          <p:cNvPicPr/>
          <p:nvPr/>
        </p:nvPicPr>
        <p:blipFill>
          <a:blip r:embed="rId7"/>
          <a:srcRect/>
          <a:stretch>
            <a:fillRect/>
          </a:stretch>
        </p:blipFill>
        <p:spPr>
          <a:xfrm>
            <a:off x="5026739" y="6019701"/>
            <a:ext cx="651825" cy="602301"/>
          </a:xfrm>
          <a:prstGeom prst="rect">
            <a:avLst/>
          </a:prstGeom>
          <a:noFill/>
          <a:ln>
            <a:noFill/>
            <a:prstDash/>
          </a:ln>
        </p:spPr>
      </p:pic>
      <p:pic>
        <p:nvPicPr>
          <p:cNvPr id="18" name="Obrázok 17"/>
          <p:cNvPicPr/>
          <p:nvPr/>
        </p:nvPicPr>
        <p:blipFill>
          <a:blip r:embed="rId8"/>
          <a:srcRect l="619" t="15000" r="86535" b="62930"/>
          <a:stretch>
            <a:fillRect/>
          </a:stretch>
        </p:blipFill>
        <p:spPr>
          <a:xfrm>
            <a:off x="6195263" y="6019701"/>
            <a:ext cx="747581" cy="616866"/>
          </a:xfrm>
          <a:prstGeom prst="rect">
            <a:avLst/>
          </a:prstGeom>
          <a:noFill/>
          <a:ln>
            <a:noFill/>
            <a:prstDash/>
          </a:ln>
        </p:spPr>
      </p:pic>
      <p:pic>
        <p:nvPicPr>
          <p:cNvPr id="19" name="Obrázok 18"/>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308304" y="6173901"/>
            <a:ext cx="1149519" cy="376260"/>
          </a:xfrm>
          <a:prstGeom prst="rect">
            <a:avLst/>
          </a:prstGeom>
          <a:noFill/>
          <a:ln>
            <a:noFill/>
          </a:ln>
        </p:spPr>
      </p:pic>
      <p:sp>
        <p:nvSpPr>
          <p:cNvPr id="2" name="Obdĺžnik 1"/>
          <p:cNvSpPr/>
          <p:nvPr/>
        </p:nvSpPr>
        <p:spPr>
          <a:xfrm>
            <a:off x="142998" y="1468634"/>
            <a:ext cx="8928992" cy="3921586"/>
          </a:xfrm>
          <a:prstGeom prst="rect">
            <a:avLst/>
          </a:prstGeom>
        </p:spPr>
        <p:txBody>
          <a:bodyPr wrap="square">
            <a:spAutoFit/>
          </a:bodyPr>
          <a:lstStyle/>
          <a:p>
            <a:pPr>
              <a:lnSpc>
                <a:spcPts val="2500"/>
              </a:lnSpc>
            </a:pPr>
            <a:r>
              <a:rPr lang="sk-SK" b="1" dirty="0" smtClean="0"/>
              <a:t>Ciele: </a:t>
            </a:r>
          </a:p>
          <a:p>
            <a:pPr lvl="0" fontAlgn="base"/>
            <a:r>
              <a:rPr lang="sk-SK" sz="1600" dirty="0" smtClean="0"/>
              <a:t>•	</a:t>
            </a:r>
            <a:r>
              <a:rPr lang="sk-SK" sz="1400" dirty="0" smtClean="0"/>
              <a:t>vysvetliť význam a funkcie vody v tele človeka,</a:t>
            </a:r>
          </a:p>
          <a:p>
            <a:pPr lvl="0" fontAlgn="base"/>
            <a:r>
              <a:rPr lang="sk-SK" sz="1400" dirty="0" smtClean="0"/>
              <a:t>•	identifikovať podmienky, od ktorých závisí potrebné denné množstvo prijatých tekutín,</a:t>
            </a:r>
          </a:p>
          <a:p>
            <a:pPr lvl="0" fontAlgn="base"/>
            <a:r>
              <a:rPr lang="sk-SK" sz="1400" dirty="0" smtClean="0"/>
              <a:t>•	vypočítať, koľko tekutín by mal prijať za jeden deň,</a:t>
            </a:r>
          </a:p>
          <a:p>
            <a:pPr lvl="0" fontAlgn="base"/>
            <a:r>
              <a:rPr lang="sk-SK" sz="1400" dirty="0" smtClean="0"/>
              <a:t>•	naplánovať denný pitný režim,</a:t>
            </a:r>
          </a:p>
          <a:p>
            <a:pPr lvl="0" fontAlgn="base"/>
            <a:r>
              <a:rPr lang="sk-SK" sz="1400" dirty="0" smtClean="0"/>
              <a:t>•	spozorovať možný prejav nedostatku tekutín na veku primeranej úrovni,</a:t>
            </a:r>
          </a:p>
          <a:p>
            <a:pPr lvl="0" fontAlgn="base"/>
            <a:r>
              <a:rPr lang="sk-SK" sz="1400" dirty="0" smtClean="0"/>
              <a:t>•	vybrať vhodné nápoje do svojho pitného režimu,</a:t>
            </a:r>
          </a:p>
          <a:p>
            <a:pPr lvl="0" fontAlgn="base"/>
            <a:r>
              <a:rPr lang="sk-SK" sz="1400" dirty="0" smtClean="0"/>
              <a:t>•	odlíšiť potraviny s obsahom väčšieho/menšieho množstva vody,</a:t>
            </a:r>
          </a:p>
          <a:p>
            <a:pPr lvl="0" fontAlgn="base"/>
            <a:r>
              <a:rPr lang="sk-SK" sz="1400" dirty="0" smtClean="0"/>
              <a:t>•	za pomoci učiteľa naplánovať, realizovať a vyhodnotiť prieskum o pitnom režime žiakov/súrodencov/rodičov.</a:t>
            </a:r>
          </a:p>
          <a:p>
            <a:pPr algn="r"/>
            <a:r>
              <a:rPr lang="sk-SK" sz="1200" dirty="0" smtClean="0"/>
              <a:t>ZDROJ: https://www.statpedu.sk/sk/metodicky-portal/volitelne-predmety/viem-co-zjem</a:t>
            </a:r>
            <a:r>
              <a:rPr lang="sk-SK" sz="1600" dirty="0" smtClean="0"/>
              <a:t>/</a:t>
            </a:r>
          </a:p>
          <a:p>
            <a:r>
              <a:rPr lang="sk-SK" sz="1400" b="1" dirty="0" smtClean="0"/>
              <a:t>Zručnosti: </a:t>
            </a:r>
            <a:r>
              <a:rPr lang="sk-SK" sz="1400" dirty="0" smtClean="0"/>
              <a:t>Komunikačné, prezenčné, sociálne.</a:t>
            </a:r>
          </a:p>
          <a:p>
            <a:r>
              <a:rPr lang="sk-SK" sz="1400" b="1" dirty="0" smtClean="0"/>
              <a:t>Metódy a formy</a:t>
            </a:r>
            <a:r>
              <a:rPr lang="sk-SK" sz="1400" dirty="0" smtClean="0"/>
              <a:t>: skupinová práca, projektové vyučovanie</a:t>
            </a:r>
          </a:p>
          <a:p>
            <a:pPr fontAlgn="base"/>
            <a:r>
              <a:rPr lang="sk-SK" sz="1400" b="1" dirty="0" smtClean="0"/>
              <a:t>Odporúčaná veková kategória</a:t>
            </a:r>
            <a:r>
              <a:rPr lang="sk-SK" sz="1400" dirty="0" smtClean="0"/>
              <a:t>:  Pitný režim! Dodržiavaš? 10-14 rokov, Water challenge 10 -14 rokov</a:t>
            </a:r>
          </a:p>
          <a:p>
            <a:r>
              <a:rPr lang="sk-SK" sz="1400" b="1" dirty="0" smtClean="0"/>
              <a:t>Čas:       </a:t>
            </a:r>
            <a:r>
              <a:rPr lang="sk-SK" sz="1400" dirty="0" smtClean="0"/>
              <a:t>45  - 90 min.</a:t>
            </a:r>
          </a:p>
          <a:p>
            <a:r>
              <a:rPr lang="sk-SK" sz="1400" b="1" dirty="0" smtClean="0"/>
              <a:t>Kľúčové pojmy: </a:t>
            </a:r>
            <a:r>
              <a:rPr lang="sk-SK" sz="1400" i="1" dirty="0" smtClean="0">
                <a:ea typeface="Calibri" panose="020F0502020204030204" pitchFamily="34" charset="0"/>
                <a:cs typeface="Times New Roman" panose="02020603050405020304" pitchFamily="18" charset="0"/>
              </a:rPr>
              <a:t>Voda v ľudskom tele, Nedostatok tekutín, Pitný režim, vhodné a nevhodné nápoje.</a:t>
            </a:r>
          </a:p>
          <a:p>
            <a:r>
              <a:rPr lang="sk-SK" sz="1400" b="1" dirty="0" smtClean="0"/>
              <a:t>Kľúčové kompetencie: </a:t>
            </a:r>
            <a:r>
              <a:rPr lang="sk-SK" sz="1400" dirty="0" smtClean="0"/>
              <a:t>Skupinová práca rozvíja komunikačné a organizačné schopnosti žiakov. </a:t>
            </a:r>
          </a:p>
          <a:p>
            <a:r>
              <a:rPr lang="sk-SK" sz="1400" dirty="0" smtClean="0"/>
              <a:t>Po realizácii hodiny: Zmenili žiaci svoj pitný režim? Zmenili sladké vody za čistú vodu?</a:t>
            </a:r>
            <a:endParaRPr lang="sk-SK" sz="1400" dirty="0"/>
          </a:p>
        </p:txBody>
      </p:sp>
    </p:spTree>
    <p:extLst>
      <p:ext uri="{BB962C8B-B14F-4D97-AF65-F5344CB8AC3E}">
        <p14:creationId xmlns:p14="http://schemas.microsoft.com/office/powerpoint/2010/main" val="7044722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dĺžnik 5"/>
          <p:cNvSpPr/>
          <p:nvPr/>
        </p:nvSpPr>
        <p:spPr>
          <a:xfrm>
            <a:off x="0" y="798843"/>
            <a:ext cx="9144000" cy="400110"/>
          </a:xfrm>
          <a:prstGeom prst="rect">
            <a:avLst/>
          </a:prstGeom>
          <a:solidFill>
            <a:srgbClr val="FFC000"/>
          </a:solidFill>
        </p:spPr>
        <p:txBody>
          <a:bodyPr wrap="square">
            <a:spAutoFit/>
          </a:bodyPr>
          <a:lstStyle/>
          <a:p>
            <a:pPr>
              <a:lnSpc>
                <a:spcPct val="150000"/>
              </a:lnSpc>
            </a:pPr>
            <a:r>
              <a:rPr lang="sk-SK" sz="600" b="1" dirty="0">
                <a:latin typeface="Verdana" panose="020B0604030504040204" pitchFamily="34" charset="0"/>
                <a:ea typeface="Verdana" panose="020B0604030504040204" pitchFamily="34" charset="0"/>
                <a:cs typeface="Verdana" panose="020B0604030504040204" pitchFamily="34" charset="0"/>
              </a:rPr>
              <a:t>Project:</a:t>
            </a:r>
            <a:r>
              <a:rPr lang="sk-SK" sz="600" dirty="0">
                <a:latin typeface="Verdana" panose="020B0604030504040204" pitchFamily="34" charset="0"/>
                <a:ea typeface="Verdana" panose="020B0604030504040204" pitchFamily="34" charset="0"/>
                <a:cs typeface="Verdana" panose="020B0604030504040204" pitchFamily="34" charset="0"/>
              </a:rPr>
              <a:t> </a:t>
            </a:r>
            <a:r>
              <a:rPr lang="sk-SK" sz="800" dirty="0" err="1"/>
              <a:t>Innovative</a:t>
            </a:r>
            <a:r>
              <a:rPr lang="sk-SK" sz="800" dirty="0"/>
              <a:t> STEPS </a:t>
            </a:r>
            <a:r>
              <a:rPr lang="sk-SK" sz="800" b="1" dirty="0" smtClean="0"/>
              <a:t>(</a:t>
            </a:r>
            <a:r>
              <a:rPr lang="sk-SK" sz="800" b="1" dirty="0" err="1"/>
              <a:t>Innovative</a:t>
            </a:r>
            <a:r>
              <a:rPr lang="sk-SK" sz="800" b="1" dirty="0"/>
              <a:t> </a:t>
            </a:r>
            <a:r>
              <a:rPr lang="sk-SK" sz="800" b="1" dirty="0" err="1"/>
              <a:t>SusTainability</a:t>
            </a:r>
            <a:r>
              <a:rPr lang="sk-SK" sz="800" b="1" dirty="0"/>
              <a:t> </a:t>
            </a:r>
            <a:r>
              <a:rPr lang="sk-SK" sz="800" b="1" dirty="0" err="1"/>
              <a:t>Education</a:t>
            </a:r>
            <a:r>
              <a:rPr lang="sk-SK" sz="800" b="1" dirty="0"/>
              <a:t> </a:t>
            </a:r>
            <a:r>
              <a:rPr lang="sk-SK" sz="800" b="1" dirty="0" err="1"/>
              <a:t>for</a:t>
            </a:r>
            <a:r>
              <a:rPr lang="sk-SK" sz="800" b="1" dirty="0"/>
              <a:t> </a:t>
            </a:r>
            <a:r>
              <a:rPr lang="sk-SK" sz="800" b="1" dirty="0" err="1"/>
              <a:t>Prosperous</a:t>
            </a:r>
            <a:r>
              <a:rPr lang="sk-SK" sz="800" b="1" dirty="0"/>
              <a:t> </a:t>
            </a:r>
            <a:r>
              <a:rPr lang="sk-SK" sz="800" b="1" dirty="0" err="1"/>
              <a:t>Schools</a:t>
            </a:r>
            <a:r>
              <a:rPr lang="sk-SK" sz="800" b="1" dirty="0"/>
              <a:t>)</a:t>
            </a:r>
            <a:endParaRPr lang="sk-SK" sz="800" dirty="0">
              <a:ea typeface="Verdana" panose="020B0604030504040204" pitchFamily="34" charset="0"/>
              <a:cs typeface="Times New Roman" panose="02020603050405020304" pitchFamily="18" charset="0"/>
            </a:endParaRPr>
          </a:p>
          <a:p>
            <a:r>
              <a:rPr lang="sk-SK" sz="600" b="1" dirty="0">
                <a:latin typeface="Verdana" panose="020B0604030504040204" pitchFamily="34" charset="0"/>
                <a:ea typeface="Verdana" panose="020B0604030504040204" pitchFamily="34" charset="0"/>
                <a:cs typeface="Verdana" panose="020B0604030504040204" pitchFamily="34" charset="0"/>
              </a:rPr>
              <a:t>Project </a:t>
            </a:r>
            <a:r>
              <a:rPr lang="sk-SK" sz="600" b="1" dirty="0" err="1">
                <a:latin typeface="Verdana" panose="020B0604030504040204" pitchFamily="34" charset="0"/>
                <a:ea typeface="Verdana" panose="020B0604030504040204" pitchFamily="34" charset="0"/>
                <a:cs typeface="Verdana" panose="020B0604030504040204" pitchFamily="34" charset="0"/>
              </a:rPr>
              <a:t>Agreement</a:t>
            </a:r>
            <a:r>
              <a:rPr lang="sk-SK" sz="600" b="1" dirty="0">
                <a:latin typeface="Verdana" panose="020B0604030504040204" pitchFamily="34" charset="0"/>
                <a:ea typeface="Verdana" panose="020B0604030504040204" pitchFamily="34" charset="0"/>
                <a:cs typeface="Verdana" panose="020B0604030504040204" pitchFamily="34" charset="0"/>
              </a:rPr>
              <a:t> </a:t>
            </a:r>
            <a:r>
              <a:rPr lang="sk-SK" sz="600" b="1" dirty="0" err="1">
                <a:latin typeface="Verdana" panose="020B0604030504040204" pitchFamily="34" charset="0"/>
                <a:ea typeface="Verdana" panose="020B0604030504040204" pitchFamily="34" charset="0"/>
                <a:cs typeface="Verdana" panose="020B0604030504040204" pitchFamily="34" charset="0"/>
              </a:rPr>
              <a:t>Number</a:t>
            </a:r>
            <a:r>
              <a:rPr lang="sk-SK" sz="600" b="1" dirty="0">
                <a:latin typeface="Verdana" panose="020B0604030504040204" pitchFamily="34" charset="0"/>
                <a:ea typeface="Verdana" panose="020B0604030504040204" pitchFamily="34" charset="0"/>
                <a:cs typeface="Verdana" panose="020B0604030504040204" pitchFamily="34" charset="0"/>
              </a:rPr>
              <a:t>:</a:t>
            </a:r>
            <a:r>
              <a:rPr lang="sk-SK" sz="600" dirty="0">
                <a:latin typeface="Verdana" panose="020B0604030504040204" pitchFamily="34" charset="0"/>
                <a:ea typeface="Verdana" panose="020B0604030504040204" pitchFamily="34" charset="0"/>
                <a:cs typeface="Verdana" panose="020B0604030504040204" pitchFamily="34" charset="0"/>
              </a:rPr>
              <a:t> </a:t>
            </a:r>
            <a:r>
              <a:rPr lang="en-GB" sz="600" dirty="0" smtClean="0">
                <a:latin typeface="Verdana" panose="020B0604030504040204" pitchFamily="34" charset="0"/>
                <a:ea typeface="Verdana" panose="020B0604030504040204" pitchFamily="34" charset="0"/>
                <a:cs typeface="Verdana" panose="020B0604030504040204" pitchFamily="34" charset="0"/>
              </a:rPr>
              <a:t> </a:t>
            </a:r>
            <a:r>
              <a:rPr lang="sk-SK" sz="800" b="1" dirty="0" smtClean="0"/>
              <a:t>2022-1-SK01-KA220-SCH-000085417 </a:t>
            </a:r>
            <a:r>
              <a:rPr lang="sk-SK" sz="600" dirty="0">
                <a:latin typeface="Calibri" panose="020F0502020204030204" pitchFamily="34" charset="0"/>
                <a:ea typeface="Calibri" panose="020F0502020204030204" pitchFamily="34" charset="0"/>
                <a:cs typeface="Times New Roman" panose="02020603050405020304" pitchFamily="18" charset="0"/>
              </a:rPr>
              <a:t>				</a:t>
            </a:r>
          </a:p>
        </p:txBody>
      </p:sp>
      <p:sp>
        <p:nvSpPr>
          <p:cNvPr id="13" name="Obdĺžnik 12">
            <a:extLst>
              <a:ext uri="{FF2B5EF4-FFF2-40B4-BE49-F238E27FC236}">
                <a16:creationId xmlns:a16="http://schemas.microsoft.com/office/drawing/2014/main" id="{3EA1D32E-0542-488C-A1EF-4A0A6ED78760}"/>
              </a:ext>
            </a:extLst>
          </p:cNvPr>
          <p:cNvSpPr/>
          <p:nvPr/>
        </p:nvSpPr>
        <p:spPr>
          <a:xfrm>
            <a:off x="0" y="5622989"/>
            <a:ext cx="9144001" cy="281231"/>
          </a:xfrm>
          <a:prstGeom prst="rect">
            <a:avLst/>
          </a:prstGeom>
          <a:solidFill>
            <a:srgbClr val="FFC000"/>
          </a:solidFill>
        </p:spPr>
        <p:txBody>
          <a:bodyPr wrap="square">
            <a:spAutoFit/>
          </a:bodyPr>
          <a:lstStyle/>
          <a:p>
            <a:pPr>
              <a:lnSpc>
                <a:spcPct val="107000"/>
              </a:lnSpc>
              <a:spcAft>
                <a:spcPts val="600"/>
              </a:spcAft>
            </a:pPr>
            <a:r>
              <a:rPr lang="en-GB" sz="600" dirty="0">
                <a:latin typeface="Verdana" panose="020B0604030504040204" pitchFamily="34" charset="0"/>
                <a:ea typeface="Calibri" panose="020F0502020204030204" pitchFamily="34" charset="0"/>
                <a:cs typeface="Arial" panose="020B0604020202020204" pitchFamily="34"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sk-SK" sz="675" dirty="0">
              <a:latin typeface="Verdana" panose="020B0604030504040204" pitchFamily="34" charset="0"/>
              <a:ea typeface="Verdana" panose="020B0604030504040204" pitchFamily="34" charset="0"/>
              <a:cs typeface="Verdana" panose="020B0604030504040204" pitchFamily="34" charset="0"/>
            </a:endParaRPr>
          </a:p>
        </p:txBody>
      </p:sp>
      <p:pic>
        <p:nvPicPr>
          <p:cNvPr id="11" name="Obrázok 10"/>
          <p:cNvPicPr/>
          <p:nvPr/>
        </p:nvPicPr>
        <p:blipFill>
          <a:blip r:embed="rId2"/>
          <a:srcRect/>
          <a:stretch>
            <a:fillRect/>
          </a:stretch>
        </p:blipFill>
        <p:spPr>
          <a:xfrm>
            <a:off x="491220" y="196984"/>
            <a:ext cx="1403350" cy="483235"/>
          </a:xfrm>
          <a:prstGeom prst="rect">
            <a:avLst/>
          </a:prstGeom>
          <a:noFill/>
          <a:ln>
            <a:noFill/>
            <a:prstDash/>
          </a:ln>
        </p:spPr>
      </p:pic>
      <p:pic>
        <p:nvPicPr>
          <p:cNvPr id="12" name="Picture 9" descr="C:\Users\d.sadovska\Desktop\zs plzen.jpg"/>
          <p:cNvPicPr/>
          <p:nvPr/>
        </p:nvPicPr>
        <p:blipFill>
          <a:blip r:embed="rId3"/>
          <a:srcRect/>
          <a:stretch>
            <a:fillRect/>
          </a:stretch>
        </p:blipFill>
        <p:spPr>
          <a:xfrm>
            <a:off x="405829" y="6103086"/>
            <a:ext cx="1040267" cy="475474"/>
          </a:xfrm>
          <a:prstGeom prst="rect">
            <a:avLst/>
          </a:prstGeom>
          <a:noFill/>
          <a:ln>
            <a:noFill/>
            <a:prstDash/>
          </a:ln>
        </p:spPr>
      </p:pic>
      <p:pic>
        <p:nvPicPr>
          <p:cNvPr id="14" name="Picture 6" descr="\\raabesksrvfs02v\Spolocny\VO\Erasmus+2022_Sk\loga\Obezitologicka asociacia - logo\EN farba.jpg"/>
          <p:cNvPicPr/>
          <p:nvPr/>
        </p:nvPicPr>
        <p:blipFill>
          <a:blip r:embed="rId4"/>
          <a:srcRect/>
          <a:stretch>
            <a:fillRect/>
          </a:stretch>
        </p:blipFill>
        <p:spPr>
          <a:xfrm>
            <a:off x="1615559" y="6083114"/>
            <a:ext cx="908950" cy="475474"/>
          </a:xfrm>
          <a:prstGeom prst="rect">
            <a:avLst/>
          </a:prstGeom>
          <a:noFill/>
          <a:ln>
            <a:noFill/>
            <a:prstDash/>
          </a:ln>
        </p:spPr>
      </p:pic>
      <p:pic>
        <p:nvPicPr>
          <p:cNvPr id="15" name="Picture 7"/>
          <p:cNvPicPr/>
          <p:nvPr/>
        </p:nvPicPr>
        <p:blipFill>
          <a:blip r:embed="rId5"/>
          <a:srcRect/>
          <a:stretch>
            <a:fillRect/>
          </a:stretch>
        </p:blipFill>
        <p:spPr>
          <a:xfrm>
            <a:off x="2627784" y="6019702"/>
            <a:ext cx="1008112" cy="616865"/>
          </a:xfrm>
          <a:prstGeom prst="rect">
            <a:avLst/>
          </a:prstGeom>
          <a:noFill/>
          <a:ln>
            <a:noFill/>
            <a:prstDash/>
          </a:ln>
        </p:spPr>
      </p:pic>
      <p:pic>
        <p:nvPicPr>
          <p:cNvPr id="16" name="Picture 5" descr="C:\Users\d.sadovska\Desktop\LOGA_EXPOL_NOVE 2022\logo-expol-pedagogika-22.png"/>
          <p:cNvPicPr/>
          <p:nvPr/>
        </p:nvPicPr>
        <p:blipFill>
          <a:blip r:embed="rId6"/>
          <a:srcRect/>
          <a:stretch>
            <a:fillRect/>
          </a:stretch>
        </p:blipFill>
        <p:spPr>
          <a:xfrm>
            <a:off x="3805358" y="6103086"/>
            <a:ext cx="802136" cy="479687"/>
          </a:xfrm>
          <a:prstGeom prst="rect">
            <a:avLst/>
          </a:prstGeom>
          <a:noFill/>
          <a:ln>
            <a:noFill/>
            <a:prstDash/>
          </a:ln>
        </p:spPr>
      </p:pic>
      <p:pic>
        <p:nvPicPr>
          <p:cNvPr id="17" name="Picture 8" descr="\\raabesksrvfs02v\Spolocny\VO\Erasmus+2022_Sk\loga\ZS JP Majcichov - logo\maly palarik anj.jpg"/>
          <p:cNvPicPr/>
          <p:nvPr/>
        </p:nvPicPr>
        <p:blipFill>
          <a:blip r:embed="rId7"/>
          <a:srcRect/>
          <a:stretch>
            <a:fillRect/>
          </a:stretch>
        </p:blipFill>
        <p:spPr>
          <a:xfrm>
            <a:off x="5026739" y="6019701"/>
            <a:ext cx="651825" cy="602301"/>
          </a:xfrm>
          <a:prstGeom prst="rect">
            <a:avLst/>
          </a:prstGeom>
          <a:noFill/>
          <a:ln>
            <a:noFill/>
            <a:prstDash/>
          </a:ln>
        </p:spPr>
      </p:pic>
      <p:pic>
        <p:nvPicPr>
          <p:cNvPr id="18" name="Obrázok 17"/>
          <p:cNvPicPr/>
          <p:nvPr/>
        </p:nvPicPr>
        <p:blipFill>
          <a:blip r:embed="rId8"/>
          <a:srcRect l="619" t="15000" r="86535" b="62930"/>
          <a:stretch>
            <a:fillRect/>
          </a:stretch>
        </p:blipFill>
        <p:spPr>
          <a:xfrm>
            <a:off x="6195263" y="6019701"/>
            <a:ext cx="747581" cy="616866"/>
          </a:xfrm>
          <a:prstGeom prst="rect">
            <a:avLst/>
          </a:prstGeom>
          <a:noFill/>
          <a:ln>
            <a:noFill/>
            <a:prstDash/>
          </a:ln>
        </p:spPr>
      </p:pic>
      <p:pic>
        <p:nvPicPr>
          <p:cNvPr id="19" name="Obrázok 18"/>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308304" y="6173901"/>
            <a:ext cx="1149519" cy="376260"/>
          </a:xfrm>
          <a:prstGeom prst="rect">
            <a:avLst/>
          </a:prstGeom>
          <a:noFill/>
          <a:ln>
            <a:noFill/>
          </a:ln>
        </p:spPr>
      </p:pic>
      <p:sp>
        <p:nvSpPr>
          <p:cNvPr id="2" name="Obdĺžnik 1"/>
          <p:cNvSpPr/>
          <p:nvPr/>
        </p:nvSpPr>
        <p:spPr>
          <a:xfrm>
            <a:off x="107504" y="1206299"/>
            <a:ext cx="8928992" cy="3416320"/>
          </a:xfrm>
          <a:prstGeom prst="rect">
            <a:avLst/>
          </a:prstGeom>
        </p:spPr>
        <p:txBody>
          <a:bodyPr wrap="square">
            <a:spAutoFit/>
          </a:bodyPr>
          <a:lstStyle/>
          <a:p>
            <a:endParaRPr lang="sk-SK" b="1"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r>
              <a:rPr lang="sk-SK" b="1"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Aktivita </a:t>
            </a:r>
            <a:r>
              <a:rPr lang="sk-SK"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1 </a:t>
            </a:r>
            <a:r>
              <a:rPr lang="sk-SK" b="1" dirty="0">
                <a:solidFill>
                  <a:srgbClr val="FF0000"/>
                </a:solidFill>
              </a:rPr>
              <a:t>Pitný režim! Dodržiavaš? </a:t>
            </a:r>
            <a:endParaRPr lang="sk-SK" b="1" dirty="0" smtClean="0">
              <a:solidFill>
                <a:srgbClr val="FF0000"/>
              </a:solidFill>
            </a:endParaRPr>
          </a:p>
          <a:p>
            <a:endParaRPr lang="sk-SK" b="1" dirty="0">
              <a:solidFill>
                <a:srgbClr val="FF0000"/>
              </a:solidFill>
            </a:endParaRPr>
          </a:p>
          <a:p>
            <a:r>
              <a:rPr lang="sk-SK" dirty="0" smtClean="0"/>
              <a:t>Pomôcky</a:t>
            </a:r>
            <a:r>
              <a:rPr lang="sk-SK" dirty="0"/>
              <a:t>: </a:t>
            </a:r>
            <a:r>
              <a:rPr lang="sk-SK" dirty="0" smtClean="0"/>
              <a:t>výkres/kartón, lepidlo, nožničky, fixky, letáky </a:t>
            </a:r>
            <a:r>
              <a:rPr lang="sk-SK" dirty="0"/>
              <a:t>s potravinami </a:t>
            </a:r>
            <a:endParaRPr lang="sk-SK" dirty="0" smtClean="0"/>
          </a:p>
          <a:p>
            <a:endParaRPr lang="sk-SK" dirty="0" smtClean="0"/>
          </a:p>
          <a:p>
            <a:pPr marL="342900" indent="-342900">
              <a:buAutoNum type="arabicPeriod"/>
            </a:pPr>
            <a:r>
              <a:rPr lang="sk-SK" dirty="0" smtClean="0"/>
              <a:t>Rozdeľte </a:t>
            </a:r>
            <a:r>
              <a:rPr lang="sk-SK" dirty="0"/>
              <a:t>sa do skupín. </a:t>
            </a:r>
            <a:endParaRPr lang="sk-SK" dirty="0" smtClean="0"/>
          </a:p>
          <a:p>
            <a:pPr marL="342900" indent="-342900">
              <a:buAutoNum type="arabicPeriod"/>
            </a:pPr>
            <a:r>
              <a:rPr lang="sk-SK" dirty="0" smtClean="0"/>
              <a:t>V </a:t>
            </a:r>
            <a:r>
              <a:rPr lang="sk-SK" dirty="0"/>
              <a:t>skupine sa porozprávajte o tom, čo je to pitný režim a odpovedajte na otázky: “Kedy piješ? Koľko piješ? Čo piješ?” Svoje odpovede si zapíšte na papier. </a:t>
            </a:r>
          </a:p>
          <a:p>
            <a:pPr marL="342900" indent="-342900">
              <a:buAutoNum type="arabicPeriod"/>
            </a:pPr>
            <a:r>
              <a:rPr lang="sk-SK" dirty="0" smtClean="0"/>
              <a:t>Zamyslite </a:t>
            </a:r>
            <a:r>
              <a:rPr lang="sk-SK" dirty="0"/>
              <a:t>sa: Je pre teba ťažké dodržiavať pitný režim a „nezabúdať“ piť? Ako sa </a:t>
            </a:r>
            <a:r>
              <a:rPr lang="sk-SK" dirty="0" smtClean="0"/>
              <a:t>cítiš</a:t>
            </a:r>
            <a:r>
              <a:rPr lang="sk-SK" dirty="0"/>
              <a:t>, keď ti chýbajú </a:t>
            </a:r>
            <a:r>
              <a:rPr lang="sk-SK" dirty="0" smtClean="0"/>
              <a:t>tekutiny</a:t>
            </a:r>
            <a:r>
              <a:rPr lang="sk-SK" dirty="0"/>
              <a:t>? </a:t>
            </a:r>
          </a:p>
          <a:p>
            <a:pPr marL="342900" indent="-342900">
              <a:buAutoNum type="arabicPeriod"/>
            </a:pPr>
            <a:r>
              <a:rPr lang="sk-SK" dirty="0" smtClean="0"/>
              <a:t>Pripravte </a:t>
            </a:r>
            <a:r>
              <a:rPr lang="sk-SK" dirty="0"/>
              <a:t>si krátku prezentáciu pre svojich spolužiakov o tom, čo je vhodné/nevhodné pre ich pitný režim a prečo. Prezentácia by nemala mať viac ako 3min</a:t>
            </a:r>
            <a:endParaRPr lang="sk-SK" sz="1600" dirty="0"/>
          </a:p>
        </p:txBody>
      </p:sp>
    </p:spTree>
    <p:extLst>
      <p:ext uri="{BB962C8B-B14F-4D97-AF65-F5344CB8AC3E}">
        <p14:creationId xmlns:p14="http://schemas.microsoft.com/office/powerpoint/2010/main" val="1203730708"/>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ív balíka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Template_O2_LESSON 1_</Template>
  <TotalTime>16424</TotalTime>
  <Words>1839</Words>
  <Application>Microsoft Office PowerPoint</Application>
  <PresentationFormat>Prezentácia na obrazovke (4:3)</PresentationFormat>
  <Paragraphs>115</Paragraphs>
  <Slides>12</Slides>
  <Notes>0</Notes>
  <HiddenSlides>0</HiddenSlides>
  <MMClips>0</MMClips>
  <ScaleCrop>false</ScaleCrop>
  <HeadingPairs>
    <vt:vector size="6" baseType="variant">
      <vt:variant>
        <vt:lpstr>Použité písma</vt:lpstr>
      </vt:variant>
      <vt:variant>
        <vt:i4>4</vt:i4>
      </vt:variant>
      <vt:variant>
        <vt:lpstr>Motív</vt:lpstr>
      </vt:variant>
      <vt:variant>
        <vt:i4>1</vt:i4>
      </vt:variant>
      <vt:variant>
        <vt:lpstr>Nadpisy snímok</vt:lpstr>
      </vt:variant>
      <vt:variant>
        <vt:i4>12</vt:i4>
      </vt:variant>
    </vt:vector>
  </HeadingPairs>
  <TitlesOfParts>
    <vt:vector size="17" baseType="lpstr">
      <vt:lpstr>Arial</vt:lpstr>
      <vt:lpstr>Calibri</vt:lpstr>
      <vt:lpstr>Times New Roman</vt:lpstr>
      <vt:lpstr>Verdana</vt:lpstr>
      <vt:lpstr>Motiv systému Office</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Writers in Rhyme</dc:title>
  <dc:creator>MILOSKO</dc:creator>
  <cp:lastModifiedBy>Dagmar Sadovska</cp:lastModifiedBy>
  <cp:revision>1194</cp:revision>
  <dcterms:created xsi:type="dcterms:W3CDTF">2010-12-09T22:38:35Z</dcterms:created>
  <dcterms:modified xsi:type="dcterms:W3CDTF">2024-12-19T15:19:33Z</dcterms:modified>
</cp:coreProperties>
</file>