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647" r:id="rId2"/>
    <p:sldId id="650" r:id="rId3"/>
    <p:sldId id="651" r:id="rId4"/>
    <p:sldId id="654" r:id="rId5"/>
    <p:sldId id="664" r:id="rId6"/>
    <p:sldId id="652" r:id="rId7"/>
    <p:sldId id="655" r:id="rId8"/>
    <p:sldId id="665" r:id="rId9"/>
    <p:sldId id="666" r:id="rId10"/>
    <p:sldId id="667" r:id="rId11"/>
    <p:sldId id="668" r:id="rId12"/>
    <p:sldId id="669" r:id="rId13"/>
    <p:sldId id="657" r:id="rId14"/>
    <p:sldId id="658" r:id="rId15"/>
    <p:sldId id="659" r:id="rId16"/>
    <p:sldId id="661" r:id="rId17"/>
    <p:sldId id="662" r:id="rId18"/>
    <p:sldId id="670" r:id="rId19"/>
    <p:sldId id="663" r:id="rId20"/>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DFEFF"/>
    <a:srgbClr val="CFFDFD"/>
    <a:srgbClr val="B88C00"/>
    <a:srgbClr val="CCFFFF"/>
    <a:srgbClr val="FBFBF5"/>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redný štý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17" autoAdjust="0"/>
    <p:restoredTop sz="95332" autoAdjust="0"/>
  </p:normalViewPr>
  <p:slideViewPr>
    <p:cSldViewPr>
      <p:cViewPr varScale="1">
        <p:scale>
          <a:sx n="91" d="100"/>
          <a:sy n="91" d="100"/>
        </p:scale>
        <p:origin x="136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245362-6DB7-45BC-85FE-5D5636CE19A7}" type="datetimeFigureOut">
              <a:rPr lang="sk-SK" smtClean="0"/>
              <a:t>19.12.2024</a:t>
            </a:fld>
            <a:endParaRPr lang="sk-SK"/>
          </a:p>
        </p:txBody>
      </p:sp>
      <p:sp>
        <p:nvSpPr>
          <p:cNvPr id="4" name="Zástupný objekt pre obrázok snímky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37B4B1-CBA5-409B-968D-563B3B7C8B2E}" type="slidenum">
              <a:rPr lang="sk-SK" smtClean="0"/>
              <a:t>‹#›</a:t>
            </a:fld>
            <a:endParaRPr lang="sk-SK"/>
          </a:p>
        </p:txBody>
      </p:sp>
    </p:spTree>
    <p:extLst>
      <p:ext uri="{BB962C8B-B14F-4D97-AF65-F5344CB8AC3E}">
        <p14:creationId xmlns:p14="http://schemas.microsoft.com/office/powerpoint/2010/main" val="2483686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Upravte štýly predlohy textu</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Kliknutím upravte štýl predlohy podnadpisov</a:t>
            </a:r>
            <a:endParaRPr lang="cs-CZ"/>
          </a:p>
        </p:txBody>
      </p:sp>
      <p:sp>
        <p:nvSpPr>
          <p:cNvPr id="4" name="Zástupný symbol pro datum 3"/>
          <p:cNvSpPr>
            <a:spLocks noGrp="1"/>
          </p:cNvSpPr>
          <p:nvPr>
            <p:ph type="dt" sz="half" idx="10"/>
          </p:nvPr>
        </p:nvSpPr>
        <p:spPr/>
        <p:txBody>
          <a:bodyPr/>
          <a:lstStyle/>
          <a:p>
            <a:pPr>
              <a:defRPr/>
            </a:pPr>
            <a:endParaRPr lang="sk-SK"/>
          </a:p>
        </p:txBody>
      </p:sp>
      <p:sp>
        <p:nvSpPr>
          <p:cNvPr id="5" name="Zástupný symbol pro zápatí 4"/>
          <p:cNvSpPr>
            <a:spLocks noGrp="1"/>
          </p:cNvSpPr>
          <p:nvPr>
            <p:ph type="ftr" sz="quarter" idx="11"/>
          </p:nvPr>
        </p:nvSpPr>
        <p:spPr/>
        <p:txBody>
          <a:bodyPr/>
          <a:lstStyle/>
          <a:p>
            <a:pPr>
              <a:defRPr/>
            </a:pPr>
            <a:endParaRPr lang="sk-SK"/>
          </a:p>
        </p:txBody>
      </p:sp>
      <p:sp>
        <p:nvSpPr>
          <p:cNvPr id="6" name="Zástupný symbol pro číslo snímku 5"/>
          <p:cNvSpPr>
            <a:spLocks noGrp="1"/>
          </p:cNvSpPr>
          <p:nvPr>
            <p:ph type="sldNum" sz="quarter" idx="12"/>
          </p:nvPr>
        </p:nvSpPr>
        <p:spPr/>
        <p:txBody>
          <a:bodyPr/>
          <a:lstStyle/>
          <a:p>
            <a:pPr>
              <a:defRPr/>
            </a:pPr>
            <a:fld id="{11402C2E-A5C6-470E-AB4D-B6E2E8A6E28C}" type="slidenum">
              <a:rPr lang="sk-SK" altLang="sk-SK" smtClean="0"/>
              <a:pPr>
                <a:defRPr/>
              </a:pPr>
              <a:t>‹#›</a:t>
            </a:fld>
            <a:endParaRPr lang="sk-SK" altLang="sk-SK"/>
          </a:p>
        </p:txBody>
      </p:sp>
    </p:spTree>
    <p:extLst>
      <p:ext uri="{BB962C8B-B14F-4D97-AF65-F5344CB8AC3E}">
        <p14:creationId xmlns:p14="http://schemas.microsoft.com/office/powerpoint/2010/main" val="3992721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cs-CZ"/>
          </a:p>
        </p:txBody>
      </p:sp>
      <p:sp>
        <p:nvSpPr>
          <p:cNvPr id="3" name="Zástupný symbol pro svislý text 2"/>
          <p:cNvSpPr>
            <a:spLocks noGrp="1"/>
          </p:cNvSpPr>
          <p:nvPr>
            <p:ph type="body" orient="vert" idx="1"/>
          </p:nvPr>
        </p:nvSpPr>
        <p:spPr/>
        <p:txBody>
          <a:bodyPr vert="eaVert"/>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cs-CZ"/>
          </a:p>
        </p:txBody>
      </p:sp>
      <p:sp>
        <p:nvSpPr>
          <p:cNvPr id="4" name="Zástupný symbol pro datum 3"/>
          <p:cNvSpPr>
            <a:spLocks noGrp="1"/>
          </p:cNvSpPr>
          <p:nvPr>
            <p:ph type="dt" sz="half" idx="10"/>
          </p:nvPr>
        </p:nvSpPr>
        <p:spPr/>
        <p:txBody>
          <a:bodyPr/>
          <a:lstStyle/>
          <a:p>
            <a:pPr>
              <a:defRPr/>
            </a:pPr>
            <a:endParaRPr lang="sk-SK"/>
          </a:p>
        </p:txBody>
      </p:sp>
      <p:sp>
        <p:nvSpPr>
          <p:cNvPr id="5" name="Zástupný symbol pro zápatí 4"/>
          <p:cNvSpPr>
            <a:spLocks noGrp="1"/>
          </p:cNvSpPr>
          <p:nvPr>
            <p:ph type="ftr" sz="quarter" idx="11"/>
          </p:nvPr>
        </p:nvSpPr>
        <p:spPr/>
        <p:txBody>
          <a:bodyPr/>
          <a:lstStyle/>
          <a:p>
            <a:pPr>
              <a:defRPr/>
            </a:pPr>
            <a:endParaRPr lang="sk-SK"/>
          </a:p>
        </p:txBody>
      </p:sp>
      <p:sp>
        <p:nvSpPr>
          <p:cNvPr id="6" name="Zástupný symbol pro číslo snímku 5"/>
          <p:cNvSpPr>
            <a:spLocks noGrp="1"/>
          </p:cNvSpPr>
          <p:nvPr>
            <p:ph type="sldNum" sz="quarter" idx="12"/>
          </p:nvPr>
        </p:nvSpPr>
        <p:spPr/>
        <p:txBody>
          <a:bodyPr/>
          <a:lstStyle/>
          <a:p>
            <a:pPr>
              <a:defRPr/>
            </a:pPr>
            <a:fld id="{11402C2E-A5C6-470E-AB4D-B6E2E8A6E28C}" type="slidenum">
              <a:rPr lang="sk-SK" altLang="sk-SK" smtClean="0"/>
              <a:pPr>
                <a:defRPr/>
              </a:pPr>
              <a:t>‹#›</a:t>
            </a:fld>
            <a:endParaRPr lang="sk-SK" altLang="sk-SK"/>
          </a:p>
        </p:txBody>
      </p:sp>
    </p:spTree>
    <p:extLst>
      <p:ext uri="{BB962C8B-B14F-4D97-AF65-F5344CB8AC3E}">
        <p14:creationId xmlns:p14="http://schemas.microsoft.com/office/powerpoint/2010/main" val="2292257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sk-SK" smtClean="0"/>
              <a:t>Upravte štýly predlohy textu</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cs-CZ"/>
          </a:p>
        </p:txBody>
      </p:sp>
      <p:sp>
        <p:nvSpPr>
          <p:cNvPr id="4" name="Zástupný symbol pro datum 3"/>
          <p:cNvSpPr>
            <a:spLocks noGrp="1"/>
          </p:cNvSpPr>
          <p:nvPr>
            <p:ph type="dt" sz="half" idx="10"/>
          </p:nvPr>
        </p:nvSpPr>
        <p:spPr/>
        <p:txBody>
          <a:bodyPr/>
          <a:lstStyle/>
          <a:p>
            <a:pPr>
              <a:defRPr/>
            </a:pPr>
            <a:endParaRPr lang="sk-SK"/>
          </a:p>
        </p:txBody>
      </p:sp>
      <p:sp>
        <p:nvSpPr>
          <p:cNvPr id="5" name="Zástupný symbol pro zápatí 4"/>
          <p:cNvSpPr>
            <a:spLocks noGrp="1"/>
          </p:cNvSpPr>
          <p:nvPr>
            <p:ph type="ftr" sz="quarter" idx="11"/>
          </p:nvPr>
        </p:nvSpPr>
        <p:spPr/>
        <p:txBody>
          <a:bodyPr/>
          <a:lstStyle/>
          <a:p>
            <a:pPr>
              <a:defRPr/>
            </a:pPr>
            <a:endParaRPr lang="sk-SK"/>
          </a:p>
        </p:txBody>
      </p:sp>
      <p:sp>
        <p:nvSpPr>
          <p:cNvPr id="6" name="Zástupný symbol pro číslo snímku 5"/>
          <p:cNvSpPr>
            <a:spLocks noGrp="1"/>
          </p:cNvSpPr>
          <p:nvPr>
            <p:ph type="sldNum" sz="quarter" idx="12"/>
          </p:nvPr>
        </p:nvSpPr>
        <p:spPr/>
        <p:txBody>
          <a:bodyPr/>
          <a:lstStyle/>
          <a:p>
            <a:pPr>
              <a:defRPr/>
            </a:pPr>
            <a:fld id="{11402C2E-A5C6-470E-AB4D-B6E2E8A6E28C}" type="slidenum">
              <a:rPr lang="sk-SK" altLang="sk-SK" smtClean="0"/>
              <a:pPr>
                <a:defRPr/>
              </a:pPr>
              <a:t>‹#›</a:t>
            </a:fld>
            <a:endParaRPr lang="sk-SK" altLang="sk-SK"/>
          </a:p>
        </p:txBody>
      </p:sp>
    </p:spTree>
    <p:extLst>
      <p:ext uri="{BB962C8B-B14F-4D97-AF65-F5344CB8AC3E}">
        <p14:creationId xmlns:p14="http://schemas.microsoft.com/office/powerpoint/2010/main" val="164926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cs-CZ"/>
          </a:p>
        </p:txBody>
      </p:sp>
      <p:sp>
        <p:nvSpPr>
          <p:cNvPr id="3" name="Zástupný symbol pro obsah 2"/>
          <p:cNvSpPr>
            <a:spLocks noGrp="1"/>
          </p:cNvSpPr>
          <p:nvPr>
            <p:ph idx="1"/>
          </p:nvPr>
        </p:nvSpPr>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cs-CZ"/>
          </a:p>
        </p:txBody>
      </p:sp>
      <p:sp>
        <p:nvSpPr>
          <p:cNvPr id="4" name="Zástupný symbol pro datum 3"/>
          <p:cNvSpPr>
            <a:spLocks noGrp="1"/>
          </p:cNvSpPr>
          <p:nvPr>
            <p:ph type="dt" sz="half" idx="10"/>
          </p:nvPr>
        </p:nvSpPr>
        <p:spPr/>
        <p:txBody>
          <a:bodyPr/>
          <a:lstStyle/>
          <a:p>
            <a:pPr>
              <a:defRPr/>
            </a:pPr>
            <a:endParaRPr lang="sk-SK"/>
          </a:p>
        </p:txBody>
      </p:sp>
      <p:sp>
        <p:nvSpPr>
          <p:cNvPr id="5" name="Zástupný symbol pro zápatí 4"/>
          <p:cNvSpPr>
            <a:spLocks noGrp="1"/>
          </p:cNvSpPr>
          <p:nvPr>
            <p:ph type="ftr" sz="quarter" idx="11"/>
          </p:nvPr>
        </p:nvSpPr>
        <p:spPr/>
        <p:txBody>
          <a:bodyPr/>
          <a:lstStyle/>
          <a:p>
            <a:pPr>
              <a:defRPr/>
            </a:pPr>
            <a:endParaRPr lang="sk-SK"/>
          </a:p>
        </p:txBody>
      </p:sp>
      <p:sp>
        <p:nvSpPr>
          <p:cNvPr id="6" name="Zástupný symbol pro číslo snímku 5"/>
          <p:cNvSpPr>
            <a:spLocks noGrp="1"/>
          </p:cNvSpPr>
          <p:nvPr>
            <p:ph type="sldNum" sz="quarter" idx="12"/>
          </p:nvPr>
        </p:nvSpPr>
        <p:spPr/>
        <p:txBody>
          <a:bodyPr/>
          <a:lstStyle/>
          <a:p>
            <a:pPr>
              <a:defRPr/>
            </a:pPr>
            <a:fld id="{D35FA7E5-6B71-4F0B-B28C-C7E70D3501B9}" type="slidenum">
              <a:rPr lang="sk-SK" altLang="sk-SK" smtClean="0"/>
              <a:pPr>
                <a:defRPr/>
              </a:pPr>
              <a:t>‹#›</a:t>
            </a:fld>
            <a:endParaRPr lang="sk-SK" altLang="sk-SK"/>
          </a:p>
        </p:txBody>
      </p:sp>
    </p:spTree>
    <p:extLst>
      <p:ext uri="{BB962C8B-B14F-4D97-AF65-F5344CB8AC3E}">
        <p14:creationId xmlns:p14="http://schemas.microsoft.com/office/powerpoint/2010/main" val="2050843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Upravte štýly predlohy textu</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Upraviť štýly predlohy textu</a:t>
            </a:r>
          </a:p>
        </p:txBody>
      </p:sp>
      <p:sp>
        <p:nvSpPr>
          <p:cNvPr id="4" name="Zástupný symbol pro datum 3"/>
          <p:cNvSpPr>
            <a:spLocks noGrp="1"/>
          </p:cNvSpPr>
          <p:nvPr>
            <p:ph type="dt" sz="half" idx="10"/>
          </p:nvPr>
        </p:nvSpPr>
        <p:spPr/>
        <p:txBody>
          <a:bodyPr/>
          <a:lstStyle/>
          <a:p>
            <a:pPr>
              <a:defRPr/>
            </a:pPr>
            <a:endParaRPr lang="sk-SK"/>
          </a:p>
        </p:txBody>
      </p:sp>
      <p:sp>
        <p:nvSpPr>
          <p:cNvPr id="5" name="Zástupný symbol pro zápatí 4"/>
          <p:cNvSpPr>
            <a:spLocks noGrp="1"/>
          </p:cNvSpPr>
          <p:nvPr>
            <p:ph type="ftr" sz="quarter" idx="11"/>
          </p:nvPr>
        </p:nvSpPr>
        <p:spPr/>
        <p:txBody>
          <a:bodyPr/>
          <a:lstStyle/>
          <a:p>
            <a:pPr>
              <a:defRPr/>
            </a:pPr>
            <a:endParaRPr lang="sk-SK"/>
          </a:p>
        </p:txBody>
      </p:sp>
      <p:sp>
        <p:nvSpPr>
          <p:cNvPr id="6" name="Zástupný symbol pro číslo snímku 5"/>
          <p:cNvSpPr>
            <a:spLocks noGrp="1"/>
          </p:cNvSpPr>
          <p:nvPr>
            <p:ph type="sldNum" sz="quarter" idx="12"/>
          </p:nvPr>
        </p:nvSpPr>
        <p:spPr/>
        <p:txBody>
          <a:bodyPr/>
          <a:lstStyle/>
          <a:p>
            <a:pPr>
              <a:defRPr/>
            </a:pPr>
            <a:fld id="{11402C2E-A5C6-470E-AB4D-B6E2E8A6E28C}" type="slidenum">
              <a:rPr lang="sk-SK" altLang="sk-SK" smtClean="0"/>
              <a:pPr>
                <a:defRPr/>
              </a:pPr>
              <a:t>‹#›</a:t>
            </a:fld>
            <a:endParaRPr lang="sk-SK" altLang="sk-SK"/>
          </a:p>
        </p:txBody>
      </p:sp>
    </p:spTree>
    <p:extLst>
      <p:ext uri="{BB962C8B-B14F-4D97-AF65-F5344CB8AC3E}">
        <p14:creationId xmlns:p14="http://schemas.microsoft.com/office/powerpoint/2010/main" val="2806285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cs-CZ"/>
          </a:p>
        </p:txBody>
      </p:sp>
      <p:sp>
        <p:nvSpPr>
          <p:cNvPr id="5" name="Zástupný symbol pro datum 4"/>
          <p:cNvSpPr>
            <a:spLocks noGrp="1"/>
          </p:cNvSpPr>
          <p:nvPr>
            <p:ph type="dt" sz="half" idx="10"/>
          </p:nvPr>
        </p:nvSpPr>
        <p:spPr/>
        <p:txBody>
          <a:bodyPr/>
          <a:lstStyle/>
          <a:p>
            <a:pPr>
              <a:defRPr/>
            </a:pPr>
            <a:endParaRPr lang="sk-SK"/>
          </a:p>
        </p:txBody>
      </p:sp>
      <p:sp>
        <p:nvSpPr>
          <p:cNvPr id="6" name="Zástupný symbol pro zápatí 5"/>
          <p:cNvSpPr>
            <a:spLocks noGrp="1"/>
          </p:cNvSpPr>
          <p:nvPr>
            <p:ph type="ftr" sz="quarter" idx="11"/>
          </p:nvPr>
        </p:nvSpPr>
        <p:spPr/>
        <p:txBody>
          <a:bodyPr/>
          <a:lstStyle/>
          <a:p>
            <a:pPr>
              <a:defRPr/>
            </a:pPr>
            <a:endParaRPr lang="sk-SK"/>
          </a:p>
        </p:txBody>
      </p:sp>
      <p:sp>
        <p:nvSpPr>
          <p:cNvPr id="7" name="Zástupný symbol pro číslo snímku 6"/>
          <p:cNvSpPr>
            <a:spLocks noGrp="1"/>
          </p:cNvSpPr>
          <p:nvPr>
            <p:ph type="sldNum" sz="quarter" idx="12"/>
          </p:nvPr>
        </p:nvSpPr>
        <p:spPr/>
        <p:txBody>
          <a:bodyPr/>
          <a:lstStyle/>
          <a:p>
            <a:pPr>
              <a:defRPr/>
            </a:pPr>
            <a:fld id="{3400DAEF-3B93-4878-96B7-8984720C145D}" type="slidenum">
              <a:rPr lang="sk-SK" altLang="sk-SK" smtClean="0"/>
              <a:pPr>
                <a:defRPr/>
              </a:pPr>
              <a:t>‹#›</a:t>
            </a:fld>
            <a:endParaRPr lang="sk-SK" altLang="sk-SK"/>
          </a:p>
        </p:txBody>
      </p:sp>
    </p:spTree>
    <p:extLst>
      <p:ext uri="{BB962C8B-B14F-4D97-AF65-F5344CB8AC3E}">
        <p14:creationId xmlns:p14="http://schemas.microsoft.com/office/powerpoint/2010/main" val="366426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Upravte štýly predlohy textu</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cs-CZ"/>
          </a:p>
        </p:txBody>
      </p:sp>
      <p:sp>
        <p:nvSpPr>
          <p:cNvPr id="7" name="Zástupný symbol pro datum 6"/>
          <p:cNvSpPr>
            <a:spLocks noGrp="1"/>
          </p:cNvSpPr>
          <p:nvPr>
            <p:ph type="dt" sz="half" idx="10"/>
          </p:nvPr>
        </p:nvSpPr>
        <p:spPr/>
        <p:txBody>
          <a:bodyPr/>
          <a:lstStyle/>
          <a:p>
            <a:pPr>
              <a:defRPr/>
            </a:pPr>
            <a:endParaRPr lang="sk-SK"/>
          </a:p>
        </p:txBody>
      </p:sp>
      <p:sp>
        <p:nvSpPr>
          <p:cNvPr id="8" name="Zástupný symbol pro zápatí 7"/>
          <p:cNvSpPr>
            <a:spLocks noGrp="1"/>
          </p:cNvSpPr>
          <p:nvPr>
            <p:ph type="ftr" sz="quarter" idx="11"/>
          </p:nvPr>
        </p:nvSpPr>
        <p:spPr/>
        <p:txBody>
          <a:bodyPr/>
          <a:lstStyle/>
          <a:p>
            <a:pPr>
              <a:defRPr/>
            </a:pPr>
            <a:endParaRPr lang="sk-SK"/>
          </a:p>
        </p:txBody>
      </p:sp>
      <p:sp>
        <p:nvSpPr>
          <p:cNvPr id="9" name="Zástupný symbol pro číslo snímku 8"/>
          <p:cNvSpPr>
            <a:spLocks noGrp="1"/>
          </p:cNvSpPr>
          <p:nvPr>
            <p:ph type="sldNum" sz="quarter" idx="12"/>
          </p:nvPr>
        </p:nvSpPr>
        <p:spPr/>
        <p:txBody>
          <a:bodyPr/>
          <a:lstStyle/>
          <a:p>
            <a:pPr>
              <a:defRPr/>
            </a:pPr>
            <a:fld id="{11402C2E-A5C6-470E-AB4D-B6E2E8A6E28C}" type="slidenum">
              <a:rPr lang="sk-SK" altLang="sk-SK" smtClean="0"/>
              <a:pPr>
                <a:defRPr/>
              </a:pPr>
              <a:t>‹#›</a:t>
            </a:fld>
            <a:endParaRPr lang="sk-SK" altLang="sk-SK"/>
          </a:p>
        </p:txBody>
      </p:sp>
    </p:spTree>
    <p:extLst>
      <p:ext uri="{BB962C8B-B14F-4D97-AF65-F5344CB8AC3E}">
        <p14:creationId xmlns:p14="http://schemas.microsoft.com/office/powerpoint/2010/main" val="329001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cs-CZ"/>
          </a:p>
        </p:txBody>
      </p:sp>
      <p:sp>
        <p:nvSpPr>
          <p:cNvPr id="3" name="Zástupný symbol pro datum 2"/>
          <p:cNvSpPr>
            <a:spLocks noGrp="1"/>
          </p:cNvSpPr>
          <p:nvPr>
            <p:ph type="dt" sz="half" idx="10"/>
          </p:nvPr>
        </p:nvSpPr>
        <p:spPr/>
        <p:txBody>
          <a:bodyPr/>
          <a:lstStyle/>
          <a:p>
            <a:pPr>
              <a:defRPr/>
            </a:pPr>
            <a:endParaRPr lang="sk-SK"/>
          </a:p>
        </p:txBody>
      </p:sp>
      <p:sp>
        <p:nvSpPr>
          <p:cNvPr id="4" name="Zástupný symbol pro zápatí 3"/>
          <p:cNvSpPr>
            <a:spLocks noGrp="1"/>
          </p:cNvSpPr>
          <p:nvPr>
            <p:ph type="ftr" sz="quarter" idx="11"/>
          </p:nvPr>
        </p:nvSpPr>
        <p:spPr/>
        <p:txBody>
          <a:bodyPr/>
          <a:lstStyle/>
          <a:p>
            <a:pPr>
              <a:defRPr/>
            </a:pPr>
            <a:endParaRPr lang="sk-SK"/>
          </a:p>
        </p:txBody>
      </p:sp>
      <p:sp>
        <p:nvSpPr>
          <p:cNvPr id="5" name="Zástupný symbol pro číslo snímku 4"/>
          <p:cNvSpPr>
            <a:spLocks noGrp="1"/>
          </p:cNvSpPr>
          <p:nvPr>
            <p:ph type="sldNum" sz="quarter" idx="12"/>
          </p:nvPr>
        </p:nvSpPr>
        <p:spPr/>
        <p:txBody>
          <a:bodyPr/>
          <a:lstStyle/>
          <a:p>
            <a:pPr>
              <a:defRPr/>
            </a:pPr>
            <a:fld id="{11402C2E-A5C6-470E-AB4D-B6E2E8A6E28C}" type="slidenum">
              <a:rPr lang="sk-SK" altLang="sk-SK" smtClean="0"/>
              <a:pPr>
                <a:defRPr/>
              </a:pPr>
              <a:t>‹#›</a:t>
            </a:fld>
            <a:endParaRPr lang="sk-SK" altLang="sk-SK"/>
          </a:p>
        </p:txBody>
      </p:sp>
    </p:spTree>
    <p:extLst>
      <p:ext uri="{BB962C8B-B14F-4D97-AF65-F5344CB8AC3E}">
        <p14:creationId xmlns:p14="http://schemas.microsoft.com/office/powerpoint/2010/main" val="2888572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endParaRPr lang="sk-SK"/>
          </a:p>
        </p:txBody>
      </p:sp>
      <p:sp>
        <p:nvSpPr>
          <p:cNvPr id="3" name="Zástupný symbol pro zápatí 2"/>
          <p:cNvSpPr>
            <a:spLocks noGrp="1"/>
          </p:cNvSpPr>
          <p:nvPr>
            <p:ph type="ftr" sz="quarter" idx="11"/>
          </p:nvPr>
        </p:nvSpPr>
        <p:spPr/>
        <p:txBody>
          <a:bodyPr/>
          <a:lstStyle/>
          <a:p>
            <a:pPr>
              <a:defRPr/>
            </a:pPr>
            <a:endParaRPr lang="sk-SK"/>
          </a:p>
        </p:txBody>
      </p:sp>
      <p:sp>
        <p:nvSpPr>
          <p:cNvPr id="4" name="Zástupný symbol pro číslo snímku 3"/>
          <p:cNvSpPr>
            <a:spLocks noGrp="1"/>
          </p:cNvSpPr>
          <p:nvPr>
            <p:ph type="sldNum" sz="quarter" idx="12"/>
          </p:nvPr>
        </p:nvSpPr>
        <p:spPr/>
        <p:txBody>
          <a:bodyPr/>
          <a:lstStyle/>
          <a:p>
            <a:pPr>
              <a:defRPr/>
            </a:pPr>
            <a:fld id="{11402C2E-A5C6-470E-AB4D-B6E2E8A6E28C}" type="slidenum">
              <a:rPr lang="sk-SK" altLang="sk-SK" smtClean="0"/>
              <a:pPr>
                <a:defRPr/>
              </a:pPr>
              <a:t>‹#›</a:t>
            </a:fld>
            <a:endParaRPr lang="sk-SK" altLang="sk-SK"/>
          </a:p>
        </p:txBody>
      </p:sp>
    </p:spTree>
    <p:extLst>
      <p:ext uri="{BB962C8B-B14F-4D97-AF65-F5344CB8AC3E}">
        <p14:creationId xmlns:p14="http://schemas.microsoft.com/office/powerpoint/2010/main" val="416425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Upravte štýly predlohy textu</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Upraviť štýly predlohy textu</a:t>
            </a:r>
          </a:p>
        </p:txBody>
      </p:sp>
      <p:sp>
        <p:nvSpPr>
          <p:cNvPr id="5" name="Zástupný symbol pro datum 4"/>
          <p:cNvSpPr>
            <a:spLocks noGrp="1"/>
          </p:cNvSpPr>
          <p:nvPr>
            <p:ph type="dt" sz="half" idx="10"/>
          </p:nvPr>
        </p:nvSpPr>
        <p:spPr/>
        <p:txBody>
          <a:bodyPr/>
          <a:lstStyle/>
          <a:p>
            <a:pPr>
              <a:defRPr/>
            </a:pPr>
            <a:endParaRPr lang="sk-SK"/>
          </a:p>
        </p:txBody>
      </p:sp>
      <p:sp>
        <p:nvSpPr>
          <p:cNvPr id="6" name="Zástupný symbol pro zápatí 5"/>
          <p:cNvSpPr>
            <a:spLocks noGrp="1"/>
          </p:cNvSpPr>
          <p:nvPr>
            <p:ph type="ftr" sz="quarter" idx="11"/>
          </p:nvPr>
        </p:nvSpPr>
        <p:spPr/>
        <p:txBody>
          <a:bodyPr/>
          <a:lstStyle/>
          <a:p>
            <a:pPr>
              <a:defRPr/>
            </a:pPr>
            <a:endParaRPr lang="sk-SK"/>
          </a:p>
        </p:txBody>
      </p:sp>
      <p:sp>
        <p:nvSpPr>
          <p:cNvPr id="7" name="Zástupný symbol pro číslo snímku 6"/>
          <p:cNvSpPr>
            <a:spLocks noGrp="1"/>
          </p:cNvSpPr>
          <p:nvPr>
            <p:ph type="sldNum" sz="quarter" idx="12"/>
          </p:nvPr>
        </p:nvSpPr>
        <p:spPr/>
        <p:txBody>
          <a:bodyPr/>
          <a:lstStyle/>
          <a:p>
            <a:pPr>
              <a:defRPr/>
            </a:pPr>
            <a:fld id="{11402C2E-A5C6-470E-AB4D-B6E2E8A6E28C}" type="slidenum">
              <a:rPr lang="sk-SK" altLang="sk-SK" smtClean="0"/>
              <a:pPr>
                <a:defRPr/>
              </a:pPr>
              <a:t>‹#›</a:t>
            </a:fld>
            <a:endParaRPr lang="sk-SK" altLang="sk-SK"/>
          </a:p>
        </p:txBody>
      </p:sp>
    </p:spTree>
    <p:extLst>
      <p:ext uri="{BB962C8B-B14F-4D97-AF65-F5344CB8AC3E}">
        <p14:creationId xmlns:p14="http://schemas.microsoft.com/office/powerpoint/2010/main" val="1136411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Upravte štýly predlohy textu</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smtClean="0"/>
              <a:t>Ak chcete pridať obrázok, kliknite na ikonu</a:t>
            </a:r>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Upraviť štýly predlohy textu</a:t>
            </a:r>
          </a:p>
        </p:txBody>
      </p:sp>
      <p:sp>
        <p:nvSpPr>
          <p:cNvPr id="5" name="Zástupný symbol pro datum 4"/>
          <p:cNvSpPr>
            <a:spLocks noGrp="1"/>
          </p:cNvSpPr>
          <p:nvPr>
            <p:ph type="dt" sz="half" idx="10"/>
          </p:nvPr>
        </p:nvSpPr>
        <p:spPr/>
        <p:txBody>
          <a:bodyPr/>
          <a:lstStyle/>
          <a:p>
            <a:pPr>
              <a:defRPr/>
            </a:pPr>
            <a:endParaRPr lang="sk-SK"/>
          </a:p>
        </p:txBody>
      </p:sp>
      <p:sp>
        <p:nvSpPr>
          <p:cNvPr id="6" name="Zástupný symbol pro zápatí 5"/>
          <p:cNvSpPr>
            <a:spLocks noGrp="1"/>
          </p:cNvSpPr>
          <p:nvPr>
            <p:ph type="ftr" sz="quarter" idx="11"/>
          </p:nvPr>
        </p:nvSpPr>
        <p:spPr/>
        <p:txBody>
          <a:bodyPr/>
          <a:lstStyle/>
          <a:p>
            <a:pPr>
              <a:defRPr/>
            </a:pPr>
            <a:endParaRPr lang="sk-SK"/>
          </a:p>
        </p:txBody>
      </p:sp>
      <p:sp>
        <p:nvSpPr>
          <p:cNvPr id="7" name="Zástupný symbol pro číslo snímku 6"/>
          <p:cNvSpPr>
            <a:spLocks noGrp="1"/>
          </p:cNvSpPr>
          <p:nvPr>
            <p:ph type="sldNum" sz="quarter" idx="12"/>
          </p:nvPr>
        </p:nvSpPr>
        <p:spPr/>
        <p:txBody>
          <a:bodyPr/>
          <a:lstStyle/>
          <a:p>
            <a:pPr>
              <a:defRPr/>
            </a:pPr>
            <a:fld id="{11402C2E-A5C6-470E-AB4D-B6E2E8A6E28C}" type="slidenum">
              <a:rPr lang="sk-SK" altLang="sk-SK" smtClean="0"/>
              <a:pPr>
                <a:defRPr/>
              </a:pPr>
              <a:t>‹#›</a:t>
            </a:fld>
            <a:endParaRPr lang="sk-SK" altLang="sk-SK"/>
          </a:p>
        </p:txBody>
      </p:sp>
    </p:spTree>
    <p:extLst>
      <p:ext uri="{BB962C8B-B14F-4D97-AF65-F5344CB8AC3E}">
        <p14:creationId xmlns:p14="http://schemas.microsoft.com/office/powerpoint/2010/main" val="1453923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sk-SK"/>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sk-SK"/>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1402C2E-A5C6-470E-AB4D-B6E2E8A6E28C}" type="slidenum">
              <a:rPr lang="sk-SK" altLang="sk-SK" smtClean="0"/>
              <a:pPr>
                <a:defRPr/>
              </a:pPr>
              <a:t>‹#›</a:t>
            </a:fld>
            <a:endParaRPr lang="sk-SK" altLang="sk-SK"/>
          </a:p>
        </p:txBody>
      </p:sp>
    </p:spTree>
    <p:extLst>
      <p:ext uri="{BB962C8B-B14F-4D97-AF65-F5344CB8AC3E}">
        <p14:creationId xmlns:p14="http://schemas.microsoft.com/office/powerpoint/2010/main" val="35383025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emf"/></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emf"/></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emf"/></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emf"/></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emf"/></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emf"/></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emf"/></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emf"/></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emf"/></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emf"/></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emf"/></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emf"/></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image" Target="../media/image3.jpeg"/><Relationship Id="rId9" Type="http://schemas.openxmlformats.org/officeDocument/2006/relationships/image" Target="../media/image8.emf"/></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1.png"/><Relationship Id="rId4" Type="http://schemas.openxmlformats.org/officeDocument/2006/relationships/image" Target="../media/image3.jpeg"/><Relationship Id="rId9" Type="http://schemas.openxmlformats.org/officeDocument/2006/relationships/image" Target="../media/image8.emf"/></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2.png"/><Relationship Id="rId4" Type="http://schemas.openxmlformats.org/officeDocument/2006/relationships/image" Target="../media/image3.jpeg"/><Relationship Id="rId9" Type="http://schemas.openxmlformats.org/officeDocument/2006/relationships/image" Target="../media/image8.emf"/></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3.jpeg"/><Relationship Id="rId9" Type="http://schemas.openxmlformats.org/officeDocument/2006/relationships/image" Target="../media/image8.emf"/></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4.png"/><Relationship Id="rId4" Type="http://schemas.openxmlformats.org/officeDocument/2006/relationships/image" Target="../media/image3.jpeg"/><Relationship Id="rId9" Type="http://schemas.openxmlformats.org/officeDocument/2006/relationships/image" Target="../media/image8.emf"/></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5.png"/><Relationship Id="rId4" Type="http://schemas.openxmlformats.org/officeDocument/2006/relationships/image" Target="../media/image3.jpeg"/><Relationship Id="rId9" Type="http://schemas.openxmlformats.org/officeDocument/2006/relationships/image" Target="../media/image8.emf"/></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6.png"/><Relationship Id="rId4" Type="http://schemas.openxmlformats.org/officeDocument/2006/relationships/image" Target="../media/image3.jpeg"/><Relationship Id="rId9"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530915"/>
          </a:xfrm>
          <a:prstGeom prst="rect">
            <a:avLst/>
          </a:prstGeom>
          <a:solidFill>
            <a:srgbClr val="FFC000"/>
          </a:solidFill>
        </p:spPr>
        <p:txBody>
          <a:bodyPr wrap="square">
            <a:spAutoFit/>
          </a:bodyPr>
          <a:lstStyle/>
          <a:p>
            <a:pPr>
              <a:lnSpc>
                <a:spcPct val="150000"/>
              </a:lnSpc>
            </a:pPr>
            <a:r>
              <a:rPr lang="sk" sz="900" dirty="0">
                <a:ea typeface="Verdana" panose="020B0604030504040204" pitchFamily="34" charset="0"/>
                <a:cs typeface="Verdana" panose="020B0604030504040204" pitchFamily="34" charset="0"/>
              </a:rPr>
              <a:t>Projekt</a:t>
            </a:r>
            <a:r>
              <a:rPr lang="sk" sz="900" b="1" dirty="0">
                <a:ea typeface="Verdana" panose="020B0604030504040204" pitchFamily="34" charset="0"/>
                <a:cs typeface="Verdana" panose="020B0604030504040204" pitchFamily="34" charset="0"/>
              </a:rPr>
              <a:t>: </a:t>
            </a:r>
            <a:r>
              <a:rPr lang="sk" sz="900" b="1" dirty="0"/>
              <a:t>Innovative STEPS </a:t>
            </a:r>
            <a:r>
              <a:rPr lang="sk" sz="900" dirty="0"/>
              <a:t>(Innovative SusTainability Education for Prosperous Schools )</a:t>
            </a:r>
            <a:endParaRPr lang="sk-SK" sz="900" dirty="0">
              <a:ea typeface="Verdana" panose="020B0604030504040204" pitchFamily="34" charset="0"/>
              <a:cs typeface="Times New Roman" panose="02020603050405020304" pitchFamily="18" charset="0"/>
            </a:endParaRPr>
          </a:p>
          <a:p>
            <a:r>
              <a:rPr lang="sk" sz="900" dirty="0">
                <a:ea typeface="Verdana" panose="020B0604030504040204" pitchFamily="34" charset="0"/>
                <a:cs typeface="Verdana" panose="020B0604030504040204" pitchFamily="34" charset="0"/>
              </a:rPr>
              <a:t>ID číslo projektu :  </a:t>
            </a:r>
            <a:r>
              <a:rPr lang="sk" sz="900" dirty="0"/>
              <a:t>2022-1-SK01-KA220-SCH-000085417</a:t>
            </a:r>
            <a:r>
              <a:rPr lang="sk" sz="900" dirty="0">
                <a:ea typeface="Calibri" panose="020F0502020204030204" pitchFamily="34" charset="0"/>
                <a:cs typeface="Times New Roman" panose="02020603050405020304" pitchFamily="18" charset="0"/>
              </a:rPr>
              <a:t>    </a:t>
            </a:r>
          </a:p>
          <a:p>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9" name="BlokTextu 8"/>
          <p:cNvSpPr txBox="1"/>
          <p:nvPr/>
        </p:nvSpPr>
        <p:spPr>
          <a:xfrm>
            <a:off x="129228" y="1397819"/>
            <a:ext cx="8956531" cy="3231654"/>
          </a:xfrm>
          <a:prstGeom prst="rect">
            <a:avLst/>
          </a:prstGeom>
          <a:noFill/>
        </p:spPr>
        <p:txBody>
          <a:bodyPr wrap="square" rtlCol="0">
            <a:spAutoFit/>
          </a:bodyPr>
          <a:lstStyle/>
          <a:p>
            <a:pPr algn="ctr"/>
            <a:r>
              <a:rPr lang="sk-SK" sz="7200" b="1" i="1" dirty="0">
                <a:solidFill>
                  <a:srgbClr val="FF0000"/>
                </a:solidFill>
              </a:rPr>
              <a:t>Zdravá </a:t>
            </a:r>
            <a:r>
              <a:rPr lang="sk-SK" sz="7200" b="1" i="1" dirty="0" smtClean="0">
                <a:solidFill>
                  <a:srgbClr val="FF0000"/>
                </a:solidFill>
              </a:rPr>
              <a:t>výživa</a:t>
            </a:r>
          </a:p>
          <a:p>
            <a:pPr algn="ctr"/>
            <a:r>
              <a:rPr lang="sk-SK" sz="3600" b="1" i="1" dirty="0" smtClean="0">
                <a:solidFill>
                  <a:srgbClr val="FF0000"/>
                </a:solidFill>
              </a:rPr>
              <a:t>Vzdelávanie pre učiteľov</a:t>
            </a:r>
          </a:p>
          <a:p>
            <a:pPr algn="ctr"/>
            <a:endParaRPr lang="sk-SK" sz="3600" b="1" i="1" dirty="0">
              <a:solidFill>
                <a:srgbClr val="FF0000"/>
              </a:solidFill>
            </a:endParaRPr>
          </a:p>
          <a:p>
            <a:pPr algn="ctr"/>
            <a:r>
              <a:rPr lang="sk-SK" sz="2000" b="1" i="1" dirty="0" smtClean="0">
                <a:solidFill>
                  <a:srgbClr val="0070C0"/>
                </a:solidFill>
              </a:rPr>
              <a:t>Autori: </a:t>
            </a:r>
          </a:p>
          <a:p>
            <a:pPr algn="ctr"/>
            <a:r>
              <a:rPr lang="sk-SK" sz="2000" b="1" i="1" dirty="0" smtClean="0">
                <a:solidFill>
                  <a:srgbClr val="0070C0"/>
                </a:solidFill>
              </a:rPr>
              <a:t>Martina Klieštiková, Peter Minárik, Daniela Mináriková, Jana Sremaňáková</a:t>
            </a:r>
          </a:p>
          <a:p>
            <a:pPr algn="ctr"/>
            <a:endParaRPr lang="sk-SK" sz="2000" dirty="0">
              <a:solidFill>
                <a:srgbClr val="0070C0"/>
              </a:solidFill>
            </a:endParaRP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pic>
        <p:nvPicPr>
          <p:cNvPr id="2" name="Obrázok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96136" y="53249"/>
            <a:ext cx="3168354" cy="770703"/>
          </a:xfrm>
          <a:prstGeom prst="rect">
            <a:avLst/>
          </a:prstGeom>
        </p:spPr>
      </p:pic>
    </p:spTree>
    <p:extLst>
      <p:ext uri="{BB962C8B-B14F-4D97-AF65-F5344CB8AC3E}">
        <p14:creationId xmlns:p14="http://schemas.microsoft.com/office/powerpoint/2010/main" val="23984569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3" name="Obdĺžnik 2"/>
          <p:cNvSpPr/>
          <p:nvPr/>
        </p:nvSpPr>
        <p:spPr>
          <a:xfrm>
            <a:off x="265097" y="1297772"/>
            <a:ext cx="8958970" cy="954107"/>
          </a:xfrm>
          <a:prstGeom prst="rect">
            <a:avLst/>
          </a:prstGeom>
        </p:spPr>
        <p:txBody>
          <a:bodyPr wrap="square">
            <a:spAutoFit/>
          </a:bodyPr>
          <a:lstStyle/>
          <a:p>
            <a:pPr algn="ctr"/>
            <a:r>
              <a:rPr lang="sk-SK" sz="2800" b="1" dirty="0">
                <a:solidFill>
                  <a:srgbClr val="FF0000"/>
                </a:solidFill>
              </a:rPr>
              <a:t>Na zadnej strane etikety nájdeme zloženie, alergény </a:t>
            </a:r>
            <a:r>
              <a:rPr lang="sk-SK" sz="2800" b="1" dirty="0" smtClean="0">
                <a:solidFill>
                  <a:srgbClr val="FF0000"/>
                </a:solidFill>
              </a:rPr>
              <a:t>           a </a:t>
            </a:r>
            <a:r>
              <a:rPr lang="sk-SK" sz="2800" b="1" dirty="0">
                <a:solidFill>
                  <a:srgbClr val="FF0000"/>
                </a:solidFill>
              </a:rPr>
              <a:t>výživové údaje potraviny. </a:t>
            </a:r>
          </a:p>
        </p:txBody>
      </p:sp>
      <p:sp>
        <p:nvSpPr>
          <p:cNvPr id="4" name="Obdĺžnik 3"/>
          <p:cNvSpPr/>
          <p:nvPr/>
        </p:nvSpPr>
        <p:spPr>
          <a:xfrm>
            <a:off x="384187" y="2398871"/>
            <a:ext cx="8720790" cy="2862322"/>
          </a:xfrm>
          <a:prstGeom prst="rect">
            <a:avLst/>
          </a:prstGeom>
        </p:spPr>
        <p:txBody>
          <a:bodyPr wrap="square">
            <a:spAutoFit/>
          </a:bodyPr>
          <a:lstStyle/>
          <a:p>
            <a:r>
              <a:rPr lang="sk-SK" dirty="0" smtClean="0"/>
              <a:t>•</a:t>
            </a:r>
            <a:r>
              <a:rPr lang="sk-SK" b="1" i="1" dirty="0" smtClean="0"/>
              <a:t> Zložky </a:t>
            </a:r>
            <a:r>
              <a:rPr lang="sk-SK" dirty="0"/>
              <a:t>v potravine sa uvádzajú v zostupnom poradí a v percentách. Príliš veľký počet zložiek môže znamenať, že je vysoko spracovaná. Dôležitý je aj konkrétny druh tukov alebo zdroj cukrov v danej potravine. Zložkami potravín sú aj rôzne prídavné látky, napr. farbivá, konzervanty a iné. Označené sú písmenom E s číslicami. Tieto látky v povolenom množstve sú bezpečné pri konzumácii potravín.</a:t>
            </a:r>
          </a:p>
          <a:p>
            <a:r>
              <a:rPr lang="sk-SK" dirty="0" smtClean="0"/>
              <a:t>• </a:t>
            </a:r>
            <a:r>
              <a:rPr lang="sk-SK" b="1" i="1" dirty="0" smtClean="0"/>
              <a:t>Alergény</a:t>
            </a:r>
            <a:r>
              <a:rPr lang="sk-SK" dirty="0" smtClean="0"/>
              <a:t> </a:t>
            </a:r>
            <a:r>
              <a:rPr lang="sk-SK" dirty="0"/>
              <a:t>musia byť označené odlišnou farbou alebo typom písma od ostatných zložiek.</a:t>
            </a:r>
          </a:p>
          <a:p>
            <a:r>
              <a:rPr lang="sk-SK" dirty="0" smtClean="0"/>
              <a:t>• </a:t>
            </a:r>
            <a:r>
              <a:rPr lang="sk-SK" b="1" i="1" dirty="0" smtClean="0"/>
              <a:t>Výživové </a:t>
            </a:r>
            <a:r>
              <a:rPr lang="sk-SK" b="1" i="1" dirty="0"/>
              <a:t>údaje </a:t>
            </a:r>
            <a:r>
              <a:rPr lang="sk-SK" dirty="0"/>
              <a:t>sú zvyčajne v tabuľke a uvedené sú na 100 g alebo 100 ml potraviny, prípadne na porciu. Povinné výživové údaje sú energetická hodnota v kJ/kcal (4,2 kJ = 1 kcal), tuk a z toho nasýtené mastné kyseliny, sacharidy a z toho cukry, bielkoviny a soľ. Nepovinné sú vláknina, vitamíny, minerálne látky a iné.</a:t>
            </a:r>
          </a:p>
        </p:txBody>
      </p:sp>
      <p:sp>
        <p:nvSpPr>
          <p:cNvPr id="5" name="Obdĺžnik 4"/>
          <p:cNvSpPr/>
          <p:nvPr/>
        </p:nvSpPr>
        <p:spPr>
          <a:xfrm>
            <a:off x="299185" y="4457924"/>
            <a:ext cx="8545629" cy="369332"/>
          </a:xfrm>
          <a:prstGeom prst="rect">
            <a:avLst/>
          </a:prstGeom>
        </p:spPr>
        <p:txBody>
          <a:bodyPr wrap="square">
            <a:spAutoFit/>
          </a:bodyPr>
          <a:lstStyle/>
          <a:p>
            <a:pPr algn="ctr"/>
            <a:r>
              <a:rPr lang="sk-SK" b="1" dirty="0" smtClean="0">
                <a:solidFill>
                  <a:srgbClr val="FF0000"/>
                </a:solidFill>
              </a:rPr>
              <a:t> </a:t>
            </a:r>
            <a:endParaRPr lang="sk-SK" b="1" dirty="0">
              <a:solidFill>
                <a:srgbClr val="FF0000"/>
              </a:solidFill>
            </a:endParaRPr>
          </a:p>
        </p:txBody>
      </p:sp>
    </p:spTree>
    <p:extLst>
      <p:ext uri="{BB962C8B-B14F-4D97-AF65-F5344CB8AC3E}">
        <p14:creationId xmlns:p14="http://schemas.microsoft.com/office/powerpoint/2010/main" val="1061579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3" name="Obdĺžnik 2"/>
          <p:cNvSpPr/>
          <p:nvPr/>
        </p:nvSpPr>
        <p:spPr>
          <a:xfrm>
            <a:off x="253221" y="1463731"/>
            <a:ext cx="8958970" cy="1015663"/>
          </a:xfrm>
          <a:prstGeom prst="rect">
            <a:avLst/>
          </a:prstGeom>
        </p:spPr>
        <p:txBody>
          <a:bodyPr wrap="square">
            <a:spAutoFit/>
          </a:bodyPr>
          <a:lstStyle/>
          <a:p>
            <a:pPr algn="ctr"/>
            <a:r>
              <a:rPr lang="sk-SK" sz="2000" b="1" dirty="0">
                <a:solidFill>
                  <a:srgbClr val="FF0000"/>
                </a:solidFill>
              </a:rPr>
              <a:t>Na prednej strane potraviny výrobca dobrovoľne používa aj grafický symbol (zvyčajne na princípe semaforu), ktorý vyjadruje celkovú výživovú hodnotu potraviny určitého druhu. </a:t>
            </a:r>
          </a:p>
        </p:txBody>
      </p:sp>
      <p:sp>
        <p:nvSpPr>
          <p:cNvPr id="4" name="Obdĺžnik 3"/>
          <p:cNvSpPr/>
          <p:nvPr/>
        </p:nvSpPr>
        <p:spPr>
          <a:xfrm>
            <a:off x="372311" y="2675550"/>
            <a:ext cx="8720790" cy="2862322"/>
          </a:xfrm>
          <a:prstGeom prst="rect">
            <a:avLst/>
          </a:prstGeom>
        </p:spPr>
        <p:txBody>
          <a:bodyPr wrap="square">
            <a:spAutoFit/>
          </a:bodyPr>
          <a:lstStyle/>
          <a:p>
            <a:r>
              <a:rPr lang="sk-SK" dirty="0" smtClean="0"/>
              <a:t>Takýto </a:t>
            </a:r>
            <a:r>
              <a:rPr lang="sk-SK" dirty="0"/>
              <a:t>symbol významne pomáha pri nákupe a výbere potravín s vhodnejším výživovým zložením. Na prednej strane potraviny sa môžu uvádzať aj povolené výživové tvrdenia a iné symboly, ktoré vyjadrujú že ide napr. o potravinu bez lepku alebo vegánsky výrobok</a:t>
            </a:r>
            <a:r>
              <a:rPr lang="sk-SK" dirty="0" smtClean="0"/>
              <a:t>.</a:t>
            </a:r>
          </a:p>
          <a:p>
            <a:endParaRPr lang="sk-SK" dirty="0"/>
          </a:p>
          <a:p>
            <a:r>
              <a:rPr lang="sk-SK" b="1" dirty="0"/>
              <a:t>Údaje o dobe spotreby potraviny sú:</a:t>
            </a:r>
          </a:p>
          <a:p>
            <a:r>
              <a:rPr lang="sk-SK" dirty="0"/>
              <a:t>•	Dátum minimálnej trvanlivosti znamená, že potravinu je možné konzumovať aj po uvedenom dátume. </a:t>
            </a:r>
          </a:p>
          <a:p>
            <a:r>
              <a:rPr lang="sk-SK" dirty="0"/>
              <a:t>•	Dátum použiteľnosti („spotrebujte do ...“) znamená, že po uvedenom dátume sa potravinu neodporúča konzumovať. </a:t>
            </a:r>
          </a:p>
          <a:p>
            <a:endParaRPr lang="sk-SK" dirty="0"/>
          </a:p>
        </p:txBody>
      </p:sp>
      <p:sp>
        <p:nvSpPr>
          <p:cNvPr id="5" name="Obdĺžnik 4"/>
          <p:cNvSpPr/>
          <p:nvPr/>
        </p:nvSpPr>
        <p:spPr>
          <a:xfrm>
            <a:off x="299185" y="4457924"/>
            <a:ext cx="8545629" cy="369332"/>
          </a:xfrm>
          <a:prstGeom prst="rect">
            <a:avLst/>
          </a:prstGeom>
        </p:spPr>
        <p:txBody>
          <a:bodyPr wrap="square">
            <a:spAutoFit/>
          </a:bodyPr>
          <a:lstStyle/>
          <a:p>
            <a:pPr algn="ctr"/>
            <a:r>
              <a:rPr lang="sk-SK" b="1" dirty="0" smtClean="0">
                <a:solidFill>
                  <a:srgbClr val="FF0000"/>
                </a:solidFill>
              </a:rPr>
              <a:t> </a:t>
            </a:r>
            <a:endParaRPr lang="sk-SK" b="1" dirty="0">
              <a:solidFill>
                <a:srgbClr val="FF0000"/>
              </a:solidFill>
            </a:endParaRPr>
          </a:p>
        </p:txBody>
      </p:sp>
    </p:spTree>
    <p:extLst>
      <p:ext uri="{BB962C8B-B14F-4D97-AF65-F5344CB8AC3E}">
        <p14:creationId xmlns:p14="http://schemas.microsoft.com/office/powerpoint/2010/main" val="5024678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3" name="Obdĺžnik 2"/>
          <p:cNvSpPr/>
          <p:nvPr/>
        </p:nvSpPr>
        <p:spPr>
          <a:xfrm>
            <a:off x="145501" y="1198953"/>
            <a:ext cx="8958970" cy="830997"/>
          </a:xfrm>
          <a:prstGeom prst="rect">
            <a:avLst/>
          </a:prstGeom>
        </p:spPr>
        <p:txBody>
          <a:bodyPr wrap="square">
            <a:spAutoFit/>
          </a:bodyPr>
          <a:lstStyle/>
          <a:p>
            <a:pPr algn="ctr"/>
            <a:r>
              <a:rPr lang="sk-SK" sz="4800" b="1" dirty="0">
                <a:solidFill>
                  <a:srgbClr val="FF0000"/>
                </a:solidFill>
              </a:rPr>
              <a:t>Reklama a potraviny</a:t>
            </a:r>
          </a:p>
        </p:txBody>
      </p:sp>
      <p:sp>
        <p:nvSpPr>
          <p:cNvPr id="4" name="Obdĺžnik 3"/>
          <p:cNvSpPr/>
          <p:nvPr/>
        </p:nvSpPr>
        <p:spPr>
          <a:xfrm>
            <a:off x="444777" y="2441161"/>
            <a:ext cx="8720790" cy="2031325"/>
          </a:xfrm>
          <a:prstGeom prst="rect">
            <a:avLst/>
          </a:prstGeom>
        </p:spPr>
        <p:txBody>
          <a:bodyPr wrap="square">
            <a:spAutoFit/>
          </a:bodyPr>
          <a:lstStyle/>
          <a:p>
            <a:r>
              <a:rPr lang="sk-SK" dirty="0"/>
              <a:t>Reklama je komunikačný nástroj za účelom propagácie produktov či služieb s cieľom dosiahnuť ich predaj. Reklama na potraviny je regulovaná zákonmi. Významne však ovplyvňuje naše správanie – nákup aj konzumáciu potravín. Nemali by sme jej podliehať.  </a:t>
            </a:r>
          </a:p>
          <a:p>
            <a:r>
              <a:rPr lang="sk-SK" b="1" i="1" dirty="0"/>
              <a:t>Pre zdravé stravovanie je dôležité naše rozpoznávanie reklamných taktík, získavanie ďalších informácií o potravine, rozlišovanie medzi našimi túžbami a potrebami. Reklama na potraviny môže byť užitočná, ak podporuje zdravé stravovanie. </a:t>
            </a:r>
          </a:p>
          <a:p>
            <a:endParaRPr lang="sk-SK" b="1" i="1" dirty="0"/>
          </a:p>
        </p:txBody>
      </p:sp>
      <p:sp>
        <p:nvSpPr>
          <p:cNvPr id="5" name="Obdĺžnik 4"/>
          <p:cNvSpPr/>
          <p:nvPr/>
        </p:nvSpPr>
        <p:spPr>
          <a:xfrm>
            <a:off x="299185" y="4457924"/>
            <a:ext cx="8545629" cy="369332"/>
          </a:xfrm>
          <a:prstGeom prst="rect">
            <a:avLst/>
          </a:prstGeom>
        </p:spPr>
        <p:txBody>
          <a:bodyPr wrap="square">
            <a:spAutoFit/>
          </a:bodyPr>
          <a:lstStyle/>
          <a:p>
            <a:pPr algn="ctr"/>
            <a:r>
              <a:rPr lang="sk-SK" b="1" dirty="0" smtClean="0">
                <a:solidFill>
                  <a:srgbClr val="FF0000"/>
                </a:solidFill>
              </a:rPr>
              <a:t> </a:t>
            </a:r>
            <a:endParaRPr lang="sk-SK" b="1" dirty="0">
              <a:solidFill>
                <a:srgbClr val="FF0000"/>
              </a:solidFill>
            </a:endParaRPr>
          </a:p>
        </p:txBody>
      </p:sp>
    </p:spTree>
    <p:extLst>
      <p:ext uri="{BB962C8B-B14F-4D97-AF65-F5344CB8AC3E}">
        <p14:creationId xmlns:p14="http://schemas.microsoft.com/office/powerpoint/2010/main" val="38437427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2" name="Obdĺžnik 1"/>
          <p:cNvSpPr/>
          <p:nvPr/>
        </p:nvSpPr>
        <p:spPr>
          <a:xfrm>
            <a:off x="107504" y="1468634"/>
            <a:ext cx="9036496" cy="3416320"/>
          </a:xfrm>
          <a:prstGeom prst="rect">
            <a:avLst/>
          </a:prstGeom>
        </p:spPr>
        <p:txBody>
          <a:bodyPr wrap="square">
            <a:spAutoFit/>
          </a:bodyPr>
          <a:lstStyle/>
          <a:p>
            <a:r>
              <a:rPr lang="sk-SK" b="1" i="1" dirty="0">
                <a:solidFill>
                  <a:srgbClr val="FF0000"/>
                </a:solidFill>
              </a:rPr>
              <a:t>ZAPAMÄTAJTE SI</a:t>
            </a:r>
            <a:r>
              <a:rPr lang="sk-SK" b="1" i="1" dirty="0" smtClean="0">
                <a:solidFill>
                  <a:srgbClr val="FF0000"/>
                </a:solidFill>
              </a:rPr>
              <a:t>!</a:t>
            </a:r>
          </a:p>
          <a:p>
            <a:endParaRPr lang="sk-SK" b="1" i="1" dirty="0">
              <a:solidFill>
                <a:srgbClr val="FF0000"/>
              </a:solidFill>
            </a:endParaRPr>
          </a:p>
          <a:p>
            <a:r>
              <a:rPr lang="sk-SK" dirty="0"/>
              <a:t>Strava, pitný režim, pohyb ideálne na čerstvom vzduchu, spánok, relaxácia a iné faktory sú dôležité pre efektívne učenie a dosahovanie lepších akademických výsledkov.</a:t>
            </a:r>
          </a:p>
          <a:p>
            <a:r>
              <a:rPr lang="sk-SK" dirty="0"/>
              <a:t>Zdravá desiata by mala obsahovať zeleninu, ovocie, zdroje vlákniny, ľahko stráviteľných bielkovín a vhodný nápoj v dostatočnom množstve.</a:t>
            </a:r>
          </a:p>
          <a:p>
            <a:r>
              <a:rPr lang="sk-SK" dirty="0" smtClean="0"/>
              <a:t>Ak </a:t>
            </a:r>
            <a:r>
              <a:rPr lang="sk-SK" dirty="0"/>
              <a:t>konzumujete jedlá v rýchlom občerstvení, robte tak len výnimočne. Vyberajte si zdravšie varianty, menšie porcie, vyhýbajte sa vyprážaným jedlám, omáčkam, hranolkám, extra porciám zadarmo, pitiu sladených a kolových nápojov, kofeínových nápojov so smotanou alebo šľahačkou.</a:t>
            </a:r>
          </a:p>
          <a:p>
            <a:r>
              <a:rPr lang="sk-SK" dirty="0"/>
              <a:t>Pre zdravé stravovanie je dôležité naše rozpoznávanie reklamných taktík, získavanie ďalších informácií o potravine, rozlišovanie medzi našimi túžbami sa.</a:t>
            </a:r>
          </a:p>
        </p:txBody>
      </p:sp>
    </p:spTree>
    <p:extLst>
      <p:ext uri="{BB962C8B-B14F-4D97-AF65-F5344CB8AC3E}">
        <p14:creationId xmlns:p14="http://schemas.microsoft.com/office/powerpoint/2010/main" val="5093615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2" name="Obdĺžnik 1"/>
          <p:cNvSpPr/>
          <p:nvPr/>
        </p:nvSpPr>
        <p:spPr>
          <a:xfrm>
            <a:off x="142998" y="1397819"/>
            <a:ext cx="8928992" cy="3939540"/>
          </a:xfrm>
          <a:prstGeom prst="rect">
            <a:avLst/>
          </a:prstGeom>
        </p:spPr>
        <p:txBody>
          <a:bodyPr wrap="square">
            <a:spAutoFit/>
          </a:bodyPr>
          <a:lstStyle/>
          <a:p>
            <a:pPr>
              <a:lnSpc>
                <a:spcPts val="2500"/>
              </a:lnSpc>
            </a:pPr>
            <a:r>
              <a:rPr lang="sk-SK" b="1" dirty="0"/>
              <a:t>Ciele: </a:t>
            </a:r>
          </a:p>
          <a:p>
            <a:pPr>
              <a:lnSpc>
                <a:spcPts val="2500"/>
              </a:lnSpc>
            </a:pPr>
            <a:r>
              <a:rPr lang="sk-SK" dirty="0" smtClean="0"/>
              <a:t>•	</a:t>
            </a:r>
            <a:r>
              <a:rPr lang="sk-SK" sz="1600" dirty="0" smtClean="0"/>
              <a:t>spozorovať </a:t>
            </a:r>
            <a:r>
              <a:rPr lang="sk-SK" sz="1600" dirty="0"/>
              <a:t>konzumáciu nadmerného alebo veľmi malého množstva jedla u seba/súrodencov/rodičov,</a:t>
            </a:r>
          </a:p>
          <a:p>
            <a:pPr>
              <a:lnSpc>
                <a:spcPts val="2500"/>
              </a:lnSpc>
            </a:pPr>
            <a:r>
              <a:rPr lang="sk-SK" sz="1600" dirty="0"/>
              <a:t>•	aplikovať poznatky o rizikách nevhodného pitného režimu vo svojom stravovaní,</a:t>
            </a:r>
          </a:p>
          <a:p>
            <a:pPr algn="r">
              <a:lnSpc>
                <a:spcPts val="2500"/>
              </a:lnSpc>
            </a:pPr>
            <a:r>
              <a:rPr lang="sk-SK" sz="1600" dirty="0"/>
              <a:t> </a:t>
            </a:r>
            <a:r>
              <a:rPr lang="sk-SK" sz="1000" dirty="0"/>
              <a:t>ZDROJ: https://www.statpedu.sk/sk/metodicky-portal/volitelne-predmety/viem-co-zjem/</a:t>
            </a:r>
          </a:p>
          <a:p>
            <a:pPr algn="r">
              <a:lnSpc>
                <a:spcPts val="2500"/>
              </a:lnSpc>
            </a:pPr>
            <a:endParaRPr lang="sk-SK" dirty="0" smtClean="0"/>
          </a:p>
          <a:p>
            <a:pPr>
              <a:lnSpc>
                <a:spcPts val="2500"/>
              </a:lnSpc>
            </a:pPr>
            <a:r>
              <a:rPr lang="sk-SK" b="1" dirty="0" smtClean="0"/>
              <a:t>Zručnosti: </a:t>
            </a:r>
            <a:r>
              <a:rPr lang="sk-SK" sz="1600" dirty="0" smtClean="0"/>
              <a:t>Komunikačné, prezenčné, sociálne.</a:t>
            </a:r>
          </a:p>
          <a:p>
            <a:pPr>
              <a:lnSpc>
                <a:spcPts val="2500"/>
              </a:lnSpc>
            </a:pPr>
            <a:r>
              <a:rPr lang="sk-SK" b="1" dirty="0" smtClean="0"/>
              <a:t>Metódy </a:t>
            </a:r>
            <a:r>
              <a:rPr lang="sk-SK" b="1" dirty="0"/>
              <a:t>a formy</a:t>
            </a:r>
            <a:r>
              <a:rPr lang="sk-SK" dirty="0"/>
              <a:t>: </a:t>
            </a:r>
            <a:r>
              <a:rPr lang="sk-SK" sz="1600" dirty="0"/>
              <a:t>skupinová práca, projektové vyučovanie</a:t>
            </a:r>
          </a:p>
          <a:p>
            <a:pPr>
              <a:lnSpc>
                <a:spcPts val="2500"/>
              </a:lnSpc>
            </a:pPr>
            <a:r>
              <a:rPr lang="sk-SK" b="1" dirty="0"/>
              <a:t>Odporúčaná veková kategória</a:t>
            </a:r>
            <a:r>
              <a:rPr lang="sk-SK" dirty="0"/>
              <a:t>:  </a:t>
            </a:r>
            <a:r>
              <a:rPr lang="sk-SK" sz="1600" dirty="0" smtClean="0"/>
              <a:t>10-14 </a:t>
            </a:r>
            <a:r>
              <a:rPr lang="sk-SK" sz="1600" dirty="0"/>
              <a:t>rokov</a:t>
            </a:r>
          </a:p>
          <a:p>
            <a:pPr>
              <a:lnSpc>
                <a:spcPts val="2500"/>
              </a:lnSpc>
            </a:pPr>
            <a:r>
              <a:rPr lang="sk-SK" b="1" dirty="0"/>
              <a:t>Čas:       </a:t>
            </a:r>
            <a:r>
              <a:rPr lang="sk-SK" sz="1600" dirty="0"/>
              <a:t>45  - 90 min</a:t>
            </a:r>
            <a:r>
              <a:rPr lang="sk-SK" dirty="0"/>
              <a:t>.</a:t>
            </a:r>
          </a:p>
          <a:p>
            <a:pPr>
              <a:lnSpc>
                <a:spcPts val="2500"/>
              </a:lnSpc>
            </a:pPr>
            <a:r>
              <a:rPr lang="sk-SK" b="1" dirty="0" smtClean="0"/>
              <a:t>Kľúčové pojmy: </a:t>
            </a:r>
            <a:r>
              <a:rPr lang="sk-SK" sz="1600" dirty="0" smtClean="0"/>
              <a:t>stravovanie, zdravotný životný štýl, nevhodný životný štýl, zdravé jedlo </a:t>
            </a:r>
          </a:p>
          <a:p>
            <a:pPr>
              <a:lnSpc>
                <a:spcPts val="2500"/>
              </a:lnSpc>
            </a:pPr>
            <a:r>
              <a:rPr lang="sk-SK" b="1" dirty="0" smtClean="0"/>
              <a:t>Kľúčové kompetencie:   </a:t>
            </a:r>
            <a:r>
              <a:rPr lang="sk-SK" sz="1600" dirty="0"/>
              <a:t>Skupinová práca rozvíja komunikačné a organizačné schopnosti žiakov. </a:t>
            </a:r>
          </a:p>
        </p:txBody>
      </p:sp>
    </p:spTree>
    <p:extLst>
      <p:ext uri="{BB962C8B-B14F-4D97-AF65-F5344CB8AC3E}">
        <p14:creationId xmlns:p14="http://schemas.microsoft.com/office/powerpoint/2010/main" val="7044722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2" name="Obdĺžnik 1"/>
          <p:cNvSpPr/>
          <p:nvPr/>
        </p:nvSpPr>
        <p:spPr>
          <a:xfrm>
            <a:off x="150022" y="1506101"/>
            <a:ext cx="8843955" cy="3416320"/>
          </a:xfrm>
          <a:prstGeom prst="rect">
            <a:avLst/>
          </a:prstGeom>
        </p:spPr>
        <p:txBody>
          <a:bodyPr wrap="square">
            <a:spAutoFit/>
          </a:bodyPr>
          <a:lstStyle/>
          <a:p>
            <a:pPr algn="ctr"/>
            <a:r>
              <a:rPr lang="sk-SK" b="1" dirty="0">
                <a:solidFill>
                  <a:srgbClr val="FF0000"/>
                </a:solidFill>
              </a:rPr>
              <a:t>Aktivita 1 : Porovnaj recepty </a:t>
            </a:r>
            <a:endParaRPr lang="sk-SK" b="1" dirty="0" smtClean="0">
              <a:solidFill>
                <a:srgbClr val="FF0000"/>
              </a:solidFill>
            </a:endParaRPr>
          </a:p>
          <a:p>
            <a:pPr algn="ctr"/>
            <a:r>
              <a:rPr lang="sk-SK" b="1" dirty="0" smtClean="0">
                <a:solidFill>
                  <a:srgbClr val="FF0000"/>
                </a:solidFill>
              </a:rPr>
              <a:t>12-14 </a:t>
            </a:r>
            <a:r>
              <a:rPr lang="sk-SK" b="1" dirty="0">
                <a:solidFill>
                  <a:srgbClr val="FF0000"/>
                </a:solidFill>
              </a:rPr>
              <a:t>rokov, 45 - 90min, /práca na doma, dlhodobý projekt</a:t>
            </a:r>
            <a:r>
              <a:rPr lang="sk-SK" b="1" dirty="0" smtClean="0">
                <a:solidFill>
                  <a:srgbClr val="FF0000"/>
                </a:solidFill>
              </a:rPr>
              <a:t>/</a:t>
            </a:r>
          </a:p>
          <a:p>
            <a:pPr algn="ctr"/>
            <a:endParaRPr lang="sk-SK" dirty="0">
              <a:solidFill>
                <a:srgbClr val="FF0000"/>
              </a:solidFill>
            </a:endParaRPr>
          </a:p>
          <a:p>
            <a:r>
              <a:rPr lang="sk-SK" b="1" dirty="0"/>
              <a:t>Pomôcky: </a:t>
            </a:r>
            <a:r>
              <a:rPr lang="sk-SK" dirty="0"/>
              <a:t>papier, pero, farbičky, lepidlo, obrázky jedla, </a:t>
            </a:r>
            <a:r>
              <a:rPr lang="sk-SK" dirty="0" smtClean="0"/>
              <a:t>internet</a:t>
            </a:r>
          </a:p>
          <a:p>
            <a:endParaRPr lang="sk-SK" dirty="0"/>
          </a:p>
          <a:p>
            <a:r>
              <a:rPr lang="en-GB" dirty="0"/>
              <a:t>a) </a:t>
            </a:r>
            <a:r>
              <a:rPr lang="sk-SK" dirty="0" smtClean="0"/>
              <a:t>Rozdeľte sa do skupín</a:t>
            </a:r>
          </a:p>
          <a:p>
            <a:r>
              <a:rPr lang="sk-SK" dirty="0" smtClean="0"/>
              <a:t>b) V každej skupine si zvoľte kapitána, hovorcu a zapisovateľa</a:t>
            </a:r>
          </a:p>
          <a:p>
            <a:r>
              <a:rPr lang="sk-SK" dirty="0" smtClean="0"/>
              <a:t>c) Úlohou každej skupiny bude vybrať si recept, ktorý poznajú z domu a porovnať ho s receptom v reštaurácií alebo fast foode. (napr. Pečené kura doma a vo fast foode).</a:t>
            </a:r>
          </a:p>
          <a:p>
            <a:r>
              <a:rPr lang="sk-SK" dirty="0" smtClean="0"/>
              <a:t>d) Recepty porovnajte a pripravte prezentáciu vo forme videa aké poznáte z relácií o varení. Dĺžka videa by nemala byť viac ako 3min  </a:t>
            </a:r>
          </a:p>
          <a:p>
            <a:r>
              <a:rPr lang="sk-SK" dirty="0" smtClean="0"/>
              <a:t>f) Na záver žiaci diskutujú o stravovaní vonku a doma. </a:t>
            </a:r>
            <a:endParaRPr lang="sk-SK" dirty="0"/>
          </a:p>
        </p:txBody>
      </p:sp>
    </p:spTree>
    <p:extLst>
      <p:ext uri="{BB962C8B-B14F-4D97-AF65-F5344CB8AC3E}">
        <p14:creationId xmlns:p14="http://schemas.microsoft.com/office/powerpoint/2010/main" val="42716902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2" name="Obdĺžnik 1"/>
          <p:cNvSpPr/>
          <p:nvPr/>
        </p:nvSpPr>
        <p:spPr>
          <a:xfrm>
            <a:off x="107504" y="1481623"/>
            <a:ext cx="8699939" cy="3425810"/>
          </a:xfrm>
          <a:prstGeom prst="rect">
            <a:avLst/>
          </a:prstGeom>
        </p:spPr>
        <p:txBody>
          <a:bodyPr wrap="square">
            <a:spAutoFit/>
          </a:bodyPr>
          <a:lstStyle/>
          <a:p>
            <a:pPr marR="90805" algn="ctr">
              <a:lnSpc>
                <a:spcPct val="115000"/>
              </a:lnSpc>
              <a:spcAft>
                <a:spcPts val="1000"/>
              </a:spcAft>
            </a:pPr>
            <a:r>
              <a:rPr lang="sk-SK"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Aktivita 2 : Reklama na zdravú výživu, 10-14 rokov, 45 - 90 min</a:t>
            </a:r>
            <a:endParaRPr lang="sk-SK"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R="90805">
              <a:lnSpc>
                <a:spcPct val="115000"/>
              </a:lnSpc>
              <a:spcAft>
                <a:spcPts val="1000"/>
              </a:spcAft>
            </a:pPr>
            <a:endParaRPr lang="sk-SK" b="1" dirty="0" smtClean="0">
              <a:latin typeface="Calibri" panose="020F0502020204030204" pitchFamily="34" charset="0"/>
              <a:ea typeface="Calibri" panose="020F0502020204030204" pitchFamily="34" charset="0"/>
              <a:cs typeface="Times New Roman" panose="02020603050405020304" pitchFamily="18" charset="0"/>
            </a:endParaRPr>
          </a:p>
          <a:p>
            <a:pPr marR="90805">
              <a:lnSpc>
                <a:spcPct val="115000"/>
              </a:lnSpc>
              <a:spcAft>
                <a:spcPts val="1000"/>
              </a:spcAft>
            </a:pPr>
            <a:r>
              <a:rPr lang="sk-SK" b="1" dirty="0" smtClean="0">
                <a:latin typeface="Calibri" panose="020F0502020204030204" pitchFamily="34" charset="0"/>
                <a:ea typeface="Calibri" panose="020F0502020204030204" pitchFamily="34" charset="0"/>
                <a:cs typeface="Times New Roman" panose="02020603050405020304" pitchFamily="18" charset="0"/>
              </a:rPr>
              <a:t>Pomôcky: </a:t>
            </a:r>
            <a:r>
              <a:rPr lang="sk-SK" dirty="0" smtClean="0">
                <a:latin typeface="Calibri" panose="020F0502020204030204" pitchFamily="34" charset="0"/>
                <a:ea typeface="Calibri" panose="020F0502020204030204" pitchFamily="34" charset="0"/>
                <a:cs typeface="Times New Roman" panose="02020603050405020304" pitchFamily="18" charset="0"/>
              </a:rPr>
              <a:t>papier, pero, farbičky,</a:t>
            </a:r>
          </a:p>
          <a:p>
            <a:pPr>
              <a:lnSpc>
                <a:spcPct val="150000"/>
              </a:lnSpc>
              <a:spcAft>
                <a:spcPts val="0"/>
              </a:spcAft>
            </a:pPr>
            <a:r>
              <a:rPr lang="sk-SK" dirty="0" smtClean="0">
                <a:latin typeface="Calibri" panose="020F0502020204030204" pitchFamily="34" charset="0"/>
                <a:ea typeface="Calibri" panose="020F0502020204030204" pitchFamily="34" charset="0"/>
                <a:cs typeface="Times New Roman" panose="02020603050405020304" pitchFamily="18" charset="0"/>
              </a:rPr>
              <a:t>a) Rozdeľte sa do skupín</a:t>
            </a:r>
          </a:p>
          <a:p>
            <a:pPr marR="90805">
              <a:lnSpc>
                <a:spcPct val="150000"/>
              </a:lnSpc>
              <a:spcAft>
                <a:spcPts val="1000"/>
              </a:spcAft>
            </a:pPr>
            <a:r>
              <a:rPr lang="sk-SK" dirty="0" smtClean="0">
                <a:latin typeface="Calibri" panose="020F0502020204030204" pitchFamily="34" charset="0"/>
                <a:ea typeface="Calibri" panose="020F0502020204030204" pitchFamily="34" charset="0"/>
                <a:cs typeface="Times New Roman" panose="02020603050405020304" pitchFamily="18" charset="0"/>
              </a:rPr>
              <a:t>b) Úlohou každej skupiny bude vymyslieť reklamu na zdravú výživu a nacvičit si krátku scénku. Scénka by nemala trvať viac ako 3min.</a:t>
            </a:r>
          </a:p>
          <a:p>
            <a:pPr marR="90805">
              <a:lnSpc>
                <a:spcPct val="115000"/>
              </a:lnSpc>
              <a:spcAft>
                <a:spcPts val="1000"/>
              </a:spcAft>
            </a:pPr>
            <a:r>
              <a:rPr lang="sk-SK" dirty="0" smtClean="0">
                <a:latin typeface="Calibri" panose="020F0502020204030204" pitchFamily="34" charset="0"/>
                <a:ea typeface="Calibri" panose="020F0502020204030204" pitchFamily="34" charset="0"/>
                <a:cs typeface="Times New Roman" panose="02020603050405020304" pitchFamily="18" charset="0"/>
              </a:rPr>
              <a:t>c) Žiaci prezentujú svoje scénky ostatným spolužiakom. Na záver diskutujú o tom, ktorá scénka sa im páčila a prečo.</a:t>
            </a:r>
            <a:endParaRPr lang="sk-SK"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34000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2" name="Obdĺžnik 1"/>
          <p:cNvSpPr/>
          <p:nvPr/>
        </p:nvSpPr>
        <p:spPr>
          <a:xfrm>
            <a:off x="364678" y="1254041"/>
            <a:ext cx="8414643" cy="4234108"/>
          </a:xfrm>
          <a:prstGeom prst="rect">
            <a:avLst/>
          </a:prstGeom>
        </p:spPr>
        <p:txBody>
          <a:bodyPr wrap="square">
            <a:spAutoFit/>
          </a:bodyPr>
          <a:lstStyle/>
          <a:p>
            <a:pPr>
              <a:lnSpc>
                <a:spcPts val="2500"/>
              </a:lnSpc>
            </a:pPr>
            <a:r>
              <a:rPr lang="sk-SK" sz="1600" dirty="0" smtClean="0"/>
              <a:t>f) Skupina </a:t>
            </a:r>
            <a:r>
              <a:rPr lang="sk-SK" sz="1600" dirty="0"/>
              <a:t>si zvolí jedného alebo dvoch hovorcov. Pripravia si plagát s odpoveďami na svoju anketu. Prezentujú výsledky svojej ankety a navrhnú spôsob ako by  mohli ich respondenti zlepšiť /vylepšiť svoj životný štýl na základe desatora zdravej výživy.  </a:t>
            </a:r>
          </a:p>
          <a:p>
            <a:pPr>
              <a:lnSpc>
                <a:spcPts val="2500"/>
              </a:lnSpc>
            </a:pPr>
            <a:r>
              <a:rPr lang="sk-SK" sz="1600" dirty="0" smtClean="0"/>
              <a:t>g) V </a:t>
            </a:r>
            <a:r>
              <a:rPr lang="sk-SK" sz="1600" dirty="0"/>
              <a:t>diskusii si skupiny vysvetlia svoje názory a uvedú najdôležitejšie argumenty na ich podporu. Keď hovorcovia skupiny povedia svoj názor, môžu sa do diskusie zapojiť aj ostatní členovia skupiny. Učiteľ dozerá, aby každá skupina mala rovnaký časový priestor. </a:t>
            </a:r>
          </a:p>
          <a:p>
            <a:pPr>
              <a:lnSpc>
                <a:spcPts val="2500"/>
              </a:lnSpc>
            </a:pPr>
            <a:r>
              <a:rPr lang="sk-SK" sz="1600" dirty="0" smtClean="0"/>
              <a:t>h) Učiteľ </a:t>
            </a:r>
            <a:r>
              <a:rPr lang="sk-SK" sz="1600" dirty="0"/>
              <a:t>požiada skupiny, aby zhrnuli svoje názory a argumenty. </a:t>
            </a:r>
          </a:p>
          <a:p>
            <a:pPr>
              <a:lnSpc>
                <a:spcPts val="2500"/>
              </a:lnSpc>
            </a:pPr>
            <a:r>
              <a:rPr lang="sk-SK" sz="1600" dirty="0" smtClean="0"/>
              <a:t>i) Ďalej </a:t>
            </a:r>
            <a:r>
              <a:rPr lang="sk-SK" sz="1600" dirty="0"/>
              <a:t>so žiakmi diskutujeme: </a:t>
            </a:r>
          </a:p>
          <a:p>
            <a:pPr>
              <a:lnSpc>
                <a:spcPts val="2500"/>
              </a:lnSpc>
            </a:pPr>
            <a:r>
              <a:rPr lang="sk-SK" sz="1600" dirty="0" smtClean="0"/>
              <a:t>j) Nachádzali </a:t>
            </a:r>
            <a:r>
              <a:rPr lang="sk-SK" sz="1600" dirty="0"/>
              <a:t>ste argumenty na podporu svojho stanoviska ľahko, alebo ťažko?</a:t>
            </a:r>
          </a:p>
          <a:p>
            <a:pPr>
              <a:lnSpc>
                <a:spcPts val="2500"/>
              </a:lnSpc>
            </a:pPr>
            <a:r>
              <a:rPr lang="sk-SK" sz="1600" dirty="0" smtClean="0"/>
              <a:t>k) Ako </a:t>
            </a:r>
            <a:r>
              <a:rPr lang="sk-SK" sz="1600" dirty="0"/>
              <a:t>sa vám pracovalo v skupine? Boli vaše argumenty rešpektované?</a:t>
            </a:r>
          </a:p>
          <a:p>
            <a:pPr>
              <a:lnSpc>
                <a:spcPts val="2500"/>
              </a:lnSpc>
            </a:pPr>
            <a:r>
              <a:rPr lang="sk-SK" sz="1600" dirty="0" smtClean="0"/>
              <a:t>l) Dodržiavali </a:t>
            </a:r>
            <a:r>
              <a:rPr lang="sk-SK" sz="1600" dirty="0"/>
              <a:t>ste zásady diskusie – očný kontakt, parafrázovanie, dodržiavanie času, neskákanie si do reči? </a:t>
            </a:r>
          </a:p>
          <a:p>
            <a:pPr>
              <a:lnSpc>
                <a:spcPts val="2500"/>
              </a:lnSpc>
            </a:pPr>
            <a:r>
              <a:rPr lang="sk-SK" sz="1600" dirty="0" smtClean="0"/>
              <a:t>m) Ktoré </a:t>
            </a:r>
            <a:r>
              <a:rPr lang="sk-SK" sz="1600" dirty="0"/>
              <a:t>argumenty vás presvedčili, aby ste zmenili svoj jedálny lístok? </a:t>
            </a:r>
          </a:p>
        </p:txBody>
      </p:sp>
    </p:spTree>
    <p:extLst>
      <p:ext uri="{BB962C8B-B14F-4D97-AF65-F5344CB8AC3E}">
        <p14:creationId xmlns:p14="http://schemas.microsoft.com/office/powerpoint/2010/main" val="12236539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2" name="Obdĺžnik 1"/>
          <p:cNvSpPr/>
          <p:nvPr/>
        </p:nvSpPr>
        <p:spPr>
          <a:xfrm>
            <a:off x="364678" y="1253290"/>
            <a:ext cx="8414643" cy="3939540"/>
          </a:xfrm>
          <a:prstGeom prst="rect">
            <a:avLst/>
          </a:prstGeom>
        </p:spPr>
        <p:txBody>
          <a:bodyPr wrap="square">
            <a:spAutoFit/>
          </a:bodyPr>
          <a:lstStyle/>
          <a:p>
            <a:r>
              <a:rPr lang="sk-SK" b="1">
                <a:solidFill>
                  <a:srgbClr val="FF0000"/>
                </a:solidFill>
              </a:rPr>
              <a:t>Otázka z dotazníka pre študentov – správna odpoveď</a:t>
            </a:r>
          </a:p>
          <a:p>
            <a:pPr lvl="0"/>
            <a:endParaRPr lang="sk-SK" b="1" dirty="0">
              <a:solidFill>
                <a:srgbClr val="FF0000"/>
              </a:solidFill>
            </a:endParaRPr>
          </a:p>
          <a:p>
            <a:pPr lvl="0"/>
            <a:endParaRPr lang="sk-SK" b="1" dirty="0" smtClean="0">
              <a:solidFill>
                <a:srgbClr val="FF0000"/>
              </a:solidFill>
            </a:endParaRPr>
          </a:p>
          <a:p>
            <a:pPr lvl="0"/>
            <a:r>
              <a:rPr lang="sk-SK" sz="2000" b="1" dirty="0" smtClean="0"/>
              <a:t>Ktoré </a:t>
            </a:r>
            <a:r>
              <a:rPr lang="sk-SK" sz="2000" b="1" dirty="0"/>
              <a:t>výživové údaje sa musia uvádzať na etikete balenej potravine </a:t>
            </a:r>
            <a:r>
              <a:rPr lang="sk-SK" sz="2000" b="1" dirty="0" smtClean="0"/>
              <a:t>?</a:t>
            </a:r>
          </a:p>
          <a:p>
            <a:pPr lvl="0"/>
            <a:endParaRPr lang="sk-SK" sz="2000" b="1" dirty="0"/>
          </a:p>
          <a:p>
            <a:pPr lvl="0"/>
            <a:r>
              <a:rPr lang="sk-SK" sz="2000" dirty="0"/>
              <a:t>a.	Obsah alergénov</a:t>
            </a:r>
          </a:p>
          <a:p>
            <a:pPr marL="457200" lvl="0" indent="-457200">
              <a:buAutoNum type="alphaLcPeriod" startAt="2"/>
            </a:pPr>
            <a:r>
              <a:rPr lang="sk-SK" sz="2000" dirty="0" smtClean="0">
                <a:solidFill>
                  <a:srgbClr val="002060"/>
                </a:solidFill>
              </a:rPr>
              <a:t>        Obsah </a:t>
            </a:r>
            <a:r>
              <a:rPr lang="sk-SK" sz="2000" dirty="0">
                <a:solidFill>
                  <a:srgbClr val="002060"/>
                </a:solidFill>
              </a:rPr>
              <a:t>energie, tukov a z toho nasýtených mastných kyselín</a:t>
            </a:r>
            <a:r>
              <a:rPr lang="sk-SK" sz="2000" dirty="0" smtClean="0">
                <a:solidFill>
                  <a:srgbClr val="002060"/>
                </a:solidFill>
              </a:rPr>
              <a:t>, </a:t>
            </a:r>
          </a:p>
          <a:p>
            <a:pPr lvl="0"/>
            <a:r>
              <a:rPr lang="sk-SK" sz="2000" dirty="0">
                <a:solidFill>
                  <a:srgbClr val="002060"/>
                </a:solidFill>
              </a:rPr>
              <a:t> </a:t>
            </a:r>
            <a:r>
              <a:rPr lang="sk-SK" sz="2000" dirty="0" smtClean="0">
                <a:solidFill>
                  <a:srgbClr val="002060"/>
                </a:solidFill>
              </a:rPr>
              <a:t>                sacharidov </a:t>
            </a:r>
            <a:r>
              <a:rPr lang="sk-SK" sz="2000" dirty="0">
                <a:solidFill>
                  <a:srgbClr val="002060"/>
                </a:solidFill>
              </a:rPr>
              <a:t>a z toho cukrov, obsah bielkovín a soli.</a:t>
            </a:r>
          </a:p>
          <a:p>
            <a:pPr lvl="0"/>
            <a:r>
              <a:rPr lang="sk-SK" sz="2000" dirty="0"/>
              <a:t>c.	Obsah vitamínov a minerálnych látok</a:t>
            </a:r>
          </a:p>
          <a:p>
            <a:pPr lvl="0"/>
            <a:r>
              <a:rPr lang="sk-SK" sz="2000" dirty="0"/>
              <a:t>d.	Obsah cukrov a vlákniny.</a:t>
            </a:r>
          </a:p>
          <a:p>
            <a:pPr lvl="0"/>
            <a:r>
              <a:rPr lang="sk-SK" sz="2000" dirty="0"/>
              <a:t>e.	Neviem</a:t>
            </a:r>
          </a:p>
          <a:p>
            <a:pPr lvl="0"/>
            <a:endParaRPr lang="sk-SK" b="1" dirty="0">
              <a:solidFill>
                <a:srgbClr val="FF0000"/>
              </a:solidFill>
            </a:endParaRPr>
          </a:p>
          <a:p>
            <a:pPr lvl="0"/>
            <a:endParaRPr lang="sk-SK" b="1" dirty="0">
              <a:solidFill>
                <a:srgbClr val="FF0000"/>
              </a:solidFill>
            </a:endParaRPr>
          </a:p>
        </p:txBody>
      </p:sp>
    </p:spTree>
    <p:extLst>
      <p:ext uri="{BB962C8B-B14F-4D97-AF65-F5344CB8AC3E}">
        <p14:creationId xmlns:p14="http://schemas.microsoft.com/office/powerpoint/2010/main" val="9261298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2" name="Obdĺžnik 1"/>
          <p:cNvSpPr/>
          <p:nvPr/>
        </p:nvSpPr>
        <p:spPr>
          <a:xfrm>
            <a:off x="840401" y="2579973"/>
            <a:ext cx="7628114" cy="830997"/>
          </a:xfrm>
          <a:prstGeom prst="rect">
            <a:avLst/>
          </a:prstGeom>
        </p:spPr>
        <p:txBody>
          <a:bodyPr wrap="none">
            <a:spAutoFit/>
          </a:bodyPr>
          <a:lstStyle/>
          <a:p>
            <a:r>
              <a:rPr lang="sk-SK" sz="4800" b="1" dirty="0"/>
              <a:t>Ďakujeme Vám za pozornosť!</a:t>
            </a:r>
          </a:p>
        </p:txBody>
      </p:sp>
    </p:spTree>
    <p:extLst>
      <p:ext uri="{BB962C8B-B14F-4D97-AF65-F5344CB8AC3E}">
        <p14:creationId xmlns:p14="http://schemas.microsoft.com/office/powerpoint/2010/main" val="13274715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9" name="BlokTextu 8"/>
          <p:cNvSpPr txBox="1"/>
          <p:nvPr/>
        </p:nvSpPr>
        <p:spPr>
          <a:xfrm>
            <a:off x="714228" y="1518145"/>
            <a:ext cx="7319995" cy="2492990"/>
          </a:xfrm>
          <a:prstGeom prst="rect">
            <a:avLst/>
          </a:prstGeom>
          <a:noFill/>
        </p:spPr>
        <p:txBody>
          <a:bodyPr wrap="square" rtlCol="0">
            <a:spAutoFit/>
          </a:bodyPr>
          <a:lstStyle/>
          <a:p>
            <a:pPr algn="ctr"/>
            <a:r>
              <a:rPr lang="sk-SK" sz="6000" b="1" dirty="0">
                <a:solidFill>
                  <a:srgbClr val="FF0000"/>
                </a:solidFill>
              </a:rPr>
              <a:t>Stravovanie vonku </a:t>
            </a:r>
            <a:endParaRPr lang="sk-SK" sz="6000" dirty="0">
              <a:solidFill>
                <a:srgbClr val="FF0000"/>
              </a:solidFill>
            </a:endParaRPr>
          </a:p>
          <a:p>
            <a:pPr algn="ctr"/>
            <a:endParaRPr lang="sk-SK" sz="4800" b="1" i="1" dirty="0" smtClean="0">
              <a:solidFill>
                <a:srgbClr val="FF0000"/>
              </a:solidFill>
            </a:endParaRPr>
          </a:p>
          <a:p>
            <a:pPr algn="ctr"/>
            <a:r>
              <a:rPr lang="sk-SK" sz="4800" b="1" i="1">
                <a:solidFill>
                  <a:srgbClr val="FF0000"/>
                </a:solidFill>
              </a:rPr>
              <a:t>Kapitola </a:t>
            </a:r>
            <a:r>
              <a:rPr lang="sk-SK" sz="4800" b="1" i="1" dirty="0">
                <a:solidFill>
                  <a:srgbClr val="FF0000"/>
                </a:solidFill>
              </a:rPr>
              <a:t>7</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Tree>
    <p:extLst>
      <p:ext uri="{BB962C8B-B14F-4D97-AF65-F5344CB8AC3E}">
        <p14:creationId xmlns:p14="http://schemas.microsoft.com/office/powerpoint/2010/main" val="290834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3" name="Obdĺžnik 2"/>
          <p:cNvSpPr/>
          <p:nvPr/>
        </p:nvSpPr>
        <p:spPr>
          <a:xfrm>
            <a:off x="3538542" y="2140572"/>
            <a:ext cx="5313442" cy="3055965"/>
          </a:xfrm>
          <a:prstGeom prst="rect">
            <a:avLst/>
          </a:prstGeom>
        </p:spPr>
        <p:txBody>
          <a:bodyPr wrap="square">
            <a:spAutoFit/>
          </a:bodyPr>
          <a:lstStyle/>
          <a:p>
            <a:pPr algn="just">
              <a:lnSpc>
                <a:spcPct val="107000"/>
              </a:lnSpc>
              <a:spcBef>
                <a:spcPts val="600"/>
              </a:spcBef>
              <a:spcAft>
                <a:spcPts val="800"/>
              </a:spcAft>
            </a:pPr>
            <a:r>
              <a:rPr lang="sk-SK" dirty="0">
                <a:ea typeface="Calibri" panose="020F0502020204030204" pitchFamily="34" charset="0"/>
                <a:cs typeface="Times New Roman" panose="02020603050405020304" pitchFamily="18" charset="0"/>
              </a:rPr>
              <a:t>Jedlo konzumované mimo domova nie je len o zasýtení hladu. Buduje spoločenské vzťahy, sociálne väzby, umožňuje skúsenosť s rôznorodou kuchyňou a podporuje kultúrnu výmenu. Je súčasťou spoločenských, kultúrnych a náboženských udalostí, zábavy a pracovných stretnutí. Prispieva k rozvoju obchodu a tvorbe pracovných miest. Kontrola zdraviu prospešného stravovania mimo domov býva náročnejšia, lebo podlieha viacerým vplyvom. Uľahčujú ju správne vytvorené stravovacie návyky človeka. </a:t>
            </a:r>
            <a:endParaRPr lang="sk-SK" sz="1600" dirty="0">
              <a:effectLst/>
              <a:ea typeface="Calibri" panose="020F0502020204030204" pitchFamily="34" charset="0"/>
              <a:cs typeface="Times New Roman" panose="02020603050405020304" pitchFamily="18" charset="0"/>
            </a:endParaRPr>
          </a:p>
        </p:txBody>
      </p:sp>
      <p:sp>
        <p:nvSpPr>
          <p:cNvPr id="8" name="Obdĺžnik 7"/>
          <p:cNvSpPr/>
          <p:nvPr/>
        </p:nvSpPr>
        <p:spPr>
          <a:xfrm>
            <a:off x="152542" y="1032576"/>
            <a:ext cx="8652780" cy="1107996"/>
          </a:xfrm>
          <a:prstGeom prst="rect">
            <a:avLst/>
          </a:prstGeom>
        </p:spPr>
        <p:txBody>
          <a:bodyPr wrap="square">
            <a:spAutoFit/>
          </a:bodyPr>
          <a:lstStyle/>
          <a:p>
            <a:pPr algn="ctr"/>
            <a:r>
              <a:rPr lang="es-ES" sz="6600" b="1" dirty="0">
                <a:solidFill>
                  <a:srgbClr val="FF0000"/>
                </a:solidFill>
              </a:rPr>
              <a:t>Stravovanie </a:t>
            </a:r>
            <a:r>
              <a:rPr lang="es-ES" sz="6600" b="1" dirty="0" smtClean="0">
                <a:solidFill>
                  <a:srgbClr val="FF0000"/>
                </a:solidFill>
              </a:rPr>
              <a:t>vonku</a:t>
            </a:r>
            <a:r>
              <a:rPr lang="es-ES" sz="2400" b="1" dirty="0" smtClean="0">
                <a:solidFill>
                  <a:srgbClr val="FFC000"/>
                </a:solidFill>
              </a:rPr>
              <a:t>. </a:t>
            </a:r>
            <a:endParaRPr lang="es-ES" sz="2400" b="1" dirty="0">
              <a:solidFill>
                <a:srgbClr val="FFC000"/>
              </a:solidFill>
            </a:endParaRPr>
          </a:p>
        </p:txBody>
      </p:sp>
      <p:pic>
        <p:nvPicPr>
          <p:cNvPr id="2" name="Obrázok 1"/>
          <p:cNvPicPr>
            <a:picLocks noChangeAspect="1"/>
          </p:cNvPicPr>
          <p:nvPr/>
        </p:nvPicPr>
        <p:blipFill rotWithShape="1">
          <a:blip r:embed="rId10"/>
          <a:srcRect b="9501"/>
          <a:stretch/>
        </p:blipFill>
        <p:spPr>
          <a:xfrm>
            <a:off x="144905" y="2551944"/>
            <a:ext cx="3385203" cy="1981075"/>
          </a:xfrm>
          <a:prstGeom prst="rect">
            <a:avLst/>
          </a:prstGeom>
        </p:spPr>
      </p:pic>
    </p:spTree>
    <p:extLst>
      <p:ext uri="{BB962C8B-B14F-4D97-AF65-F5344CB8AC3E}">
        <p14:creationId xmlns:p14="http://schemas.microsoft.com/office/powerpoint/2010/main" val="22257319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2" name="Obdĺžnik 1"/>
          <p:cNvSpPr/>
          <p:nvPr/>
        </p:nvSpPr>
        <p:spPr>
          <a:xfrm>
            <a:off x="985596" y="1153000"/>
            <a:ext cx="6900928" cy="1107996"/>
          </a:xfrm>
          <a:prstGeom prst="rect">
            <a:avLst/>
          </a:prstGeom>
        </p:spPr>
        <p:txBody>
          <a:bodyPr wrap="none">
            <a:spAutoFit/>
          </a:bodyPr>
          <a:lstStyle/>
          <a:p>
            <a:r>
              <a:rPr lang="sk-SK" sz="6600" b="1" dirty="0">
                <a:solidFill>
                  <a:srgbClr val="FF0000"/>
                </a:solidFill>
              </a:rPr>
              <a:t>Stravovanie v škole</a:t>
            </a:r>
          </a:p>
        </p:txBody>
      </p:sp>
      <p:sp>
        <p:nvSpPr>
          <p:cNvPr id="5" name="Obdĺžnik 4"/>
          <p:cNvSpPr/>
          <p:nvPr/>
        </p:nvSpPr>
        <p:spPr>
          <a:xfrm>
            <a:off x="468486" y="2098692"/>
            <a:ext cx="8675514" cy="2031325"/>
          </a:xfrm>
          <a:prstGeom prst="rect">
            <a:avLst/>
          </a:prstGeom>
        </p:spPr>
        <p:txBody>
          <a:bodyPr wrap="square">
            <a:spAutoFit/>
          </a:bodyPr>
          <a:lstStyle/>
          <a:p>
            <a:r>
              <a:rPr lang="sk-SK" b="1" dirty="0"/>
              <a:t>Vyvážené jedlá s primeraným množstvom energie a zastúpením potrebných živín zabezpečujú stabilné uvoľňovanie energie počas dňa, čo podporuje funkciu mozgu, koncentráciu a pozornosť. </a:t>
            </a:r>
            <a:r>
              <a:rPr lang="sk-SK" dirty="0"/>
              <a:t>Pestrá strava bohatá na vitamíny, minerálne látky, vlákninu </a:t>
            </a:r>
            <a:endParaRPr lang="sk-SK" dirty="0" smtClean="0"/>
          </a:p>
          <a:p>
            <a:r>
              <a:rPr lang="sk-SK" dirty="0" smtClean="0"/>
              <a:t>a </a:t>
            </a:r>
            <a:r>
              <a:rPr lang="sk-SK" dirty="0"/>
              <a:t>kvalitné bielkoviny so správnym pitným režimom zlepšuje kognitívne funkcie, schopnosť učiť sa a zapamätať si informácie. Má vplyv aj na našu náladu a emočnú odolnosť. Strava, pitný režim, pohyb ideálne na čerstvom vzduchu, spánok, relaxácia a iné faktory sú dôležité pre efektívne učenie a dosahovanie lepších akademických výsledkov.</a:t>
            </a:r>
          </a:p>
        </p:txBody>
      </p:sp>
      <p:pic>
        <p:nvPicPr>
          <p:cNvPr id="7" name="Obrázok 6"/>
          <p:cNvPicPr>
            <a:picLocks noChangeAspect="1"/>
          </p:cNvPicPr>
          <p:nvPr/>
        </p:nvPicPr>
        <p:blipFill rotWithShape="1">
          <a:blip r:embed="rId10"/>
          <a:srcRect b="10211"/>
          <a:stretch/>
        </p:blipFill>
        <p:spPr>
          <a:xfrm>
            <a:off x="3207319" y="4102788"/>
            <a:ext cx="2800350" cy="1462460"/>
          </a:xfrm>
          <a:prstGeom prst="rect">
            <a:avLst/>
          </a:prstGeom>
        </p:spPr>
      </p:pic>
    </p:spTree>
    <p:extLst>
      <p:ext uri="{BB962C8B-B14F-4D97-AF65-F5344CB8AC3E}">
        <p14:creationId xmlns:p14="http://schemas.microsoft.com/office/powerpoint/2010/main" val="18542037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2" name="Obdĺžnik 1"/>
          <p:cNvSpPr/>
          <p:nvPr/>
        </p:nvSpPr>
        <p:spPr>
          <a:xfrm>
            <a:off x="2044875" y="1094825"/>
            <a:ext cx="5263429" cy="1107996"/>
          </a:xfrm>
          <a:prstGeom prst="rect">
            <a:avLst/>
          </a:prstGeom>
        </p:spPr>
        <p:txBody>
          <a:bodyPr wrap="none">
            <a:spAutoFit/>
          </a:bodyPr>
          <a:lstStyle/>
          <a:p>
            <a:r>
              <a:rPr lang="sk-SK" sz="6600" b="1" dirty="0">
                <a:solidFill>
                  <a:srgbClr val="FF0000"/>
                </a:solidFill>
              </a:rPr>
              <a:t>Zdravá desiata</a:t>
            </a:r>
          </a:p>
        </p:txBody>
      </p:sp>
      <p:sp>
        <p:nvSpPr>
          <p:cNvPr id="5" name="Obdĺžnik 4"/>
          <p:cNvSpPr/>
          <p:nvPr/>
        </p:nvSpPr>
        <p:spPr>
          <a:xfrm>
            <a:off x="323528" y="2092537"/>
            <a:ext cx="8627931" cy="2308324"/>
          </a:xfrm>
          <a:prstGeom prst="rect">
            <a:avLst/>
          </a:prstGeom>
        </p:spPr>
        <p:txBody>
          <a:bodyPr wrap="square">
            <a:spAutoFit/>
          </a:bodyPr>
          <a:lstStyle/>
          <a:p>
            <a:r>
              <a:rPr lang="sk-SK" dirty="0"/>
              <a:t>Zdravá desiata je dôležitý zdroj energie a živín. Plánovanie desiaty vopred umožňuje kontrolu nad obsahom živín a množstvom energie. Zároveň znižuje túžbu a konzumáciu nezdravých pokrmov. Zdravá desiata by mala obsahovať zeleninu, ovocie, zdroje vlákniny, ľahko stráviteľných bielkovín a vhodný nápoj v dostatočnom množstve. </a:t>
            </a:r>
          </a:p>
          <a:p>
            <a:r>
              <a:rPr lang="sk-SK" dirty="0"/>
              <a:t>Príklady vhodnej desiaty: </a:t>
            </a:r>
            <a:r>
              <a:rPr lang="sk-SK" i="1" dirty="0"/>
              <a:t>čerstvé ovocie, zeleninový snack s dipom, zeleninový wrap smoothie s ovocím, zeleninou a mliekom alebo jogurtom, celozrnný chlieb s avokádom, lososom, vajíčkom, tvaroh alebo nesladený jogurt s ovocím a orechmi, celozrnné sušienky so syrom</a:t>
            </a:r>
            <a:endParaRPr lang="sk-SK" dirty="0"/>
          </a:p>
        </p:txBody>
      </p:sp>
      <p:pic>
        <p:nvPicPr>
          <p:cNvPr id="3" name="Obrázok 2"/>
          <p:cNvPicPr>
            <a:picLocks noChangeAspect="1"/>
          </p:cNvPicPr>
          <p:nvPr/>
        </p:nvPicPr>
        <p:blipFill rotWithShape="1">
          <a:blip r:embed="rId10"/>
          <a:srcRect b="17601"/>
          <a:stretch/>
        </p:blipFill>
        <p:spPr>
          <a:xfrm>
            <a:off x="2671851" y="4117031"/>
            <a:ext cx="3760669" cy="1390476"/>
          </a:xfrm>
          <a:prstGeom prst="rect">
            <a:avLst/>
          </a:prstGeom>
        </p:spPr>
      </p:pic>
    </p:spTree>
    <p:extLst>
      <p:ext uri="{BB962C8B-B14F-4D97-AF65-F5344CB8AC3E}">
        <p14:creationId xmlns:p14="http://schemas.microsoft.com/office/powerpoint/2010/main" val="38214544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2" name="Obdĺžnik 1"/>
          <p:cNvSpPr/>
          <p:nvPr/>
        </p:nvSpPr>
        <p:spPr>
          <a:xfrm>
            <a:off x="2768332" y="1560964"/>
            <a:ext cx="4277774" cy="1015663"/>
          </a:xfrm>
          <a:prstGeom prst="rect">
            <a:avLst/>
          </a:prstGeom>
        </p:spPr>
        <p:txBody>
          <a:bodyPr wrap="none">
            <a:spAutoFit/>
          </a:bodyPr>
          <a:lstStyle/>
          <a:p>
            <a:r>
              <a:rPr lang="sk-SK" sz="6000" b="1" dirty="0">
                <a:solidFill>
                  <a:srgbClr val="FF0000"/>
                </a:solidFill>
              </a:rPr>
              <a:t>Obed v škole</a:t>
            </a:r>
          </a:p>
        </p:txBody>
      </p:sp>
      <p:sp>
        <p:nvSpPr>
          <p:cNvPr id="3" name="Obdĺžnik 2"/>
          <p:cNvSpPr/>
          <p:nvPr/>
        </p:nvSpPr>
        <p:spPr>
          <a:xfrm>
            <a:off x="247466" y="2914973"/>
            <a:ext cx="5413603" cy="2031325"/>
          </a:xfrm>
          <a:prstGeom prst="rect">
            <a:avLst/>
          </a:prstGeom>
        </p:spPr>
        <p:txBody>
          <a:bodyPr wrap="square">
            <a:spAutoFit/>
          </a:bodyPr>
          <a:lstStyle/>
          <a:p>
            <a:r>
              <a:rPr lang="sk-SK" dirty="0"/>
              <a:t>Stravovanie v školských jedálňach má svoje obmedzenia, ale aj tu sú snahy o širší výber jedál, zaradenie zeleniny, strukovín a rýb pri ich príprave. Snažte sa vyhýbať pitiu sladených nápojov k obedu – najlepšia je čistá voda. S jedlom neplytvajte ! Ak si obed pripravujete doma a nosíte si ho do školy, máte lepšiu možnosť pripraviť si ho podľa zásad zdravej výživy. </a:t>
            </a:r>
          </a:p>
        </p:txBody>
      </p:sp>
      <p:pic>
        <p:nvPicPr>
          <p:cNvPr id="5" name="Obrázok 4"/>
          <p:cNvPicPr>
            <a:picLocks noChangeAspect="1"/>
          </p:cNvPicPr>
          <p:nvPr/>
        </p:nvPicPr>
        <p:blipFill rotWithShape="1">
          <a:blip r:embed="rId10"/>
          <a:srcRect b="12201"/>
          <a:stretch/>
        </p:blipFill>
        <p:spPr>
          <a:xfrm>
            <a:off x="5661069" y="2604028"/>
            <a:ext cx="3441548" cy="2307609"/>
          </a:xfrm>
          <a:prstGeom prst="rect">
            <a:avLst/>
          </a:prstGeom>
        </p:spPr>
      </p:pic>
    </p:spTree>
    <p:extLst>
      <p:ext uri="{BB962C8B-B14F-4D97-AF65-F5344CB8AC3E}">
        <p14:creationId xmlns:p14="http://schemas.microsoft.com/office/powerpoint/2010/main" val="5648437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3" name="Obdĺžnik 2"/>
          <p:cNvSpPr/>
          <p:nvPr/>
        </p:nvSpPr>
        <p:spPr>
          <a:xfrm>
            <a:off x="191568" y="1804095"/>
            <a:ext cx="7691495" cy="769441"/>
          </a:xfrm>
          <a:prstGeom prst="rect">
            <a:avLst/>
          </a:prstGeom>
        </p:spPr>
        <p:txBody>
          <a:bodyPr wrap="square">
            <a:spAutoFit/>
          </a:bodyPr>
          <a:lstStyle/>
          <a:p>
            <a:r>
              <a:rPr lang="sk-SK" sz="4400" b="1" dirty="0">
                <a:solidFill>
                  <a:srgbClr val="FF0000"/>
                </a:solidFill>
              </a:rPr>
              <a:t>Stravovanie v reštaurácii</a:t>
            </a:r>
          </a:p>
        </p:txBody>
      </p:sp>
      <p:sp>
        <p:nvSpPr>
          <p:cNvPr id="4" name="Obdĺžnik 3"/>
          <p:cNvSpPr/>
          <p:nvPr/>
        </p:nvSpPr>
        <p:spPr>
          <a:xfrm>
            <a:off x="191568" y="2754275"/>
            <a:ext cx="8501344" cy="2585323"/>
          </a:xfrm>
          <a:prstGeom prst="rect">
            <a:avLst/>
          </a:prstGeom>
        </p:spPr>
        <p:txBody>
          <a:bodyPr wrap="square">
            <a:spAutoFit/>
          </a:bodyPr>
          <a:lstStyle/>
          <a:p>
            <a:r>
              <a:rPr lang="sk-SK" dirty="0"/>
              <a:t>Ponuka v reštauráciách je veľmi široká a vyžaduje naše vedomé rozhodovanie. Vyberajte si hlavne jedlá z čerstvých surovín a pochúťky si doprajte len občas. Uprednostňujte jedlá, ktoré obsahujú zeleninu, chudé mäso, ryby, celozrnné potraviny a sú pripravené varením, dusením, alebo na pare. K jedlu pite čistú vodu, nesladenú minerálku alebo čaj, nie sladené nápoje. Dbajte na primeranú veľkosť porcie. Predjedlo alebo polievka vás nemajú príliš zasýtiť. Pri dezertoch vyberajte menej sladké a tučné varianty. Jedlo si vychutnajte, jedzte pomaly a s prestávkou. To pomáha mozgu rozpoznať plnosť žalúdka a regulovať pocit sýtosti. Nepodliehajte vplyvu prostredia a držte sa zásad zdravého stravovania. Naučte sa asertívne odmietať.</a:t>
            </a:r>
          </a:p>
        </p:txBody>
      </p:sp>
      <p:sp>
        <p:nvSpPr>
          <p:cNvPr id="5" name="Obdĺžnik 4"/>
          <p:cNvSpPr/>
          <p:nvPr/>
        </p:nvSpPr>
        <p:spPr>
          <a:xfrm>
            <a:off x="299185" y="4457924"/>
            <a:ext cx="8545629" cy="369332"/>
          </a:xfrm>
          <a:prstGeom prst="rect">
            <a:avLst/>
          </a:prstGeom>
        </p:spPr>
        <p:txBody>
          <a:bodyPr wrap="square">
            <a:spAutoFit/>
          </a:bodyPr>
          <a:lstStyle/>
          <a:p>
            <a:pPr algn="ctr"/>
            <a:r>
              <a:rPr lang="sk-SK" b="1" dirty="0" smtClean="0">
                <a:solidFill>
                  <a:srgbClr val="FF0000"/>
                </a:solidFill>
              </a:rPr>
              <a:t> </a:t>
            </a:r>
            <a:endParaRPr lang="sk-SK" b="1" dirty="0">
              <a:solidFill>
                <a:srgbClr val="FF0000"/>
              </a:solidFill>
            </a:endParaRPr>
          </a:p>
        </p:txBody>
      </p:sp>
      <p:pic>
        <p:nvPicPr>
          <p:cNvPr id="2" name="Obrázok 1"/>
          <p:cNvPicPr>
            <a:picLocks noChangeAspect="1"/>
          </p:cNvPicPr>
          <p:nvPr/>
        </p:nvPicPr>
        <p:blipFill rotWithShape="1">
          <a:blip r:embed="rId10"/>
          <a:srcRect b="9501"/>
          <a:stretch/>
        </p:blipFill>
        <p:spPr>
          <a:xfrm>
            <a:off x="6979055" y="1227960"/>
            <a:ext cx="2049016" cy="1298044"/>
          </a:xfrm>
          <a:prstGeom prst="rect">
            <a:avLst/>
          </a:prstGeom>
          <a:effectLst/>
        </p:spPr>
      </p:pic>
    </p:spTree>
    <p:extLst>
      <p:ext uri="{BB962C8B-B14F-4D97-AF65-F5344CB8AC3E}">
        <p14:creationId xmlns:p14="http://schemas.microsoft.com/office/powerpoint/2010/main" val="8679226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3" name="Obdĺžnik 2"/>
          <p:cNvSpPr/>
          <p:nvPr/>
        </p:nvSpPr>
        <p:spPr>
          <a:xfrm>
            <a:off x="375826" y="1110478"/>
            <a:ext cx="8266255" cy="769441"/>
          </a:xfrm>
          <a:prstGeom prst="rect">
            <a:avLst/>
          </a:prstGeom>
        </p:spPr>
        <p:txBody>
          <a:bodyPr wrap="square">
            <a:spAutoFit/>
          </a:bodyPr>
          <a:lstStyle/>
          <a:p>
            <a:r>
              <a:rPr lang="sk-SK" sz="4400" b="1" dirty="0">
                <a:solidFill>
                  <a:srgbClr val="FF0000"/>
                </a:solidFill>
              </a:rPr>
              <a:t>Stravovanie v rýchlom občerstvení </a:t>
            </a:r>
          </a:p>
        </p:txBody>
      </p:sp>
      <p:sp>
        <p:nvSpPr>
          <p:cNvPr id="4" name="Obdĺžnik 3"/>
          <p:cNvSpPr/>
          <p:nvPr/>
        </p:nvSpPr>
        <p:spPr>
          <a:xfrm>
            <a:off x="185030" y="1872344"/>
            <a:ext cx="8844928" cy="2308324"/>
          </a:xfrm>
          <a:prstGeom prst="rect">
            <a:avLst/>
          </a:prstGeom>
        </p:spPr>
        <p:txBody>
          <a:bodyPr wrap="square">
            <a:spAutoFit/>
          </a:bodyPr>
          <a:lstStyle/>
          <a:p>
            <a:r>
              <a:rPr lang="sk-SK" dirty="0"/>
              <a:t>Zdravé stravovanie v miestach rýchleho občerstvenia predstavuje veľkú výzvu. Aj keď niektoré reťazce ponúkajú  zdravšie možnosti, väčšina jedál nie je pre zdravie prospešná. </a:t>
            </a:r>
            <a:r>
              <a:rPr lang="sk-SK" b="1" dirty="0"/>
              <a:t>Obsahujú veľa kalórií, nasýtených tukov, pridaných cukrov, soli, konzervačných látok a umelých aróm. </a:t>
            </a:r>
            <a:r>
              <a:rPr lang="sk-SK" dirty="0"/>
              <a:t>Mnohé z nich patria k vysoko spracovaným potravinám, ktoré pri pravidelnej konzumácii zvyšujú telesnú hmotnosť a riziko vzniku chronických ochorení. </a:t>
            </a:r>
            <a:r>
              <a:rPr lang="sk-SK" b="1" dirty="0"/>
              <a:t>Ak konzumujete jedlá v rýchlom občerstvení, robte tak len výnimočne. Vyberajte si zdravšie varianty, menšie porcie, vyhýbajte sa vyprážaným jedlám, omáčkam, hranolkám, extra porciám zadarmo, pitiu sladených a kolových nápojov, kofeínových nápojov so smotanou alebo šľahačkou. </a:t>
            </a:r>
          </a:p>
        </p:txBody>
      </p:sp>
      <p:sp>
        <p:nvSpPr>
          <p:cNvPr id="5" name="Obdĺžnik 4"/>
          <p:cNvSpPr/>
          <p:nvPr/>
        </p:nvSpPr>
        <p:spPr>
          <a:xfrm>
            <a:off x="299185" y="4457924"/>
            <a:ext cx="8545629" cy="369332"/>
          </a:xfrm>
          <a:prstGeom prst="rect">
            <a:avLst/>
          </a:prstGeom>
        </p:spPr>
        <p:txBody>
          <a:bodyPr wrap="square">
            <a:spAutoFit/>
          </a:bodyPr>
          <a:lstStyle/>
          <a:p>
            <a:pPr algn="ctr"/>
            <a:r>
              <a:rPr lang="sk-SK" b="1" dirty="0" smtClean="0">
                <a:solidFill>
                  <a:srgbClr val="FF0000"/>
                </a:solidFill>
              </a:rPr>
              <a:t> </a:t>
            </a:r>
            <a:endParaRPr lang="sk-SK" b="1" dirty="0">
              <a:solidFill>
                <a:srgbClr val="FF0000"/>
              </a:solidFill>
            </a:endParaRPr>
          </a:p>
        </p:txBody>
      </p:sp>
      <p:pic>
        <p:nvPicPr>
          <p:cNvPr id="7" name="Obrázok 6"/>
          <p:cNvPicPr>
            <a:picLocks noChangeAspect="1"/>
          </p:cNvPicPr>
          <p:nvPr/>
        </p:nvPicPr>
        <p:blipFill rotWithShape="1">
          <a:blip r:embed="rId10"/>
          <a:srcRect t="9501" b="9501"/>
          <a:stretch/>
        </p:blipFill>
        <p:spPr>
          <a:xfrm>
            <a:off x="3288191" y="4175582"/>
            <a:ext cx="2638606" cy="1452494"/>
          </a:xfrm>
          <a:prstGeom prst="rect">
            <a:avLst/>
          </a:prstGeom>
        </p:spPr>
      </p:pic>
    </p:spTree>
    <p:extLst>
      <p:ext uri="{BB962C8B-B14F-4D97-AF65-F5344CB8AC3E}">
        <p14:creationId xmlns:p14="http://schemas.microsoft.com/office/powerpoint/2010/main" val="39670058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3" name="Obdĺžnik 2"/>
          <p:cNvSpPr/>
          <p:nvPr/>
        </p:nvSpPr>
        <p:spPr>
          <a:xfrm>
            <a:off x="185030" y="1110478"/>
            <a:ext cx="8844928" cy="1200329"/>
          </a:xfrm>
          <a:prstGeom prst="rect">
            <a:avLst/>
          </a:prstGeom>
        </p:spPr>
        <p:txBody>
          <a:bodyPr wrap="square">
            <a:spAutoFit/>
          </a:bodyPr>
          <a:lstStyle/>
          <a:p>
            <a:pPr algn="ctr"/>
            <a:r>
              <a:rPr lang="sk-SK" sz="3600" b="1" dirty="0">
                <a:solidFill>
                  <a:srgbClr val="FF0000"/>
                </a:solidFill>
              </a:rPr>
              <a:t>Obaly potravín (etikety): informácie o zložení a živinách v potravinách</a:t>
            </a:r>
          </a:p>
        </p:txBody>
      </p:sp>
      <p:sp>
        <p:nvSpPr>
          <p:cNvPr id="4" name="Obdĺžnik 3"/>
          <p:cNvSpPr/>
          <p:nvPr/>
        </p:nvSpPr>
        <p:spPr>
          <a:xfrm>
            <a:off x="4309812" y="2488934"/>
            <a:ext cx="4518482" cy="2862322"/>
          </a:xfrm>
          <a:prstGeom prst="rect">
            <a:avLst/>
          </a:prstGeom>
        </p:spPr>
        <p:txBody>
          <a:bodyPr wrap="square">
            <a:spAutoFit/>
          </a:bodyPr>
          <a:lstStyle/>
          <a:p>
            <a:r>
              <a:rPr lang="sk-SK" dirty="0"/>
              <a:t>Označovanie potravín slúži na identifikáciu potravín, poskytuje základné informácie o ich zložení a nutričnom obsahu. Označovanie potravín je regulované zákonmi a jeho cieľom je podporiť transparentnosť v potravinárskom priemysle, zabezpečiť bezpečnosť potravín a umožniť spotrebiteľom možnosť výberu. V súlade so zákonmi musí výrobca niektoré údaje uvádzať povinne, iné dobrovoľne. Sú na prednej alebo zadnej strane obalu. </a:t>
            </a:r>
            <a:endParaRPr lang="sk-SK" b="1" dirty="0"/>
          </a:p>
        </p:txBody>
      </p:sp>
      <p:sp>
        <p:nvSpPr>
          <p:cNvPr id="5" name="Obdĺžnik 4"/>
          <p:cNvSpPr/>
          <p:nvPr/>
        </p:nvSpPr>
        <p:spPr>
          <a:xfrm>
            <a:off x="299185" y="4457924"/>
            <a:ext cx="8545629" cy="369332"/>
          </a:xfrm>
          <a:prstGeom prst="rect">
            <a:avLst/>
          </a:prstGeom>
        </p:spPr>
        <p:txBody>
          <a:bodyPr wrap="square">
            <a:spAutoFit/>
          </a:bodyPr>
          <a:lstStyle/>
          <a:p>
            <a:pPr algn="ctr"/>
            <a:r>
              <a:rPr lang="sk-SK" b="1" dirty="0" smtClean="0">
                <a:solidFill>
                  <a:srgbClr val="FF0000"/>
                </a:solidFill>
              </a:rPr>
              <a:t> </a:t>
            </a:r>
            <a:endParaRPr lang="sk-SK" b="1" dirty="0">
              <a:solidFill>
                <a:srgbClr val="FF0000"/>
              </a:solidFill>
            </a:endParaRPr>
          </a:p>
        </p:txBody>
      </p:sp>
      <p:pic>
        <p:nvPicPr>
          <p:cNvPr id="2" name="Obrázok 1"/>
          <p:cNvPicPr>
            <a:picLocks noChangeAspect="1"/>
          </p:cNvPicPr>
          <p:nvPr/>
        </p:nvPicPr>
        <p:blipFill>
          <a:blip r:embed="rId10"/>
          <a:stretch>
            <a:fillRect/>
          </a:stretch>
        </p:blipFill>
        <p:spPr>
          <a:xfrm>
            <a:off x="185030" y="2426289"/>
            <a:ext cx="4132545" cy="2755030"/>
          </a:xfrm>
          <a:prstGeom prst="rect">
            <a:avLst/>
          </a:prstGeom>
        </p:spPr>
      </p:pic>
    </p:spTree>
    <p:extLst>
      <p:ext uri="{BB962C8B-B14F-4D97-AF65-F5344CB8AC3E}">
        <p14:creationId xmlns:p14="http://schemas.microsoft.com/office/powerpoint/2010/main" val="2785880039"/>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Template_O2_LESSON 1_</Template>
  <TotalTime>10197</TotalTime>
  <Words>3039</Words>
  <Application>Microsoft Office PowerPoint</Application>
  <PresentationFormat>Prezentácia na obrazovke (4:3)</PresentationFormat>
  <Paragraphs>154</Paragraphs>
  <Slides>19</Slides>
  <Notes>0</Notes>
  <HiddenSlides>0</HiddenSlides>
  <MMClips>0</MMClips>
  <ScaleCrop>false</ScaleCrop>
  <HeadingPairs>
    <vt:vector size="6" baseType="variant">
      <vt:variant>
        <vt:lpstr>Použité písma</vt:lpstr>
      </vt:variant>
      <vt:variant>
        <vt:i4>4</vt:i4>
      </vt:variant>
      <vt:variant>
        <vt:lpstr>Motív</vt:lpstr>
      </vt:variant>
      <vt:variant>
        <vt:i4>1</vt:i4>
      </vt:variant>
      <vt:variant>
        <vt:lpstr>Nadpisy snímok</vt:lpstr>
      </vt:variant>
      <vt:variant>
        <vt:i4>19</vt:i4>
      </vt:variant>
    </vt:vector>
  </HeadingPairs>
  <TitlesOfParts>
    <vt:vector size="24" baseType="lpstr">
      <vt:lpstr>Arial</vt:lpstr>
      <vt:lpstr>Calibri</vt:lpstr>
      <vt:lpstr>Times New Roman</vt:lpstr>
      <vt:lpstr>Verdana</vt:lpstr>
      <vt:lpstr>Motiv systému Office</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Writers in Rhyme</dc:title>
  <dc:creator>MILOSKO</dc:creator>
  <cp:lastModifiedBy>Dagmar Sadovska</cp:lastModifiedBy>
  <cp:revision>1141</cp:revision>
  <dcterms:created xsi:type="dcterms:W3CDTF">2010-12-09T22:38:35Z</dcterms:created>
  <dcterms:modified xsi:type="dcterms:W3CDTF">2024-12-19T15:31:33Z</dcterms:modified>
</cp:coreProperties>
</file>