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647" r:id="rId2"/>
    <p:sldId id="650" r:id="rId3"/>
    <p:sldId id="670" r:id="rId4"/>
    <p:sldId id="672" r:id="rId5"/>
    <p:sldId id="683" r:id="rId6"/>
    <p:sldId id="673" r:id="rId7"/>
    <p:sldId id="674" r:id="rId8"/>
    <p:sldId id="675" r:id="rId9"/>
    <p:sldId id="676" r:id="rId10"/>
    <p:sldId id="684" r:id="rId11"/>
    <p:sldId id="685" r:id="rId12"/>
    <p:sldId id="686" r:id="rId13"/>
    <p:sldId id="687" r:id="rId14"/>
    <p:sldId id="688" r:id="rId15"/>
    <p:sldId id="657" r:id="rId16"/>
    <p:sldId id="689" r:id="rId17"/>
    <p:sldId id="658" r:id="rId18"/>
    <p:sldId id="681" r:id="rId19"/>
    <p:sldId id="682" r:id="rId20"/>
    <p:sldId id="663" r:id="rId21"/>
    <p:sldId id="679"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FEFF"/>
    <a:srgbClr val="CFFDFD"/>
    <a:srgbClr val="B88C00"/>
    <a:srgbClr val="CCFFFF"/>
    <a:srgbClr val="FBFBF5"/>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redný štý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332" autoAdjust="0"/>
  </p:normalViewPr>
  <p:slideViewPr>
    <p:cSldViewPr>
      <p:cViewPr varScale="1">
        <p:scale>
          <a:sx n="91" d="100"/>
          <a:sy n="91" d="100"/>
        </p:scale>
        <p:origin x="14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245362-6DB7-45BC-85FE-5D5636CE19A7}" type="datetimeFigureOut">
              <a:rPr lang="sk-SK" smtClean="0"/>
              <a:t>19.12.2024</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7B4B1-CBA5-409B-968D-563B3B7C8B2E}" type="slidenum">
              <a:rPr lang="sk-SK" smtClean="0"/>
              <a:t>‹#›</a:t>
            </a:fld>
            <a:endParaRPr lang="sk-SK"/>
          </a:p>
        </p:txBody>
      </p:sp>
    </p:spTree>
    <p:extLst>
      <p:ext uri="{BB962C8B-B14F-4D97-AF65-F5344CB8AC3E}">
        <p14:creationId xmlns:p14="http://schemas.microsoft.com/office/powerpoint/2010/main" val="248368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99272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s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29225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649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D35FA7E5-6B71-4F0B-B28C-C7E70D3501B9}" type="slidenum">
              <a:rPr lang="sk-SK" altLang="sk-SK" smtClean="0"/>
              <a:pPr>
                <a:defRPr/>
              </a:pPr>
              <a:t>‹#›</a:t>
            </a:fld>
            <a:endParaRPr lang="sk-SK" altLang="sk-SK"/>
          </a:p>
        </p:txBody>
      </p:sp>
    </p:spTree>
    <p:extLst>
      <p:ext uri="{BB962C8B-B14F-4D97-AF65-F5344CB8AC3E}">
        <p14:creationId xmlns:p14="http://schemas.microsoft.com/office/powerpoint/2010/main" val="20508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Zástupný symbol pro datum 3"/>
          <p:cNvSpPr>
            <a:spLocks noGrp="1"/>
          </p:cNvSpPr>
          <p:nvPr>
            <p:ph type="dt" sz="half" idx="10"/>
          </p:nvPr>
        </p:nvSpPr>
        <p:spPr/>
        <p:txBody>
          <a:bodyPr/>
          <a:lstStyle/>
          <a:p>
            <a:pPr>
              <a:defRPr/>
            </a:pPr>
            <a:endParaRPr lang="sk-SK"/>
          </a:p>
        </p:txBody>
      </p:sp>
      <p:sp>
        <p:nvSpPr>
          <p:cNvPr id="5" name="Zástupný symbol pro zápatí 4"/>
          <p:cNvSpPr>
            <a:spLocks noGrp="1"/>
          </p:cNvSpPr>
          <p:nvPr>
            <p:ph type="ftr" sz="quarter" idx="11"/>
          </p:nvPr>
        </p:nvSpPr>
        <p:spPr/>
        <p:txBody>
          <a:bodyPr/>
          <a:lstStyle/>
          <a:p>
            <a:pPr>
              <a:defRPr/>
            </a:pPr>
            <a:endParaRPr lang="sk-SK"/>
          </a:p>
        </p:txBody>
      </p:sp>
      <p:sp>
        <p:nvSpPr>
          <p:cNvPr id="6" name="Zástupný symbol pro číslo snímku 5"/>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0628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3400DAEF-3B93-4878-96B7-8984720C145D}" type="slidenum">
              <a:rPr lang="sk-SK" altLang="sk-SK" smtClean="0"/>
              <a:pPr>
                <a:defRPr/>
              </a:pPr>
              <a:t>‹#›</a:t>
            </a:fld>
            <a:endParaRPr lang="sk-SK" altLang="sk-SK"/>
          </a:p>
        </p:txBody>
      </p:sp>
    </p:spTree>
    <p:extLst>
      <p:ext uri="{BB962C8B-B14F-4D97-AF65-F5344CB8AC3E}">
        <p14:creationId xmlns:p14="http://schemas.microsoft.com/office/powerpoint/2010/main" val="36642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7" name="Zástupný symbol pro datum 6"/>
          <p:cNvSpPr>
            <a:spLocks noGrp="1"/>
          </p:cNvSpPr>
          <p:nvPr>
            <p:ph type="dt" sz="half" idx="10"/>
          </p:nvPr>
        </p:nvSpPr>
        <p:spPr/>
        <p:txBody>
          <a:bodyPr/>
          <a:lstStyle/>
          <a:p>
            <a:pPr>
              <a:defRPr/>
            </a:pPr>
            <a:endParaRPr lang="sk-SK"/>
          </a:p>
        </p:txBody>
      </p:sp>
      <p:sp>
        <p:nvSpPr>
          <p:cNvPr id="8" name="Zástupný symbol pro zápatí 7"/>
          <p:cNvSpPr>
            <a:spLocks noGrp="1"/>
          </p:cNvSpPr>
          <p:nvPr>
            <p:ph type="ftr" sz="quarter" idx="11"/>
          </p:nvPr>
        </p:nvSpPr>
        <p:spPr/>
        <p:txBody>
          <a:bodyPr/>
          <a:lstStyle/>
          <a:p>
            <a:pPr>
              <a:defRPr/>
            </a:pPr>
            <a:endParaRPr lang="sk-SK"/>
          </a:p>
        </p:txBody>
      </p:sp>
      <p:sp>
        <p:nvSpPr>
          <p:cNvPr id="9" name="Zástupný symbol pro číslo snímku 8"/>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290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cs-CZ"/>
          </a:p>
        </p:txBody>
      </p:sp>
      <p:sp>
        <p:nvSpPr>
          <p:cNvPr id="3" name="Zástupný symbol pro datum 2"/>
          <p:cNvSpPr>
            <a:spLocks noGrp="1"/>
          </p:cNvSpPr>
          <p:nvPr>
            <p:ph type="dt" sz="half" idx="10"/>
          </p:nvPr>
        </p:nvSpPr>
        <p:spPr/>
        <p:txBody>
          <a:bodyPr/>
          <a:lstStyle/>
          <a:p>
            <a:pPr>
              <a:defRPr/>
            </a:pPr>
            <a:endParaRPr lang="sk-SK"/>
          </a:p>
        </p:txBody>
      </p:sp>
      <p:sp>
        <p:nvSpPr>
          <p:cNvPr id="4" name="Zástupný symbol pro zápatí 3"/>
          <p:cNvSpPr>
            <a:spLocks noGrp="1"/>
          </p:cNvSpPr>
          <p:nvPr>
            <p:ph type="ftr" sz="quarter" idx="11"/>
          </p:nvPr>
        </p:nvSpPr>
        <p:spPr/>
        <p:txBody>
          <a:bodyPr/>
          <a:lstStyle/>
          <a:p>
            <a:pPr>
              <a:defRPr/>
            </a:pPr>
            <a:endParaRPr lang="sk-SK"/>
          </a:p>
        </p:txBody>
      </p:sp>
      <p:sp>
        <p:nvSpPr>
          <p:cNvPr id="5" name="Zástupný symbol pro číslo snímku 4"/>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288857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sk-SK"/>
          </a:p>
        </p:txBody>
      </p:sp>
      <p:sp>
        <p:nvSpPr>
          <p:cNvPr id="3" name="Zástupný symbol pro zápatí 2"/>
          <p:cNvSpPr>
            <a:spLocks noGrp="1"/>
          </p:cNvSpPr>
          <p:nvPr>
            <p:ph type="ftr" sz="quarter" idx="11"/>
          </p:nvPr>
        </p:nvSpPr>
        <p:spPr/>
        <p:txBody>
          <a:bodyPr/>
          <a:lstStyle/>
          <a:p>
            <a:pPr>
              <a:defRPr/>
            </a:pPr>
            <a:endParaRPr lang="sk-SK"/>
          </a:p>
        </p:txBody>
      </p:sp>
      <p:sp>
        <p:nvSpPr>
          <p:cNvPr id="4" name="Zástupný symbol pro číslo snímku 3"/>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416425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13641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Zástupný symbol pro datum 4"/>
          <p:cNvSpPr>
            <a:spLocks noGrp="1"/>
          </p:cNvSpPr>
          <p:nvPr>
            <p:ph type="dt" sz="half" idx="10"/>
          </p:nvPr>
        </p:nvSpPr>
        <p:spPr/>
        <p:txBody>
          <a:bodyPr/>
          <a:lstStyle/>
          <a:p>
            <a:pPr>
              <a:defRPr/>
            </a:pPr>
            <a:endParaRPr lang="sk-SK"/>
          </a:p>
        </p:txBody>
      </p:sp>
      <p:sp>
        <p:nvSpPr>
          <p:cNvPr id="6" name="Zástupný symbol pro zápatí 5"/>
          <p:cNvSpPr>
            <a:spLocks noGrp="1"/>
          </p:cNvSpPr>
          <p:nvPr>
            <p:ph type="ftr" sz="quarter" idx="11"/>
          </p:nvPr>
        </p:nvSpPr>
        <p:spPr/>
        <p:txBody>
          <a:bodyPr/>
          <a:lstStyle/>
          <a:p>
            <a:pPr>
              <a:defRPr/>
            </a:pPr>
            <a:endParaRPr lang="sk-SK"/>
          </a:p>
        </p:txBody>
      </p:sp>
      <p:sp>
        <p:nvSpPr>
          <p:cNvPr id="7" name="Zástupný symbol pro číslo snímku 6"/>
          <p:cNvSpPr>
            <a:spLocks noGrp="1"/>
          </p:cNvSpPr>
          <p:nvPr>
            <p:ph type="sldNum" sz="quarter" idx="12"/>
          </p:nvPr>
        </p:nvSpPr>
        <p:spPr/>
        <p:txBody>
          <a:body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145392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402C2E-A5C6-470E-AB4D-B6E2E8A6E28C}" type="slidenum">
              <a:rPr lang="sk-SK" altLang="sk-SK" smtClean="0"/>
              <a:pPr>
                <a:defRPr/>
              </a:pPr>
              <a:t>‹#›</a:t>
            </a:fld>
            <a:endParaRPr lang="sk-SK" altLang="sk-SK"/>
          </a:p>
        </p:txBody>
      </p:sp>
    </p:spTree>
    <p:extLst>
      <p:ext uri="{BB962C8B-B14F-4D97-AF65-F5344CB8AC3E}">
        <p14:creationId xmlns:p14="http://schemas.microsoft.com/office/powerpoint/2010/main" val="3538302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emf"/></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jpeg"/><Relationship Id="rId9"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jpeg"/><Relationship Id="rId9" Type="http://schemas.openxmlformats.org/officeDocument/2006/relationships/image" Target="../media/image8.emf"/></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jpeg"/><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jpeg"/><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jpeg"/><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image" Target="../media/image3.jpeg"/><Relationship Id="rId9"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92443"/>
          </a:xfrm>
          <a:prstGeom prst="rect">
            <a:avLst/>
          </a:prstGeom>
          <a:solidFill>
            <a:srgbClr val="FFC000"/>
          </a:solidFill>
        </p:spPr>
        <p:txBody>
          <a:bodyPr wrap="square">
            <a:spAutoFit/>
          </a:bodyPr>
          <a:lstStyle/>
          <a:p>
            <a:pPr>
              <a:lnSpc>
                <a:spcPct val="150000"/>
              </a:lnSpc>
            </a:pPr>
            <a:r>
              <a:rPr lang="sk" sz="800" dirty="0">
                <a:ea typeface="Verdana" panose="020B0604030504040204" pitchFamily="34" charset="0"/>
                <a:cs typeface="Verdana" panose="020B0604030504040204" pitchFamily="34" charset="0"/>
              </a:rPr>
              <a:t>Projekt</a:t>
            </a:r>
            <a:r>
              <a:rPr lang="sk" sz="800" b="1" dirty="0">
                <a:ea typeface="Verdana" panose="020B0604030504040204" pitchFamily="34" charset="0"/>
                <a:cs typeface="Verdana" panose="020B0604030504040204" pitchFamily="34" charset="0"/>
              </a:rPr>
              <a:t>: </a:t>
            </a:r>
            <a:r>
              <a:rPr lang="sk" sz="800" b="1" dirty="0"/>
              <a:t>Innovative STEPS </a:t>
            </a:r>
            <a:r>
              <a:rPr lang="sk" sz="800" dirty="0"/>
              <a:t>(Innovative SusTainability Education for Prosperous Schools )</a:t>
            </a:r>
            <a:endParaRPr lang="sk-SK" sz="800" dirty="0">
              <a:ea typeface="Verdana" panose="020B0604030504040204" pitchFamily="34" charset="0"/>
              <a:cs typeface="Times New Roman" panose="02020603050405020304" pitchFamily="18" charset="0"/>
            </a:endParaRPr>
          </a:p>
          <a:p>
            <a:r>
              <a:rPr lang="sk" sz="800">
                <a:ea typeface="Verdana" panose="020B0604030504040204" pitchFamily="34" charset="0"/>
                <a:cs typeface="Verdana" panose="020B0604030504040204" pitchFamily="34" charset="0"/>
              </a:rPr>
              <a:t>ID číslo projektu :  </a:t>
            </a:r>
            <a:r>
              <a:rPr lang="sk" sz="800"/>
              <a:t>2022-1-SK01-KA220-SCH-000085417</a:t>
            </a:r>
            <a:r>
              <a:rPr lang="sk" sz="800">
                <a:ea typeface="Calibri" panose="020F0502020204030204" pitchFamily="34" charset="0"/>
                <a:cs typeface="Times New Roman" panose="02020603050405020304" pitchFamily="18" charset="0"/>
              </a:rPr>
              <a:t>    </a:t>
            </a:r>
          </a:p>
          <a:p>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29228" y="1397819"/>
            <a:ext cx="8956531" cy="3231654"/>
          </a:xfrm>
          <a:prstGeom prst="rect">
            <a:avLst/>
          </a:prstGeom>
          <a:noFill/>
        </p:spPr>
        <p:txBody>
          <a:bodyPr wrap="square" rtlCol="0">
            <a:spAutoFit/>
          </a:bodyPr>
          <a:lstStyle/>
          <a:p>
            <a:pPr algn="ctr"/>
            <a:r>
              <a:rPr lang="sk-SK" sz="7200" b="1" i="1" dirty="0">
                <a:solidFill>
                  <a:srgbClr val="FF0000"/>
                </a:solidFill>
              </a:rPr>
              <a:t>Zdravá </a:t>
            </a:r>
            <a:r>
              <a:rPr lang="sk-SK" sz="7200" b="1" i="1" dirty="0" smtClean="0">
                <a:solidFill>
                  <a:srgbClr val="FF0000"/>
                </a:solidFill>
              </a:rPr>
              <a:t>výživa</a:t>
            </a:r>
          </a:p>
          <a:p>
            <a:pPr algn="ctr"/>
            <a:r>
              <a:rPr lang="sk-SK" sz="3600" b="1" i="1" dirty="0" smtClean="0">
                <a:solidFill>
                  <a:srgbClr val="FF0000"/>
                </a:solidFill>
              </a:rPr>
              <a:t>Vzdelávanie pre učiteľov</a:t>
            </a:r>
          </a:p>
          <a:p>
            <a:pPr algn="ctr"/>
            <a:endParaRPr lang="sk-SK" sz="3600" b="1" i="1" dirty="0">
              <a:solidFill>
                <a:srgbClr val="FF0000"/>
              </a:solidFill>
            </a:endParaRPr>
          </a:p>
          <a:p>
            <a:pPr algn="ctr"/>
            <a:r>
              <a:rPr lang="sk-SK" sz="2000" b="1" i="1" dirty="0" smtClean="0">
                <a:solidFill>
                  <a:srgbClr val="0070C0"/>
                </a:solidFill>
              </a:rPr>
              <a:t>Autori: </a:t>
            </a:r>
          </a:p>
          <a:p>
            <a:pPr algn="ctr"/>
            <a:r>
              <a:rPr lang="sk-SK" sz="2000" b="1" i="1" dirty="0" smtClean="0">
                <a:solidFill>
                  <a:srgbClr val="0070C0"/>
                </a:solidFill>
              </a:rPr>
              <a:t>Martina Klieštiková, Peter Minárik, Daniela Mináriková, Jana Sremaňáková</a:t>
            </a:r>
          </a:p>
          <a:p>
            <a:pPr algn="ctr"/>
            <a:endParaRPr lang="sk-SK" sz="2000" dirty="0">
              <a:solidFill>
                <a:srgbClr val="0070C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3" name="Obrázok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9795" y="196984"/>
            <a:ext cx="2353519" cy="572494"/>
          </a:xfrm>
          <a:prstGeom prst="rect">
            <a:avLst/>
          </a:prstGeom>
        </p:spPr>
      </p:pic>
    </p:spTree>
    <p:extLst>
      <p:ext uri="{BB962C8B-B14F-4D97-AF65-F5344CB8AC3E}">
        <p14:creationId xmlns:p14="http://schemas.microsoft.com/office/powerpoint/2010/main" val="2398456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07505" y="1198953"/>
            <a:ext cx="8496944" cy="2123658"/>
          </a:xfrm>
          <a:prstGeom prst="rect">
            <a:avLst/>
          </a:prstGeom>
        </p:spPr>
        <p:txBody>
          <a:bodyPr wrap="square">
            <a:spAutoFit/>
          </a:bodyPr>
          <a:lstStyle/>
          <a:p>
            <a:r>
              <a:rPr lang="sk-SK" dirty="0"/>
              <a:t> </a:t>
            </a:r>
          </a:p>
          <a:p>
            <a:r>
              <a:rPr lang="en-GB" b="1" dirty="0">
                <a:solidFill>
                  <a:srgbClr val="FF0000"/>
                </a:solidFill>
              </a:rPr>
              <a:t>Mäso, hydina, ryby, vajcia, strukoviny, orechy a </a:t>
            </a:r>
            <a:r>
              <a:rPr lang="en-GB" b="1" dirty="0" smtClean="0">
                <a:solidFill>
                  <a:srgbClr val="FF0000"/>
                </a:solidFill>
              </a:rPr>
              <a:t>semienka</a:t>
            </a:r>
            <a:endParaRPr lang="sk-SK" b="1" dirty="0" smtClean="0">
              <a:solidFill>
                <a:srgbClr val="FF0000"/>
              </a:solidFill>
            </a:endParaRPr>
          </a:p>
          <a:p>
            <a:endParaRPr lang="sk-SK" dirty="0">
              <a:solidFill>
                <a:srgbClr val="FF0000"/>
              </a:solidFill>
            </a:endParaRPr>
          </a:p>
          <a:p>
            <a:r>
              <a:rPr lang="sk-SK" dirty="0"/>
              <a:t>Všetky potraviny z tejto skupiny, podobne ako aj mlieko a mliečne výrobky, sú bohaté na kvalitné bielkoviny a ďalšie prospešné látky, ako je železo, jód či vitamín B</a:t>
            </a:r>
            <a:r>
              <a:rPr lang="sk-SK" baseline="-25000" dirty="0"/>
              <a:t>12</a:t>
            </a:r>
            <a:r>
              <a:rPr lang="sk-SK" dirty="0"/>
              <a:t>. Z týchto potravín netreba jesť veľa, a pritom vás dobre zasýtia. </a:t>
            </a:r>
          </a:p>
          <a:p>
            <a:pPr marL="285750" indent="-285750" algn="just">
              <a:lnSpc>
                <a:spcPct val="150000"/>
              </a:lnSpc>
              <a:spcAft>
                <a:spcPts val="800"/>
              </a:spcAft>
              <a:buFont typeface="Arial" panose="020B0604020202020204" pitchFamily="34" charset="0"/>
              <a:buChar char="•"/>
            </a:pPr>
            <a:endParaRPr lang="sk-SK" sz="1600" dirty="0">
              <a:effectLst/>
              <a:ea typeface="Calibri" panose="020F0502020204030204" pitchFamily="34" charset="0"/>
              <a:cs typeface="Times New Roman" panose="02020603050405020304" pitchFamily="18" charset="0"/>
            </a:endParaRPr>
          </a:p>
        </p:txBody>
      </p:sp>
      <p:pic>
        <p:nvPicPr>
          <p:cNvPr id="5" name="Obrázok 4"/>
          <p:cNvPicPr>
            <a:picLocks noChangeAspect="1"/>
          </p:cNvPicPr>
          <p:nvPr/>
        </p:nvPicPr>
        <p:blipFill rotWithShape="1">
          <a:blip r:embed="rId10"/>
          <a:srcRect b="12201"/>
          <a:stretch/>
        </p:blipFill>
        <p:spPr>
          <a:xfrm>
            <a:off x="5443038" y="2914925"/>
            <a:ext cx="3225257" cy="2070215"/>
          </a:xfrm>
          <a:prstGeom prst="rect">
            <a:avLst/>
          </a:prstGeom>
        </p:spPr>
      </p:pic>
    </p:spTree>
    <p:extLst>
      <p:ext uri="{BB962C8B-B14F-4D97-AF65-F5344CB8AC3E}">
        <p14:creationId xmlns:p14="http://schemas.microsoft.com/office/powerpoint/2010/main" val="2916740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07505" y="1198953"/>
            <a:ext cx="8496944" cy="3416320"/>
          </a:xfrm>
          <a:prstGeom prst="rect">
            <a:avLst/>
          </a:prstGeom>
        </p:spPr>
        <p:txBody>
          <a:bodyPr wrap="square">
            <a:spAutoFit/>
          </a:bodyPr>
          <a:lstStyle/>
          <a:p>
            <a:r>
              <a:rPr lang="sk-SK" dirty="0"/>
              <a:t> </a:t>
            </a:r>
          </a:p>
          <a:p>
            <a:r>
              <a:rPr lang="sk-SK" dirty="0"/>
              <a:t>Do tejto potravinovej skupiny patria</a:t>
            </a:r>
            <a:r>
              <a:rPr lang="sk-SK" dirty="0" smtClean="0"/>
              <a:t>:</a:t>
            </a:r>
          </a:p>
          <a:p>
            <a:r>
              <a:rPr lang="sk-SK" b="1" dirty="0">
                <a:solidFill>
                  <a:srgbClr val="FF0000"/>
                </a:solidFill>
              </a:rPr>
              <a:t>Strukoviny</a:t>
            </a:r>
            <a:endParaRPr lang="sk-SK" dirty="0">
              <a:solidFill>
                <a:srgbClr val="FF0000"/>
              </a:solidFill>
            </a:endParaRPr>
          </a:p>
          <a:p>
            <a:r>
              <a:rPr lang="sk-SK" dirty="0"/>
              <a:t>Strukoviny (fazuľa, šošovica, hrach, cícer) poskytujú kvalitné rastlinné bielkoviny a nehémové železo. Majú nízky obsah tuku a vysoký obsah vlákniny. Patria sem aj výrobky zo sójových bôbov (fermentované napr. tempeh, natto, výrobky podobné jogurtom a nefermentované napr. tofu). </a:t>
            </a:r>
          </a:p>
          <a:p>
            <a:r>
              <a:rPr lang="sk-SK" b="1" dirty="0">
                <a:solidFill>
                  <a:srgbClr val="FF0000"/>
                </a:solidFill>
              </a:rPr>
              <a:t>Ryby</a:t>
            </a:r>
            <a:endParaRPr lang="sk-SK" dirty="0">
              <a:solidFill>
                <a:srgbClr val="FF0000"/>
              </a:solidFill>
            </a:endParaRPr>
          </a:p>
          <a:p>
            <a:r>
              <a:rPr lang="sk-SK" dirty="0"/>
              <a:t>Sú bohaté na bielkoviny a jód. Mastné morské ryby, obsahujú asi 10 % tuku a sú dobrým zdrojom vitamínu D a omega-3 mastných kyselín. Dôležité je jesť rôzne druhy rýb, morské, sladkovodné a malé ryby (sardinky s kosťami).</a:t>
            </a:r>
          </a:p>
          <a:p>
            <a:endParaRPr lang="sk-SK" dirty="0"/>
          </a:p>
        </p:txBody>
      </p:sp>
      <p:pic>
        <p:nvPicPr>
          <p:cNvPr id="2" name="Obrázok 1"/>
          <p:cNvPicPr>
            <a:picLocks noChangeAspect="1"/>
          </p:cNvPicPr>
          <p:nvPr/>
        </p:nvPicPr>
        <p:blipFill rotWithShape="1">
          <a:blip r:embed="rId10"/>
          <a:srcRect b="14901"/>
          <a:stretch/>
        </p:blipFill>
        <p:spPr>
          <a:xfrm>
            <a:off x="5490497" y="3994733"/>
            <a:ext cx="2392566" cy="1570516"/>
          </a:xfrm>
          <a:prstGeom prst="rect">
            <a:avLst/>
          </a:prstGeom>
        </p:spPr>
      </p:pic>
    </p:spTree>
    <p:extLst>
      <p:ext uri="{BB962C8B-B14F-4D97-AF65-F5344CB8AC3E}">
        <p14:creationId xmlns:p14="http://schemas.microsoft.com/office/powerpoint/2010/main" val="956572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07505" y="1198953"/>
            <a:ext cx="8496944" cy="3970318"/>
          </a:xfrm>
          <a:prstGeom prst="rect">
            <a:avLst/>
          </a:prstGeom>
        </p:spPr>
        <p:txBody>
          <a:bodyPr wrap="square">
            <a:spAutoFit/>
          </a:bodyPr>
          <a:lstStyle/>
          <a:p>
            <a:r>
              <a:rPr lang="sk-SK" dirty="0"/>
              <a:t> </a:t>
            </a:r>
          </a:p>
          <a:p>
            <a:r>
              <a:rPr lang="sk-SK" dirty="0"/>
              <a:t>Do tejto potravinovej skupiny patria</a:t>
            </a:r>
            <a:r>
              <a:rPr lang="sk-SK" dirty="0" smtClean="0"/>
              <a:t>:</a:t>
            </a:r>
          </a:p>
          <a:p>
            <a:r>
              <a:rPr lang="sk-SK" b="1" dirty="0">
                <a:solidFill>
                  <a:srgbClr val="FF0000"/>
                </a:solidFill>
              </a:rPr>
              <a:t>Hydina</a:t>
            </a:r>
            <a:endParaRPr lang="sk-SK" dirty="0">
              <a:solidFill>
                <a:srgbClr val="FF0000"/>
              </a:solidFill>
            </a:endParaRPr>
          </a:p>
          <a:p>
            <a:r>
              <a:rPr lang="sk-SK" dirty="0"/>
              <a:t>Poskytuje ľahko stráviteľné bielkoviny a menšie množstvo železa. Uprednostňujte chudé mäso s nízkym obsahom tuku. </a:t>
            </a:r>
          </a:p>
          <a:p>
            <a:r>
              <a:rPr lang="sk-SK" b="1" dirty="0">
                <a:solidFill>
                  <a:srgbClr val="FF0000"/>
                </a:solidFill>
              </a:rPr>
              <a:t>Chudé nespracované červené mäso </a:t>
            </a:r>
            <a:endParaRPr lang="sk-SK" dirty="0">
              <a:solidFill>
                <a:srgbClr val="FF0000"/>
              </a:solidFill>
            </a:endParaRPr>
          </a:p>
          <a:p>
            <a:r>
              <a:rPr lang="sk-SK" dirty="0"/>
              <a:t>Je to bravčové, hovädzie, jahňacie, kozie mäso a mäso z diviny a králika. Je dobrým zdrojom bielkovín, hémového železa a vitamínov skupiny B, hlavne B</a:t>
            </a:r>
            <a:r>
              <a:rPr lang="sk-SK" baseline="-25000" dirty="0"/>
              <a:t>12</a:t>
            </a:r>
            <a:r>
              <a:rPr lang="sk-SK" dirty="0"/>
              <a:t>. Uprednostňujte chudé mäso s nízkym obsahom tuku. </a:t>
            </a:r>
          </a:p>
          <a:p>
            <a:r>
              <a:rPr lang="sk-SK" b="1" dirty="0">
                <a:solidFill>
                  <a:srgbClr val="FF0000"/>
                </a:solidFill>
              </a:rPr>
              <a:t>Vajcia</a:t>
            </a:r>
            <a:endParaRPr lang="sk-SK" dirty="0">
              <a:solidFill>
                <a:srgbClr val="FF0000"/>
              </a:solidFill>
            </a:endParaRPr>
          </a:p>
          <a:p>
            <a:r>
              <a:rPr lang="sk-SK" dirty="0"/>
              <a:t>Sú kvalitným zdrojom hodnotných bielkovín. Vaječný bielok neobsahuje tuk. Vaječný žĺtok obsahuje aj tuk, v tukoch rozpustné vitamíny, minerálne látky a stopové prvky, karotenoidy s antioxidačnými účinkami a cholesterol.</a:t>
            </a:r>
          </a:p>
          <a:p>
            <a:endParaRPr lang="sk-SK" dirty="0"/>
          </a:p>
        </p:txBody>
      </p:sp>
      <p:pic>
        <p:nvPicPr>
          <p:cNvPr id="4" name="Obrázok 3"/>
          <p:cNvPicPr>
            <a:picLocks noChangeAspect="1"/>
          </p:cNvPicPr>
          <p:nvPr/>
        </p:nvPicPr>
        <p:blipFill rotWithShape="1">
          <a:blip r:embed="rId10"/>
          <a:srcRect t="14900" b="20301"/>
          <a:stretch/>
        </p:blipFill>
        <p:spPr>
          <a:xfrm>
            <a:off x="7495614" y="1198953"/>
            <a:ext cx="1491616" cy="861895"/>
          </a:xfrm>
          <a:prstGeom prst="rect">
            <a:avLst/>
          </a:prstGeom>
        </p:spPr>
      </p:pic>
      <p:pic>
        <p:nvPicPr>
          <p:cNvPr id="5" name="Obrázok 4"/>
          <p:cNvPicPr>
            <a:picLocks noChangeAspect="1"/>
          </p:cNvPicPr>
          <p:nvPr/>
        </p:nvPicPr>
        <p:blipFill rotWithShape="1">
          <a:blip r:embed="rId11"/>
          <a:srcRect t="14900" b="25700"/>
          <a:stretch/>
        </p:blipFill>
        <p:spPr>
          <a:xfrm>
            <a:off x="7308304" y="4401756"/>
            <a:ext cx="1487536" cy="951552"/>
          </a:xfrm>
          <a:prstGeom prst="rect">
            <a:avLst/>
          </a:prstGeom>
        </p:spPr>
      </p:pic>
    </p:spTree>
    <p:extLst>
      <p:ext uri="{BB962C8B-B14F-4D97-AF65-F5344CB8AC3E}">
        <p14:creationId xmlns:p14="http://schemas.microsoft.com/office/powerpoint/2010/main" val="2158547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0082" y="965539"/>
            <a:ext cx="9133917" cy="5109091"/>
          </a:xfrm>
          <a:prstGeom prst="rect">
            <a:avLst/>
          </a:prstGeom>
        </p:spPr>
        <p:txBody>
          <a:bodyPr wrap="square">
            <a:spAutoFit/>
          </a:bodyPr>
          <a:lstStyle/>
          <a:p>
            <a:r>
              <a:rPr lang="sk-SK" dirty="0"/>
              <a:t> </a:t>
            </a:r>
          </a:p>
          <a:p>
            <a:r>
              <a:rPr lang="sk-SK" b="1" dirty="0">
                <a:solidFill>
                  <a:srgbClr val="FF0000"/>
                </a:solidFill>
              </a:rPr>
              <a:t>Orechy a semienka</a:t>
            </a:r>
            <a:endParaRPr lang="sk-SK" dirty="0">
              <a:solidFill>
                <a:srgbClr val="FF0000"/>
              </a:solidFill>
            </a:endParaRPr>
          </a:p>
          <a:p>
            <a:r>
              <a:rPr lang="sk-SK" dirty="0"/>
              <a:t>Majú vysoký obsah bielkovín a vlákniny, prospešných nenasýtených tukov. Obsahujú však  veľa kalórií. </a:t>
            </a:r>
          </a:p>
          <a:p>
            <a:r>
              <a:rPr lang="sk-SK" b="1" dirty="0">
                <a:solidFill>
                  <a:srgbClr val="FF0000"/>
                </a:solidFill>
              </a:rPr>
              <a:t>Tuky, oleje, nátierky</a:t>
            </a:r>
            <a:endParaRPr lang="sk-SK" dirty="0">
              <a:solidFill>
                <a:srgbClr val="FF0000"/>
              </a:solidFill>
            </a:endParaRPr>
          </a:p>
          <a:p>
            <a:r>
              <a:rPr lang="sk-SK" dirty="0"/>
              <a:t>Sú dôležitým zdrojom energie, esenciálnych mastných kyselín a vitamínov rozpustných v tukoch. Môžu byť rastlinného aj živočíšneho pôvodu a mať tuhú alebo tekutú konzistenciu (oleje). Na tuky sú bohaté aj iné potraviny, ako orechy, semienka, mastné ryby a avokádo</a:t>
            </a:r>
            <a:r>
              <a:rPr lang="sk-SK" dirty="0" smtClean="0"/>
              <a:t>.</a:t>
            </a:r>
          </a:p>
          <a:p>
            <a:endParaRPr lang="sk-SK" dirty="0"/>
          </a:p>
          <a:p>
            <a:r>
              <a:rPr lang="sk-SK" sz="1600" dirty="0"/>
              <a:t>Všetky potraviny tejto skupiny obsahujú veľa energie (kalórií) a ich nadmerný príjem </a:t>
            </a:r>
            <a:r>
              <a:rPr lang="sk-SK" sz="1600" b="1" dirty="0"/>
              <a:t>prispieva k vzniku obezity.  Preto sa majú konzumovať len v malých množstvách</a:t>
            </a:r>
            <a:r>
              <a:rPr lang="sk-SK" sz="1600" b="1" dirty="0" smtClean="0"/>
              <a:t>.</a:t>
            </a:r>
            <a:endParaRPr lang="sk-SK" sz="1600" dirty="0"/>
          </a:p>
          <a:p>
            <a:r>
              <a:rPr lang="sk-SK" sz="1600" dirty="0"/>
              <a:t>Ich zloženie (mastné kyseliny) ovplyvňuje to, aký účinok majú na naše zdravie</a:t>
            </a:r>
            <a:r>
              <a:rPr lang="sk-SK" sz="1600" dirty="0" smtClean="0"/>
              <a:t>.</a:t>
            </a:r>
          </a:p>
          <a:p>
            <a:r>
              <a:rPr lang="sk-SK" sz="1600" b="1" dirty="0" smtClean="0"/>
              <a:t>Rastlinné </a:t>
            </a:r>
            <a:r>
              <a:rPr lang="sk-SK" sz="1600" b="1" dirty="0"/>
              <a:t>oleje (olivový, repkový, slnečnicový a iné) a rybí tuk obsahujú nenasýtené mastné kyseliny a sú pre zdravie prospešné.</a:t>
            </a:r>
            <a:r>
              <a:rPr lang="sk-SK" sz="1600" dirty="0"/>
              <a:t> </a:t>
            </a:r>
            <a:endParaRPr lang="sk-SK" sz="1600" dirty="0" smtClean="0"/>
          </a:p>
          <a:p>
            <a:r>
              <a:rPr lang="sk-SK" sz="1600" b="1" dirty="0" smtClean="0"/>
              <a:t>Živočíšne </a:t>
            </a:r>
            <a:r>
              <a:rPr lang="sk-SK" sz="1600" b="1" dirty="0"/>
              <a:t>tuky </a:t>
            </a:r>
            <a:r>
              <a:rPr lang="sk-SK" sz="1600" dirty="0"/>
              <a:t>(napr. maslo, bravčová masť) a tropické rastlinné tuky (kokosový tuk, palmový olej, palmojadrový tuk a kokosové maslo) obsahujú prevažne nasýtené mastné kyseliny a ich konzumácia by mala byť čo najmenšia. </a:t>
            </a:r>
          </a:p>
          <a:p>
            <a:r>
              <a:rPr lang="sk-SK" dirty="0"/>
              <a:t> </a:t>
            </a:r>
          </a:p>
          <a:p>
            <a:endParaRPr lang="sk-SK" dirty="0"/>
          </a:p>
        </p:txBody>
      </p:sp>
    </p:spTree>
    <p:extLst>
      <p:ext uri="{BB962C8B-B14F-4D97-AF65-F5344CB8AC3E}">
        <p14:creationId xmlns:p14="http://schemas.microsoft.com/office/powerpoint/2010/main" val="42673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0082" y="965539"/>
            <a:ext cx="9133917" cy="4247317"/>
          </a:xfrm>
          <a:prstGeom prst="rect">
            <a:avLst/>
          </a:prstGeom>
        </p:spPr>
        <p:txBody>
          <a:bodyPr wrap="square">
            <a:spAutoFit/>
          </a:bodyPr>
          <a:lstStyle/>
          <a:p>
            <a:r>
              <a:rPr lang="sk-SK" dirty="0"/>
              <a:t> </a:t>
            </a:r>
          </a:p>
          <a:p>
            <a:pPr algn="ctr"/>
            <a:r>
              <a:rPr lang="sk-SK" sz="3600" b="1" dirty="0">
                <a:solidFill>
                  <a:srgbClr val="FF0000"/>
                </a:solidFill>
              </a:rPr>
              <a:t>POZOR </a:t>
            </a:r>
            <a:r>
              <a:rPr lang="sk-SK" sz="3600" b="1" dirty="0" smtClean="0">
                <a:solidFill>
                  <a:srgbClr val="FF0000"/>
                </a:solidFill>
              </a:rPr>
              <a:t>!</a:t>
            </a:r>
          </a:p>
          <a:p>
            <a:pPr algn="ctr"/>
            <a:endParaRPr lang="sk-SK" dirty="0">
              <a:solidFill>
                <a:srgbClr val="FF0000"/>
              </a:solidFill>
            </a:endParaRPr>
          </a:p>
          <a:p>
            <a:pPr algn="ctr"/>
            <a:r>
              <a:rPr lang="sk-SK" b="1" dirty="0"/>
              <a:t>Vrchol pyramídy je oddelený a znázorňuje potraviny a nápoje, ktoré nepatria do zdravého stravovania. </a:t>
            </a:r>
            <a:endParaRPr lang="sk-SK" b="1" dirty="0" smtClean="0"/>
          </a:p>
          <a:p>
            <a:pPr algn="ctr"/>
            <a:endParaRPr lang="sk-SK" b="1" dirty="0" smtClean="0"/>
          </a:p>
          <a:p>
            <a:pPr algn="ctr"/>
            <a:r>
              <a:rPr lang="sk-SK" dirty="0" smtClean="0"/>
              <a:t>Väčšinou </a:t>
            </a:r>
            <a:r>
              <a:rPr lang="sk-SK" dirty="0"/>
              <a:t>ide o rôzne </a:t>
            </a:r>
            <a:r>
              <a:rPr lang="sk-SK" b="1" dirty="0"/>
              <a:t>spracované potraviny</a:t>
            </a:r>
            <a:r>
              <a:rPr lang="sk-SK" dirty="0"/>
              <a:t>, ktoré </a:t>
            </a:r>
            <a:r>
              <a:rPr lang="sk-SK" b="1" dirty="0"/>
              <a:t>obsahujú veľa energie (kalórií), tuku (nasýtených mastných kyselín a </a:t>
            </a:r>
            <a:r>
              <a:rPr lang="sk-SK" b="1" dirty="0" smtClean="0"/>
              <a:t>transmastných </a:t>
            </a:r>
            <a:r>
              <a:rPr lang="sk-SK" b="1" dirty="0"/>
              <a:t>kyselín), pridaných cukrov a soli.</a:t>
            </a:r>
            <a:r>
              <a:rPr lang="sk-SK" dirty="0"/>
              <a:t> </a:t>
            </a:r>
            <a:endParaRPr lang="sk-SK" dirty="0" smtClean="0"/>
          </a:p>
          <a:p>
            <a:pPr algn="ctr"/>
            <a:endParaRPr lang="sk-SK" dirty="0"/>
          </a:p>
          <a:p>
            <a:pPr algn="ctr"/>
            <a:r>
              <a:rPr lang="sk-SK" dirty="0" smtClean="0"/>
              <a:t>Majú </a:t>
            </a:r>
            <a:r>
              <a:rPr lang="sk-SK" dirty="0"/>
              <a:t>nízky obsah vlákniny, vitamínov, minerálnych látok a stopových prvkov. Potraviny a nápoje tejto skupiny prispievajú k vzniku obezity, zubného kazu a iným chorobám.</a:t>
            </a:r>
          </a:p>
          <a:p>
            <a:pPr algn="ctr"/>
            <a:r>
              <a:rPr lang="sk-SK" dirty="0"/>
              <a:t>Do tejto skupiny patria napr. balené polievky, omáčky, mrazená pizza, hotové jedlá, párky, salámy, hranolčeky, limonády, sušienky, koláče, sladkosti a mnohé ďalšie. </a:t>
            </a:r>
          </a:p>
          <a:p>
            <a:endParaRPr lang="sk-SK" dirty="0"/>
          </a:p>
        </p:txBody>
      </p:sp>
    </p:spTree>
    <p:extLst>
      <p:ext uri="{BB962C8B-B14F-4D97-AF65-F5344CB8AC3E}">
        <p14:creationId xmlns:p14="http://schemas.microsoft.com/office/powerpoint/2010/main" val="2220840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15772" y="657939"/>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814102"/>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344476" cy="38939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1398" y="6173901"/>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3689" y="6166028"/>
            <a:ext cx="908950" cy="475474"/>
          </a:xfrm>
          <a:prstGeom prst="rect">
            <a:avLst/>
          </a:prstGeom>
          <a:noFill/>
          <a:ln>
            <a:noFill/>
            <a:prstDash/>
          </a:ln>
        </p:spPr>
      </p:pic>
      <p:pic>
        <p:nvPicPr>
          <p:cNvPr id="15" name="Picture 7"/>
          <p:cNvPicPr/>
          <p:nvPr/>
        </p:nvPicPr>
        <p:blipFill>
          <a:blip r:embed="rId5"/>
          <a:srcRect/>
          <a:stretch>
            <a:fillRect/>
          </a:stretch>
        </p:blipFill>
        <p:spPr>
          <a:xfrm>
            <a:off x="2635502" y="6095333"/>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82135"/>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4963341" y="6120829"/>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237234" y="6103086"/>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90657"/>
            <a:ext cx="1149519" cy="376260"/>
          </a:xfrm>
          <a:prstGeom prst="rect">
            <a:avLst/>
          </a:prstGeom>
          <a:noFill/>
          <a:ln>
            <a:noFill/>
          </a:ln>
        </p:spPr>
      </p:pic>
      <p:sp>
        <p:nvSpPr>
          <p:cNvPr id="2" name="Obdĺžnik 1"/>
          <p:cNvSpPr/>
          <p:nvPr/>
        </p:nvSpPr>
        <p:spPr>
          <a:xfrm>
            <a:off x="89246" y="1176034"/>
            <a:ext cx="9036496" cy="4801314"/>
          </a:xfrm>
          <a:prstGeom prst="rect">
            <a:avLst/>
          </a:prstGeom>
        </p:spPr>
        <p:txBody>
          <a:bodyPr wrap="square">
            <a:spAutoFit/>
          </a:bodyPr>
          <a:lstStyle/>
          <a:p>
            <a:r>
              <a:rPr lang="sk-SK" b="1" i="1" dirty="0" smtClean="0">
                <a:solidFill>
                  <a:srgbClr val="FF0000"/>
                </a:solidFill>
              </a:rPr>
              <a:t>ZAPAMÄTAJTE </a:t>
            </a:r>
            <a:r>
              <a:rPr lang="sk-SK" b="1" i="1" dirty="0">
                <a:solidFill>
                  <a:srgbClr val="FF0000"/>
                </a:solidFill>
              </a:rPr>
              <a:t>SI</a:t>
            </a:r>
            <a:r>
              <a:rPr lang="sk-SK" b="1" i="1" dirty="0" smtClean="0">
                <a:solidFill>
                  <a:srgbClr val="FF0000"/>
                </a:solidFill>
              </a:rPr>
              <a:t>!</a:t>
            </a:r>
          </a:p>
          <a:p>
            <a:endParaRPr lang="sk-SK" b="1" i="1" dirty="0" smtClean="0">
              <a:solidFill>
                <a:srgbClr val="FF0000"/>
              </a:solidFill>
            </a:endParaRPr>
          </a:p>
          <a:p>
            <a:r>
              <a:rPr lang="sk-SK" sz="1600" dirty="0"/>
              <a:t>Stravovať sa treba pestro a vyvážene, aby sme predišli akémukoľvek nedostatku, ale aj nadbytku živín a energie. Neprejedajte sa!</a:t>
            </a:r>
          </a:p>
          <a:p>
            <a:r>
              <a:rPr lang="sk-SK" sz="1600" b="1" dirty="0"/>
              <a:t>Potravinová pyramída</a:t>
            </a:r>
            <a:r>
              <a:rPr lang="sk-SK" sz="1600" dirty="0"/>
              <a:t> je pomôcka pre zdravé stravovanie. </a:t>
            </a:r>
          </a:p>
          <a:p>
            <a:r>
              <a:rPr lang="sk-SK" sz="1600" dirty="0"/>
              <a:t>Pestrý výber potravín z prvých štyroch poschodí s vhodnou frekvenciou a primeranou veľkosťou porcie poskytuje dostatok živín a ďalších dôležitých látok pre zdravé fungovanie organizmu. Spolu s fyzickou aktivitou udržiava optimálnu telesnú hmotnosť a tým znižuje riziká vzniku rôznych ochorení.</a:t>
            </a:r>
          </a:p>
          <a:p>
            <a:r>
              <a:rPr lang="sk-SK" sz="1600" dirty="0"/>
              <a:t>Stravovanie podľa potravinovej pyramídy je prospešné aj pre planétu.</a:t>
            </a:r>
          </a:p>
          <a:p>
            <a:r>
              <a:rPr lang="sk-SK" sz="1600" b="1" dirty="0"/>
              <a:t>Zeleninu a ovocie jedzte denne</a:t>
            </a:r>
            <a:r>
              <a:rPr lang="sk-SK" sz="1600" dirty="0"/>
              <a:t>. Majú tvoriť minimálne tretinu celodennej stravy. </a:t>
            </a:r>
          </a:p>
          <a:p>
            <a:r>
              <a:rPr lang="sk-SK" sz="1600" dirty="0"/>
              <a:t>Jedzte pestrú, rôznofarebnú a predovšetkým čerstvú zeleninu a ovocie.</a:t>
            </a:r>
          </a:p>
          <a:p>
            <a:r>
              <a:rPr lang="sk-SK" sz="1600" dirty="0"/>
              <a:t>Uprednostňujte sezónnu a lokálne dopestovanú zeleninu a ovocie.</a:t>
            </a:r>
          </a:p>
          <a:p>
            <a:r>
              <a:rPr lang="sk-SK" sz="1600" b="1" dirty="0"/>
              <a:t>Potraviny bohaté na škroby jedzte denne, ale v primeranom množstve.</a:t>
            </a:r>
            <a:endParaRPr lang="sk-SK" sz="1600" dirty="0"/>
          </a:p>
          <a:p>
            <a:r>
              <a:rPr lang="sk-SK" sz="1600" dirty="0"/>
              <a:t>Aspoň polovica potravín bohatých na škrob by mala byť celozrnná. </a:t>
            </a:r>
          </a:p>
          <a:p>
            <a:r>
              <a:rPr lang="sk-SK" sz="1600" b="1" dirty="0"/>
              <a:t>Mlieko a mliečne výrobky</a:t>
            </a:r>
            <a:r>
              <a:rPr lang="sk-SK" sz="1600" dirty="0"/>
              <a:t> sú dôležitým zdrojom vápnika a bielkovín. </a:t>
            </a:r>
          </a:p>
          <a:p>
            <a:r>
              <a:rPr lang="sk-SK" sz="1600" dirty="0"/>
              <a:t>Uprednostňujte mlieko a mliečne výrobky s nízkym obsahom tukov.</a:t>
            </a:r>
          </a:p>
          <a:p>
            <a:r>
              <a:rPr lang="sk-SK" sz="1600" dirty="0"/>
              <a:t>Konzumujte kyslomliečne výrobky s nízkym obsahom tukov a bez pridaného cukru.</a:t>
            </a:r>
          </a:p>
          <a:p>
            <a:r>
              <a:rPr lang="sk-SK" sz="1600" dirty="0"/>
              <a:t>Syry jedzte v menších množstvách.</a:t>
            </a:r>
          </a:p>
          <a:p>
            <a:endParaRPr lang="sk-SK" sz="1400" b="1" i="1" dirty="0">
              <a:solidFill>
                <a:srgbClr val="FF0000"/>
              </a:solidFill>
            </a:endParaRPr>
          </a:p>
        </p:txBody>
      </p:sp>
    </p:spTree>
    <p:extLst>
      <p:ext uri="{BB962C8B-B14F-4D97-AF65-F5344CB8AC3E}">
        <p14:creationId xmlns:p14="http://schemas.microsoft.com/office/powerpoint/2010/main" val="509361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9246" y="1176034"/>
            <a:ext cx="9036496" cy="4462760"/>
          </a:xfrm>
          <a:prstGeom prst="rect">
            <a:avLst/>
          </a:prstGeom>
        </p:spPr>
        <p:txBody>
          <a:bodyPr wrap="square">
            <a:spAutoFit/>
          </a:bodyPr>
          <a:lstStyle/>
          <a:p>
            <a:r>
              <a:rPr lang="sk-SK" b="1" i="1" dirty="0">
                <a:solidFill>
                  <a:srgbClr val="FF0000"/>
                </a:solidFill>
              </a:rPr>
              <a:t>ZAPAMÄTAJTE SI</a:t>
            </a:r>
            <a:r>
              <a:rPr lang="sk-SK" b="1" i="1" dirty="0" smtClean="0">
                <a:solidFill>
                  <a:srgbClr val="FF0000"/>
                </a:solidFill>
              </a:rPr>
              <a:t>!</a:t>
            </a:r>
          </a:p>
          <a:p>
            <a:endParaRPr lang="sk-SK" b="1" i="1" dirty="0" smtClean="0">
              <a:solidFill>
                <a:srgbClr val="FF0000"/>
              </a:solidFill>
            </a:endParaRPr>
          </a:p>
          <a:p>
            <a:r>
              <a:rPr lang="sk-SK" b="1" dirty="0"/>
              <a:t>Jesť treba viac strukovín, rýb, orechov a menej mäsa.</a:t>
            </a:r>
            <a:endParaRPr lang="sk-SK" dirty="0"/>
          </a:p>
          <a:p>
            <a:r>
              <a:rPr lang="sk-SK" dirty="0"/>
              <a:t>Za týždeň sa odporúča zjesť 350 – 500 g tepelne upraveného červeného mäsa. Konzumácii spracovaného mäsa sa treba vyhnúť úplne, alebo jesť len výnimočne a v malých množstvách.</a:t>
            </a:r>
          </a:p>
          <a:p>
            <a:r>
              <a:rPr lang="sk-SK" dirty="0"/>
              <a:t>Pre zdravie je prospešné jesť prevažne rastlinnú stravu a dopĺňať ju živočíšnymi potravinami. Rastlinné potraviny majú aj nižšiu </a:t>
            </a:r>
            <a:r>
              <a:rPr lang="sk-SK" dirty="0" smtClean="0"/>
              <a:t>environmentálnu </a:t>
            </a:r>
            <a:r>
              <a:rPr lang="sk-SK" dirty="0"/>
              <a:t>záťaž.</a:t>
            </a:r>
          </a:p>
          <a:p>
            <a:r>
              <a:rPr lang="sk-SK" b="1" dirty="0"/>
              <a:t>Tuky, oleje a nátierky </a:t>
            </a:r>
            <a:r>
              <a:rPr lang="sk-SK" dirty="0"/>
              <a:t>treba konzumovať iba v malých množstvách.</a:t>
            </a:r>
          </a:p>
          <a:p>
            <a:r>
              <a:rPr lang="sk-SK" dirty="0"/>
              <a:t>Uprednostniť treba tie, ktoré obsahujú nenasýtené mastné kyseliny.</a:t>
            </a:r>
          </a:p>
          <a:p>
            <a:r>
              <a:rPr lang="sk-SK" b="1" dirty="0"/>
              <a:t>Potraviny a nápoje, ktoré sú bohaté na kalórie, tuky, pridané cukry a soľ, nie sú zdraviu prospešné.</a:t>
            </a:r>
            <a:r>
              <a:rPr lang="sk-SK" dirty="0"/>
              <a:t> Do tejto skupiny patria mnohé obľúbené spracované potraviny, napríklad dezerty, koláče, sušienky, napolitánky, slané krekry, zemiakové čipsy, hamburgery, vyprážané mäsové produkty, sladené nápoje, a mnohé iné.</a:t>
            </a:r>
          </a:p>
          <a:p>
            <a:r>
              <a:rPr lang="sk-SK" dirty="0"/>
              <a:t>Ak ich konzumujte, robte tak len občas a iba v malom množstve.  Nahraďte ich zdravšími variantami. </a:t>
            </a:r>
          </a:p>
          <a:p>
            <a:endParaRPr lang="sk-SK" sz="1400" b="1" i="1" dirty="0">
              <a:solidFill>
                <a:srgbClr val="FF0000"/>
              </a:solidFill>
            </a:endParaRPr>
          </a:p>
        </p:txBody>
      </p:sp>
    </p:spTree>
    <p:extLst>
      <p:ext uri="{BB962C8B-B14F-4D97-AF65-F5344CB8AC3E}">
        <p14:creationId xmlns:p14="http://schemas.microsoft.com/office/powerpoint/2010/main" val="3538447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42998" y="1468634"/>
            <a:ext cx="8928992" cy="3367589"/>
          </a:xfrm>
          <a:prstGeom prst="rect">
            <a:avLst/>
          </a:prstGeom>
        </p:spPr>
        <p:txBody>
          <a:bodyPr wrap="square">
            <a:spAutoFit/>
          </a:bodyPr>
          <a:lstStyle/>
          <a:p>
            <a:pPr>
              <a:lnSpc>
                <a:spcPts val="2500"/>
              </a:lnSpc>
            </a:pPr>
            <a:r>
              <a:rPr lang="sk-SK" b="1" dirty="0" smtClean="0"/>
              <a:t>Ciele: </a:t>
            </a:r>
          </a:p>
          <a:p>
            <a:pPr marL="285750" lvl="0" indent="-285750">
              <a:buFont typeface="Arial" panose="020B0604020202020204" pitchFamily="34" charset="0"/>
              <a:buChar char="•"/>
            </a:pPr>
            <a:r>
              <a:rPr lang="sk-SK" sz="1600" dirty="0" smtClean="0"/>
              <a:t>aplikovať vedomosti o vyváženej strave pri nakupovaní a stravovaní,</a:t>
            </a:r>
          </a:p>
          <a:p>
            <a:pPr marL="285750" lvl="0" indent="-285750">
              <a:buFont typeface="Arial" panose="020B0604020202020204" pitchFamily="34" charset="0"/>
              <a:buChar char="•"/>
            </a:pPr>
            <a:r>
              <a:rPr lang="sk-SK" sz="1600" dirty="0" smtClean="0"/>
              <a:t>zostaviť jednoduchý jedálny lístok, v ktorom je akceptovaná požiadavka vyváženej stravy.</a:t>
            </a:r>
          </a:p>
          <a:p>
            <a:pPr algn="r"/>
            <a:r>
              <a:rPr lang="sk-SK" sz="1200" dirty="0" smtClean="0"/>
              <a:t>ZDROJ: https://www.statpedu.sk/sk/metodicky-portal/volitelne-predmety/viem-co-zjem</a:t>
            </a:r>
            <a:r>
              <a:rPr lang="sk-SK" sz="1600" dirty="0" smtClean="0"/>
              <a:t>/</a:t>
            </a:r>
          </a:p>
          <a:p>
            <a:r>
              <a:rPr lang="sk-SK" sz="1600" b="1" dirty="0" smtClean="0"/>
              <a:t>Zručnosti: </a:t>
            </a:r>
            <a:r>
              <a:rPr lang="sk-SK" sz="1600" dirty="0" smtClean="0"/>
              <a:t>Komunikačné, prezenčné, sociálne.</a:t>
            </a:r>
          </a:p>
          <a:p>
            <a:r>
              <a:rPr lang="sk-SK" sz="1600" b="1" dirty="0" smtClean="0"/>
              <a:t>Metódy a formy</a:t>
            </a:r>
            <a:r>
              <a:rPr lang="sk-SK" sz="1600" dirty="0" smtClean="0"/>
              <a:t>: skupinová práca, projektové vyučovanie, rolová úloha</a:t>
            </a:r>
          </a:p>
          <a:p>
            <a:pPr fontAlgn="base"/>
            <a:r>
              <a:rPr lang="sk-SK" sz="1600" b="1" dirty="0" smtClean="0"/>
              <a:t>Odporúčaná veková kategória</a:t>
            </a:r>
            <a:r>
              <a:rPr lang="sk-SK" sz="1600" dirty="0" smtClean="0"/>
              <a:t>:  Tanier potravinovej pyramídy 10-14 rokov, </a:t>
            </a:r>
          </a:p>
          <a:p>
            <a:pPr fontAlgn="base"/>
            <a:r>
              <a:rPr lang="sk-SK" sz="1600" dirty="0" smtClean="0"/>
              <a:t>                                                         Jedálny lístok na oslavu 12 -14 rokov</a:t>
            </a:r>
          </a:p>
          <a:p>
            <a:pPr fontAlgn="base"/>
            <a:r>
              <a:rPr lang="sk-SK" sz="1600" b="1" dirty="0" smtClean="0"/>
              <a:t>Čas:       </a:t>
            </a:r>
            <a:r>
              <a:rPr lang="sk-SK" sz="1600" dirty="0" smtClean="0"/>
              <a:t>45  - 90 min.</a:t>
            </a:r>
          </a:p>
          <a:p>
            <a:r>
              <a:rPr lang="sk-SK" sz="1600" b="1" dirty="0" smtClean="0"/>
              <a:t>Kľúčové pojmy: </a:t>
            </a:r>
            <a:r>
              <a:rPr lang="sk-SK" sz="1600" i="1" dirty="0" smtClean="0">
                <a:latin typeface="Times New Roman" panose="02020603050405020304" pitchFamily="18" charset="0"/>
                <a:ea typeface="Calibri" panose="020F0502020204030204" pitchFamily="34" charset="0"/>
                <a:cs typeface="Times New Roman" panose="02020603050405020304" pitchFamily="18" charset="0"/>
              </a:rPr>
              <a:t>Potraviny, Potravinová pyramída, Ovocie, Zelenina, Obilniny, Ryža, Zemiaky, Mlieko, Mliečne výrobky, Mäso, Tuky, oleje</a:t>
            </a:r>
          </a:p>
          <a:p>
            <a:r>
              <a:rPr lang="sk-SK" sz="1600" b="1" dirty="0" smtClean="0"/>
              <a:t>Kľúčové kompetencie: </a:t>
            </a:r>
            <a:r>
              <a:rPr lang="sk-SK" sz="1600" dirty="0" smtClean="0"/>
              <a:t>Skupinová práca rozvíja komunikačné a organizačné schopnosti žiakov. Po realizácii hodiny</a:t>
            </a:r>
            <a:r>
              <a:rPr lang="sk-SK" sz="1600" dirty="0"/>
              <a:t>: Zmenili žiaci svoje stravovanie? Prehodnotili prípravu jedál na svojich oslavách?</a:t>
            </a:r>
          </a:p>
        </p:txBody>
      </p:sp>
    </p:spTree>
    <p:extLst>
      <p:ext uri="{BB962C8B-B14F-4D97-AF65-F5344CB8AC3E}">
        <p14:creationId xmlns:p14="http://schemas.microsoft.com/office/powerpoint/2010/main" val="704472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206299"/>
            <a:ext cx="8928992" cy="4154984"/>
          </a:xfrm>
          <a:prstGeom prst="rect">
            <a:avLst/>
          </a:prstGeom>
        </p:spPr>
        <p:txBody>
          <a:bodyPr wrap="square">
            <a:spAutoFit/>
          </a:bodyPr>
          <a:lstStyle/>
          <a:p>
            <a:r>
              <a:rPr lang="sk-SK"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1 : </a:t>
            </a:r>
            <a:r>
              <a:rPr lang="sk-SK" b="1" dirty="0" smtClean="0">
                <a:solidFill>
                  <a:srgbClr val="FF0000"/>
                </a:solidFill>
              </a:rPr>
              <a:t>Tanier potravinovej pyramídy</a:t>
            </a:r>
          </a:p>
          <a:p>
            <a:endParaRPr lang="sk-SK" sz="1600" b="1" dirty="0" smtClean="0"/>
          </a:p>
          <a:p>
            <a:r>
              <a:rPr lang="sk-SK" sz="1600" b="1" dirty="0" smtClean="0"/>
              <a:t>Pomôcky: </a:t>
            </a:r>
            <a:r>
              <a:rPr lang="sk-SK" sz="1600" dirty="0" smtClean="0"/>
              <a:t>výkres/kartón, lepidlo, nožničky, fixky, letáky s potravinami</a:t>
            </a:r>
          </a:p>
          <a:p>
            <a:r>
              <a:rPr lang="sk-SK" dirty="0" smtClean="0"/>
              <a:t> </a:t>
            </a:r>
          </a:p>
          <a:p>
            <a:pPr marL="342900" lvl="0" indent="-342900">
              <a:buFont typeface="+mj-lt"/>
              <a:buAutoNum type="arabicPeriod"/>
            </a:pPr>
            <a:r>
              <a:rPr lang="sk-SK" sz="1600" dirty="0" smtClean="0"/>
              <a:t>Rozdeľte sa do skupín.</a:t>
            </a:r>
          </a:p>
          <a:p>
            <a:pPr marL="342900" lvl="0" indent="-342900">
              <a:buFont typeface="+mj-lt"/>
              <a:buAutoNum type="arabicPeriod"/>
            </a:pPr>
            <a:r>
              <a:rPr lang="sk-SK" sz="1600" dirty="0" smtClean="0"/>
              <a:t>V skupine sa porozprávajte o tom, čo je to potravinová pyramída, aké ma poschodia a aké potraviny do nej patria a prečo.</a:t>
            </a:r>
          </a:p>
          <a:p>
            <a:pPr marL="342900" lvl="0" indent="-342900">
              <a:buFont typeface="+mj-lt"/>
              <a:buAutoNum type="arabicPeriod"/>
            </a:pPr>
            <a:r>
              <a:rPr lang="sk-SK" sz="1600" dirty="0" smtClean="0"/>
              <a:t>Na výkres/kartón nakreslite  veľký kruh, ktorý bude predstavovať tanier a vystrihnite ho.</a:t>
            </a:r>
          </a:p>
          <a:p>
            <a:pPr marL="342900" lvl="0" indent="-342900">
              <a:buFont typeface="+mj-lt"/>
              <a:buAutoNum type="arabicPeriod"/>
            </a:pPr>
            <a:r>
              <a:rPr lang="sk-SK" sz="1600" dirty="0" smtClean="0"/>
              <a:t>Tanier rozdeľte na toľko častí, koľko má častí potravinová pyramída.</a:t>
            </a:r>
          </a:p>
          <a:p>
            <a:pPr marL="342900" lvl="0" indent="-342900">
              <a:buFont typeface="+mj-lt"/>
              <a:buAutoNum type="arabicPeriod"/>
            </a:pPr>
            <a:r>
              <a:rPr lang="sk-SK" sz="1600" dirty="0" smtClean="0"/>
              <a:t>Z potravinových letákov vystrihnite rôzne druhy potravín z každej skupiny potravín.</a:t>
            </a:r>
          </a:p>
          <a:p>
            <a:pPr marL="342900" lvl="0" indent="-342900">
              <a:buFont typeface="+mj-lt"/>
              <a:buAutoNum type="arabicPeriod"/>
            </a:pPr>
            <a:r>
              <a:rPr lang="sk-SK" sz="1600" dirty="0" smtClean="0"/>
              <a:t>Obrázky potravín nalepte do potravinového taniera tak, aby boli spolu potraviny, ktoré k sebe patria. </a:t>
            </a:r>
          </a:p>
          <a:p>
            <a:r>
              <a:rPr lang="sk-SK" sz="1600" dirty="0" smtClean="0"/>
              <a:t>      (Potravinový tanier slúži ako dobrý vizuál toho, koľko z každej skupiny potravín, by sa deti mali snažiť   </a:t>
            </a:r>
          </a:p>
          <a:p>
            <a:r>
              <a:rPr lang="sk-SK" sz="1600" dirty="0" smtClean="0"/>
              <a:t>        zjesť.)</a:t>
            </a:r>
          </a:p>
          <a:p>
            <a:pPr lvl="0"/>
            <a:r>
              <a:rPr lang="sk-SK" sz="1600" dirty="0" smtClean="0"/>
              <a:t>7.    Po naplnení taniera skontrolujte, či ste potraviny priradili k správnej skupine.</a:t>
            </a:r>
          </a:p>
          <a:p>
            <a:pPr marL="342900" lvl="0" indent="-342900">
              <a:buAutoNum type="arabicPeriod" startAt="8"/>
            </a:pPr>
            <a:r>
              <a:rPr lang="sk-SK" sz="1600" dirty="0" smtClean="0"/>
              <a:t>Svoju prácu prezentujte pred spolužiakmi v triede a diskutujte o tom, či ste tanier správne zaplnili. </a:t>
            </a:r>
          </a:p>
          <a:p>
            <a:pPr lvl="0"/>
            <a:r>
              <a:rPr lang="sk-SK" sz="1600" dirty="0" smtClean="0"/>
              <a:t>       Sú v ňom potraviny ktoré sú nezdravé?</a:t>
            </a:r>
            <a:endParaRPr lang="sk-SK" sz="1600" dirty="0"/>
          </a:p>
        </p:txBody>
      </p:sp>
    </p:spTree>
    <p:extLst>
      <p:ext uri="{BB962C8B-B14F-4D97-AF65-F5344CB8AC3E}">
        <p14:creationId xmlns:p14="http://schemas.microsoft.com/office/powerpoint/2010/main" val="1203730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107504" y="1317577"/>
            <a:ext cx="8928992" cy="4838248"/>
          </a:xfrm>
          <a:prstGeom prst="rect">
            <a:avLst/>
          </a:prstGeom>
        </p:spPr>
        <p:txBody>
          <a:bodyPr wrap="square">
            <a:spAutoFit/>
          </a:bodyPr>
          <a:lstStyle/>
          <a:p>
            <a:r>
              <a:rPr lang="sk-SK"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Aktivita 2 :</a:t>
            </a:r>
            <a:r>
              <a:rPr lang="sk-SK" b="1" dirty="0" smtClean="0"/>
              <a:t> </a:t>
            </a:r>
            <a:r>
              <a:rPr lang="sk-SK" b="1" dirty="0" smtClean="0">
                <a:solidFill>
                  <a:srgbClr val="FF0000"/>
                </a:solidFill>
              </a:rPr>
              <a:t>Jedálny lístok na oslavu</a:t>
            </a:r>
            <a:r>
              <a:rPr lang="sk-SK" dirty="0" smtClean="0">
                <a:solidFill>
                  <a:srgbClr val="FF0000"/>
                </a:solidFill>
              </a:rPr>
              <a:t> </a:t>
            </a:r>
            <a:r>
              <a:rPr lang="sk-SK" b="1" dirty="0" smtClean="0">
                <a:solidFill>
                  <a:srgbClr val="FF0000"/>
                </a:solidFill>
              </a:rPr>
              <a:t> </a:t>
            </a:r>
            <a:endParaRPr lang="sk-SK" dirty="0" smtClean="0">
              <a:solidFill>
                <a:srgbClr val="FF0000"/>
              </a:solidFill>
            </a:endParaRPr>
          </a:p>
          <a:p>
            <a:r>
              <a:rPr lang="sk-SK" sz="1600" b="1" dirty="0" smtClean="0"/>
              <a:t>Pomôcky: </a:t>
            </a:r>
            <a:r>
              <a:rPr lang="sk-SK" sz="1600" dirty="0" smtClean="0"/>
              <a:t>pero, papier</a:t>
            </a:r>
          </a:p>
          <a:p>
            <a:pPr marL="342900" lvl="0" indent="-342900">
              <a:buFont typeface="+mj-lt"/>
              <a:buAutoNum type="arabicPeriod"/>
            </a:pPr>
            <a:r>
              <a:rPr lang="sk-SK" sz="1600" dirty="0" smtClean="0"/>
              <a:t>Rozdeľte sa do dvoch skupín</a:t>
            </a:r>
          </a:p>
          <a:p>
            <a:pPr marL="342900" lvl="0" indent="-342900">
              <a:buFont typeface="+mj-lt"/>
              <a:buAutoNum type="arabicPeriod"/>
            </a:pPr>
            <a:r>
              <a:rPr lang="sk-SK" sz="1600" dirty="0" smtClean="0"/>
              <a:t>V každej skupine si zvoľte kapitána, hovorcu a zapisovateľa</a:t>
            </a:r>
          </a:p>
          <a:p>
            <a:pPr marL="342900" lvl="0" indent="-342900">
              <a:buFont typeface="+mj-lt"/>
              <a:buAutoNum type="arabicPeriod"/>
            </a:pPr>
            <a:r>
              <a:rPr lang="sk-SK" sz="1600" dirty="0" smtClean="0"/>
              <a:t>Úlohou každej skupiny bude navrhnúť jedálny lístok na detskú narodeninovú oslavu.  </a:t>
            </a:r>
          </a:p>
          <a:p>
            <a:pPr marL="342900" lvl="0" indent="-342900">
              <a:buFont typeface="+mj-lt"/>
              <a:buAutoNum type="arabicPeriod"/>
            </a:pPr>
            <a:r>
              <a:rPr lang="sk-SK" sz="1600" dirty="0" smtClean="0"/>
              <a:t>Žiaci v každej skupine si vymenia názory a prehodnotia, či je ich jedálny lístok zostavený správne a či sa v ňom nachádzajú potraviny z potravinovej pyramídy a v ako množstve. Obsahuje ich jedálny lístok aj nezdravé potraviny? Koľko? Vymenia si svoje argumenty a názory o tom, prečo svoj jedálny lístok tak zostavili. Majú na to 5 minút. </a:t>
            </a:r>
          </a:p>
          <a:p>
            <a:pPr marL="342900" lvl="0" indent="-342900">
              <a:buFont typeface="+mj-lt"/>
              <a:buAutoNum type="arabicPeriod"/>
            </a:pPr>
            <a:r>
              <a:rPr lang="sk-SK" sz="1600" dirty="0" smtClean="0"/>
              <a:t>Skupina si zvolí jedného alebo dvoch hovorcov, ktorí ich budú zastupovať v diskusii. Dohodnú sa na argumentoch, ktorými v diskusii hovorcovia budú obhajovať ich názor. </a:t>
            </a:r>
          </a:p>
          <a:p>
            <a:pPr marL="342900" lvl="0" indent="-342900">
              <a:buFont typeface="+mj-lt"/>
              <a:buAutoNum type="arabicPeriod"/>
            </a:pPr>
            <a:r>
              <a:rPr lang="sk-SK" sz="1600" dirty="0" smtClean="0"/>
              <a:t>V diskusii si skupiny vysvetlia svoje názory a uvedú najdôležitejšie argumenty na ich podporu. Keď hovorcovia skupiny povedia svoj názor, môžu sa do diskusie zapojiť aj ostatní členovia skupiny. Učiteľ dozerá, aby každá skupina mala rovnaký časový priestor. </a:t>
            </a:r>
          </a:p>
          <a:p>
            <a:pPr marL="342900" lvl="0" indent="-342900">
              <a:buFont typeface="+mj-lt"/>
              <a:buAutoNum type="arabicPeriod"/>
            </a:pPr>
            <a:r>
              <a:rPr lang="sk-SK" sz="1600" dirty="0" smtClean="0"/>
              <a:t>Učiteľ požiada skupiny, aby zhrnuli svoje názory a argumenty. </a:t>
            </a:r>
          </a:p>
          <a:p>
            <a:pPr marL="342900" lvl="0" indent="-342900">
              <a:buFont typeface="+mj-lt"/>
              <a:buAutoNum type="arabicPeriod"/>
            </a:pPr>
            <a:r>
              <a:rPr lang="sk-SK" sz="1600" dirty="0" smtClean="0"/>
              <a:t>Ďalej so žiakmi diskutujeme: </a:t>
            </a:r>
          </a:p>
          <a:p>
            <a:pPr lvl="0"/>
            <a:r>
              <a:rPr lang="sk-SK" sz="1600" dirty="0" smtClean="0"/>
              <a:t>Nachádzali ste argumenty na podporu svojho stanoviska ľahko, alebo ťažko?</a:t>
            </a:r>
          </a:p>
          <a:p>
            <a:endParaRPr lang="sk-SK" sz="1600" dirty="0"/>
          </a:p>
          <a:p>
            <a:pPr>
              <a:lnSpc>
                <a:spcPct val="115000"/>
              </a:lnSpc>
              <a:spcAft>
                <a:spcPts val="1000"/>
              </a:spcAft>
            </a:pPr>
            <a:endParaRPr lang="sk-SK"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4496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686170" y="2072143"/>
            <a:ext cx="9332962" cy="1846659"/>
          </a:xfrm>
          <a:prstGeom prst="rect">
            <a:avLst/>
          </a:prstGeom>
          <a:noFill/>
        </p:spPr>
        <p:txBody>
          <a:bodyPr wrap="square" rtlCol="0">
            <a:spAutoFit/>
          </a:bodyPr>
          <a:lstStyle/>
          <a:p>
            <a:pPr marR="2070100" algn="ctr">
              <a:lnSpc>
                <a:spcPct val="150000"/>
              </a:lnSpc>
              <a:spcAft>
                <a:spcPts val="0"/>
              </a:spcAft>
            </a:pPr>
            <a:r>
              <a:rPr lang="sk-SK" sz="4000" b="1" dirty="0">
                <a:solidFill>
                  <a:srgbClr val="FF0000"/>
                </a:solidFill>
                <a:ea typeface="Calibri" panose="020F0502020204030204" pitchFamily="34" charset="0"/>
                <a:cs typeface="Times New Roman" panose="02020603050405020304" pitchFamily="18" charset="0"/>
              </a:rPr>
              <a:t>Potraviny a skupiny potravín</a:t>
            </a:r>
            <a:endParaRPr lang="sk-SK" sz="4000" b="1" i="1" kern="100" dirty="0" smtClean="0">
              <a:solidFill>
                <a:srgbClr val="FF0000"/>
              </a:solidFill>
            </a:endParaRPr>
          </a:p>
          <a:p>
            <a:pPr marR="2070100" algn="ctr">
              <a:lnSpc>
                <a:spcPct val="150000"/>
              </a:lnSpc>
              <a:spcAft>
                <a:spcPts val="0"/>
              </a:spcAft>
            </a:pPr>
            <a:r>
              <a:rPr lang="sk-SK" sz="3600" b="1" i="1" smtClean="0">
                <a:solidFill>
                  <a:srgbClr val="FF0000"/>
                </a:solidFill>
              </a:rPr>
              <a:t>Kapitola </a:t>
            </a:r>
            <a:r>
              <a:rPr lang="sk-SK" sz="3600" b="1" i="1" dirty="0" smtClean="0">
                <a:solidFill>
                  <a:srgbClr val="FF0000"/>
                </a:solidFill>
              </a:rPr>
              <a:t>3</a:t>
            </a:r>
            <a:endParaRPr lang="sk-SK" sz="3600" b="1" i="1" dirty="0">
              <a:solidFill>
                <a:srgbClr val="FF0000"/>
              </a:solidFill>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Tree>
    <p:extLst>
      <p:ext uri="{BB962C8B-B14F-4D97-AF65-F5344CB8AC3E}">
        <p14:creationId xmlns:p14="http://schemas.microsoft.com/office/powerpoint/2010/main" val="290834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0" y="1227587"/>
            <a:ext cx="8820472" cy="764825"/>
          </a:xfrm>
          <a:prstGeom prst="rect">
            <a:avLst/>
          </a:prstGeom>
        </p:spPr>
        <p:txBody>
          <a:bodyPr wrap="square">
            <a:spAutoFit/>
          </a:bodyPr>
          <a:lstStyle/>
          <a:p>
            <a:pPr>
              <a:lnSpc>
                <a:spcPct val="105000"/>
              </a:lnSpc>
              <a:spcAft>
                <a:spcPts val="800"/>
              </a:spcAft>
            </a:pPr>
            <a:endParaRPr lang="sk-SK" b="1" dirty="0" smtClean="0">
              <a:solidFill>
                <a:srgbClr val="FF0000"/>
              </a:solidFill>
            </a:endParaRPr>
          </a:p>
          <a:p>
            <a:r>
              <a:rPr lang="sk-SK" b="1" smtClean="0">
                <a:solidFill>
                  <a:srgbClr val="FF0000"/>
                </a:solidFill>
              </a:rPr>
              <a:t>     </a:t>
            </a:r>
            <a:r>
              <a:rPr lang="sk-SK" b="1">
                <a:solidFill>
                  <a:srgbClr val="FF0000"/>
                </a:solidFill>
              </a:rPr>
              <a:t>Otázka z dotazníka pre študentov – správna odpoveď</a:t>
            </a:r>
            <a:endParaRPr lang="sk-SK" b="1" dirty="0">
              <a:solidFill>
                <a:srgbClr val="FF0000"/>
              </a:solidFill>
            </a:endParaRPr>
          </a:p>
        </p:txBody>
      </p:sp>
      <p:sp>
        <p:nvSpPr>
          <p:cNvPr id="3" name="Obdĺžnik 2"/>
          <p:cNvSpPr/>
          <p:nvPr/>
        </p:nvSpPr>
        <p:spPr>
          <a:xfrm>
            <a:off x="381105" y="2492896"/>
            <a:ext cx="8198619" cy="2415148"/>
          </a:xfrm>
          <a:prstGeom prst="rect">
            <a:avLst/>
          </a:prstGeom>
        </p:spPr>
        <p:txBody>
          <a:bodyPr wrap="square">
            <a:spAutoFit/>
          </a:bodyPr>
          <a:lstStyle/>
          <a:p>
            <a:pPr>
              <a:lnSpc>
                <a:spcPct val="105000"/>
              </a:lnSpc>
              <a:spcAft>
                <a:spcPts val="800"/>
              </a:spcAft>
            </a:pPr>
            <a:r>
              <a:rPr lang="sk-SK" b="1" kern="150" dirty="0">
                <a:latin typeface="Calibri" panose="020F0502020204030204" pitchFamily="34" charset="0"/>
                <a:ea typeface="Calibri" panose="020F0502020204030204" pitchFamily="34" charset="0"/>
                <a:cs typeface="Calibri" panose="020F0502020204030204" pitchFamily="34" charset="0"/>
              </a:rPr>
              <a:t>Koľkokrát za týždeň by sme mali konzumovať ryby ?  </a:t>
            </a:r>
            <a:endParaRPr lang="sk-SK" kern="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mj-lt"/>
              <a:buAutoNum type="alphaLcPeriod"/>
            </a:pPr>
            <a:r>
              <a:rPr lang="sk-SK" kern="150" dirty="0">
                <a:latin typeface="Calibri" panose="020F0502020204030204" pitchFamily="34" charset="0"/>
                <a:ea typeface="Calibri" panose="020F0502020204030204" pitchFamily="34" charset="0"/>
                <a:cs typeface="Calibri" panose="020F0502020204030204" pitchFamily="34" charset="0"/>
              </a:rPr>
              <a:t>Raz za týždeň</a:t>
            </a:r>
            <a:endParaRPr lang="sk-SK" kern="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mj-lt"/>
              <a:buAutoNum type="alphaLcPeriod"/>
            </a:pPr>
            <a:r>
              <a:rPr lang="sk-SK" kern="150" dirty="0">
                <a:solidFill>
                  <a:srgbClr val="4472C4"/>
                </a:solidFill>
                <a:latin typeface="Calibri" panose="020F0502020204030204" pitchFamily="34" charset="0"/>
                <a:ea typeface="Calibri" panose="020F0502020204030204" pitchFamily="34" charset="0"/>
                <a:cs typeface="Calibri" panose="020F0502020204030204" pitchFamily="34" charset="0"/>
              </a:rPr>
              <a:t>Aspoň dvakrát za týždeň</a:t>
            </a:r>
            <a:endParaRPr lang="sk-SK" kern="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mj-lt"/>
              <a:buAutoNum type="alphaLcPeriod"/>
            </a:pPr>
            <a:r>
              <a:rPr lang="sk-SK" kern="150" dirty="0">
                <a:latin typeface="Calibri" panose="020F0502020204030204" pitchFamily="34" charset="0"/>
                <a:ea typeface="Calibri" panose="020F0502020204030204" pitchFamily="34" charset="0"/>
                <a:cs typeface="Calibri" panose="020F0502020204030204" pitchFamily="34" charset="0"/>
              </a:rPr>
              <a:t>Raz za mesiac </a:t>
            </a:r>
            <a:endParaRPr lang="sk-SK" kern="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mj-lt"/>
              <a:buAutoNum type="alphaLcPeriod"/>
            </a:pPr>
            <a:r>
              <a:rPr lang="sk-SK" kern="150" dirty="0">
                <a:latin typeface="Calibri" panose="020F0502020204030204" pitchFamily="34" charset="0"/>
                <a:ea typeface="Calibri" panose="020F0502020204030204" pitchFamily="34" charset="0"/>
                <a:cs typeface="Calibri" panose="020F0502020204030204" pitchFamily="34" charset="0"/>
              </a:rPr>
              <a:t>Ryby by sa nemali konzumovať</a:t>
            </a:r>
            <a:endParaRPr lang="sk-SK" kern="1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5000"/>
              </a:lnSpc>
              <a:spcAft>
                <a:spcPts val="800"/>
              </a:spcAft>
              <a:buFont typeface="+mj-lt"/>
              <a:buAutoNum type="alphaLcPeriod"/>
            </a:pPr>
            <a:r>
              <a:rPr lang="sk-SK" kern="150" dirty="0">
                <a:latin typeface="Calibri" panose="020F0502020204030204" pitchFamily="34" charset="0"/>
                <a:ea typeface="Calibri" panose="020F0502020204030204" pitchFamily="34" charset="0"/>
                <a:cs typeface="Calibri" panose="020F0502020204030204" pitchFamily="34" charset="0"/>
              </a:rPr>
              <a:t>Neviem</a:t>
            </a:r>
            <a:endParaRPr lang="sk-SK" kern="15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sk-SK" dirty="0"/>
          </a:p>
        </p:txBody>
      </p:sp>
    </p:spTree>
    <p:extLst>
      <p:ext uri="{BB962C8B-B14F-4D97-AF65-F5344CB8AC3E}">
        <p14:creationId xmlns:p14="http://schemas.microsoft.com/office/powerpoint/2010/main" val="1327471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2" name="Obdĺžnik 1"/>
          <p:cNvSpPr/>
          <p:nvPr/>
        </p:nvSpPr>
        <p:spPr>
          <a:xfrm>
            <a:off x="840401" y="2579973"/>
            <a:ext cx="7628114" cy="830997"/>
          </a:xfrm>
          <a:prstGeom prst="rect">
            <a:avLst/>
          </a:prstGeom>
        </p:spPr>
        <p:txBody>
          <a:bodyPr wrap="none">
            <a:spAutoFit/>
          </a:bodyPr>
          <a:lstStyle/>
          <a:p>
            <a:r>
              <a:rPr lang="sk-SK" sz="4800" b="1" dirty="0"/>
              <a:t>Ďakujeme Vám za pozornosť!</a:t>
            </a:r>
          </a:p>
        </p:txBody>
      </p:sp>
    </p:spTree>
    <p:extLst>
      <p:ext uri="{BB962C8B-B14F-4D97-AF65-F5344CB8AC3E}">
        <p14:creationId xmlns:p14="http://schemas.microsoft.com/office/powerpoint/2010/main" val="3248286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BlokTextu 8"/>
          <p:cNvSpPr txBox="1"/>
          <p:nvPr/>
        </p:nvSpPr>
        <p:spPr>
          <a:xfrm>
            <a:off x="103987" y="1440210"/>
            <a:ext cx="8843955" cy="1653594"/>
          </a:xfrm>
          <a:prstGeom prst="rect">
            <a:avLst/>
          </a:prstGeom>
          <a:noFill/>
        </p:spPr>
        <p:txBody>
          <a:bodyPr wrap="square" rtlCol="0">
            <a:spAutoFit/>
          </a:bodyPr>
          <a:lstStyle/>
          <a:p>
            <a:pPr algn="ctr">
              <a:lnSpc>
                <a:spcPct val="107000"/>
              </a:lnSpc>
              <a:spcAft>
                <a:spcPts val="0"/>
              </a:spcAft>
            </a:pPr>
            <a:r>
              <a:rPr lang="sk-SK" sz="2400" b="1" dirty="0">
                <a:ea typeface="Calibri" panose="020F0502020204030204" pitchFamily="34" charset="0"/>
                <a:cs typeface="Times New Roman" panose="02020603050405020304" pitchFamily="18" charset="0"/>
              </a:rPr>
              <a:t>Potraviny</a:t>
            </a:r>
            <a:r>
              <a:rPr lang="sk-SK" sz="2400" dirty="0">
                <a:ea typeface="Calibri" panose="020F0502020204030204" pitchFamily="34" charset="0"/>
                <a:cs typeface="Times New Roman" panose="02020603050405020304" pitchFamily="18" charset="0"/>
              </a:rPr>
              <a:t>, pochutiny (napr. káva, čaj, korenie) a nápoje sú </a:t>
            </a:r>
            <a:r>
              <a:rPr lang="sk-SK" sz="2400" b="1" dirty="0">
                <a:ea typeface="Calibri" panose="020F0502020204030204" pitchFamily="34" charset="0"/>
                <a:cs typeface="Times New Roman" panose="02020603050405020304" pitchFamily="18" charset="0"/>
              </a:rPr>
              <a:t>požívatiny</a:t>
            </a:r>
            <a:r>
              <a:rPr lang="sk-SK" sz="2400" dirty="0">
                <a:ea typeface="Calibri" panose="020F0502020204030204" pitchFamily="34" charset="0"/>
                <a:cs typeface="Times New Roman" panose="02020603050405020304" pitchFamily="18" charset="0"/>
              </a:rPr>
              <a:t>, teda látky určené na požívanie – jedenie a pitie v nezmenenom, upravenom alebo spracovanom stave. Obsahujú rôzne živiny a majú rôzny obsah energie (kalórií). </a:t>
            </a:r>
            <a:endParaRPr lang="sk-SK" sz="2000" dirty="0">
              <a:effectLst/>
              <a:ea typeface="Calibri" panose="020F0502020204030204" pitchFamily="34" charset="0"/>
              <a:cs typeface="Times New Roman" panose="02020603050405020304" pitchFamily="18" charset="0"/>
            </a:endParaRP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pic>
        <p:nvPicPr>
          <p:cNvPr id="2" name="Obrázok 1"/>
          <p:cNvPicPr>
            <a:picLocks noChangeAspect="1"/>
          </p:cNvPicPr>
          <p:nvPr/>
        </p:nvPicPr>
        <p:blipFill>
          <a:blip r:embed="rId10"/>
          <a:stretch>
            <a:fillRect/>
          </a:stretch>
        </p:blipFill>
        <p:spPr>
          <a:xfrm>
            <a:off x="2496314" y="3298116"/>
            <a:ext cx="4422573" cy="2196545"/>
          </a:xfrm>
          <a:prstGeom prst="rect">
            <a:avLst/>
          </a:prstGeom>
        </p:spPr>
      </p:pic>
    </p:spTree>
    <p:extLst>
      <p:ext uri="{BB962C8B-B14F-4D97-AF65-F5344CB8AC3E}">
        <p14:creationId xmlns:p14="http://schemas.microsoft.com/office/powerpoint/2010/main" val="831782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4" name="Obdĺžnik 3"/>
          <p:cNvSpPr/>
          <p:nvPr/>
        </p:nvSpPr>
        <p:spPr>
          <a:xfrm>
            <a:off x="405829" y="1198953"/>
            <a:ext cx="4620910" cy="3611245"/>
          </a:xfrm>
          <a:prstGeom prst="rect">
            <a:avLst/>
          </a:prstGeom>
        </p:spPr>
        <p:txBody>
          <a:bodyPr wrap="square">
            <a:spAutoFit/>
          </a:bodyPr>
          <a:lstStyle/>
          <a:p>
            <a:pPr>
              <a:lnSpc>
                <a:spcPct val="150000"/>
              </a:lnSpc>
              <a:spcAft>
                <a:spcPts val="800"/>
              </a:spcAft>
            </a:pPr>
            <a:endParaRPr lang="sk-SK" sz="1600" b="1" dirty="0">
              <a:solidFill>
                <a:srgbClr val="FF0000"/>
              </a:solidFill>
              <a:ea typeface="Calibri" panose="020F0502020204030204" pitchFamily="34" charset="0"/>
              <a:cs typeface="Times New Roman" panose="02020603050405020304" pitchFamily="18" charset="0"/>
            </a:endParaRPr>
          </a:p>
          <a:p>
            <a:r>
              <a:rPr lang="sk-SK" b="1" dirty="0">
                <a:solidFill>
                  <a:srgbClr val="FF0000"/>
                </a:solidFill>
              </a:rPr>
              <a:t>Potravinové skupiny</a:t>
            </a:r>
            <a:r>
              <a:rPr lang="sk-SK" dirty="0">
                <a:solidFill>
                  <a:srgbClr val="FF0000"/>
                </a:solidFill>
              </a:rPr>
              <a:t> </a:t>
            </a:r>
            <a:r>
              <a:rPr lang="sk-SK" dirty="0"/>
              <a:t>sú skupiny potravín a nápojov, ktoré majú podobné zastúpenie živín a zvyčajný spôsob konzumácie. </a:t>
            </a:r>
            <a:endParaRPr lang="sk-SK" dirty="0" smtClean="0"/>
          </a:p>
          <a:p>
            <a:r>
              <a:rPr lang="sk-SK" dirty="0" smtClean="0"/>
              <a:t>Sú </a:t>
            </a:r>
            <a:r>
              <a:rPr lang="sk-SK" dirty="0"/>
              <a:t>znázornené v podobe </a:t>
            </a:r>
            <a:r>
              <a:rPr lang="sk-SK" b="1" dirty="0"/>
              <a:t>potravinových tanierov</a:t>
            </a:r>
            <a:r>
              <a:rPr lang="sk-SK" dirty="0"/>
              <a:t> alebo </a:t>
            </a:r>
            <a:r>
              <a:rPr lang="sk-SK" b="1" dirty="0"/>
              <a:t>pyramíd</a:t>
            </a:r>
            <a:r>
              <a:rPr lang="sk-SK" dirty="0"/>
              <a:t>. </a:t>
            </a:r>
            <a:endParaRPr lang="sk-SK" dirty="0" smtClean="0"/>
          </a:p>
          <a:p>
            <a:endParaRPr lang="sk-SK" dirty="0"/>
          </a:p>
          <a:p>
            <a:r>
              <a:rPr lang="sk-SK" b="1" dirty="0">
                <a:solidFill>
                  <a:srgbClr val="FF0000"/>
                </a:solidFill>
              </a:rPr>
              <a:t>Potravinová pyramída</a:t>
            </a:r>
            <a:r>
              <a:rPr lang="sk-SK" dirty="0">
                <a:solidFill>
                  <a:srgbClr val="FF0000"/>
                </a:solidFill>
              </a:rPr>
              <a:t> </a:t>
            </a:r>
            <a:r>
              <a:rPr lang="sk-SK" dirty="0"/>
              <a:t>je vizuálny nástroj, ktorý sa používa na znázornenie vyváženej stravy pre zdravý životný štýl. Znázorňuje, ktoré potraviny by sa mali v strave uprednostňovať, koľko ich treba konzumovať a ako často.</a:t>
            </a:r>
          </a:p>
        </p:txBody>
      </p:sp>
      <p:pic>
        <p:nvPicPr>
          <p:cNvPr id="3" name="Obrázok 2"/>
          <p:cNvPicPr>
            <a:picLocks noChangeAspect="1"/>
          </p:cNvPicPr>
          <p:nvPr/>
        </p:nvPicPr>
        <p:blipFill rotWithShape="1">
          <a:blip r:embed="rId10"/>
          <a:srcRect b="9501"/>
          <a:stretch/>
        </p:blipFill>
        <p:spPr>
          <a:xfrm>
            <a:off x="5678564" y="1844824"/>
            <a:ext cx="3189385" cy="2590337"/>
          </a:xfrm>
          <a:prstGeom prst="rect">
            <a:avLst/>
          </a:prstGeom>
        </p:spPr>
      </p:pic>
    </p:spTree>
    <p:extLst>
      <p:ext uri="{BB962C8B-B14F-4D97-AF65-F5344CB8AC3E}">
        <p14:creationId xmlns:p14="http://schemas.microsoft.com/office/powerpoint/2010/main" val="226122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4" name="Obdĺžnik 3"/>
          <p:cNvSpPr/>
          <p:nvPr/>
        </p:nvSpPr>
        <p:spPr>
          <a:xfrm>
            <a:off x="0" y="1198953"/>
            <a:ext cx="8951459" cy="1252074"/>
          </a:xfrm>
          <a:prstGeom prst="rect">
            <a:avLst/>
          </a:prstGeom>
        </p:spPr>
        <p:txBody>
          <a:bodyPr wrap="square">
            <a:spAutoFit/>
          </a:bodyPr>
          <a:lstStyle/>
          <a:p>
            <a:pPr>
              <a:lnSpc>
                <a:spcPct val="107000"/>
              </a:lnSpc>
              <a:spcAft>
                <a:spcPts val="0"/>
              </a:spcAft>
            </a:pPr>
            <a:r>
              <a:rPr lang="sk-SK" sz="1600" i="1" dirty="0">
                <a:ea typeface="Calibri" panose="020F0502020204030204" pitchFamily="34" charset="0"/>
                <a:cs typeface="Times New Roman" panose="02020603050405020304" pitchFamily="18" charset="0"/>
              </a:rPr>
              <a:t>V tejto kapitole si predstavíme potravinovú pyramídu a jej skupiny, ktorú pripravili odborníci na Slovensku. O množstve a frekvencii ich konzumácie hovorí ďalšia kapitola</a:t>
            </a:r>
            <a:r>
              <a:rPr lang="sk-SK" sz="1600" i="1" dirty="0">
                <a:latin typeface="Times New Roman" panose="02020603050405020304" pitchFamily="18" charset="0"/>
                <a:ea typeface="Calibri" panose="020F0502020204030204" pitchFamily="34" charset="0"/>
                <a:cs typeface="Times New Roman" panose="02020603050405020304" pitchFamily="18" charset="0"/>
              </a:rPr>
              <a:t>.</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k-SK" sz="1600" dirty="0">
                <a:latin typeface="Times New Roman" panose="02020603050405020304" pitchFamily="18" charset="0"/>
                <a:ea typeface="Calibri" panose="020F0502020204030204" pitchFamily="34" charset="0"/>
                <a:cs typeface="Times New Roman" panose="02020603050405020304" pitchFamily="18" charset="0"/>
              </a:rPr>
              <a:t> </a:t>
            </a:r>
            <a:endParaRPr lang="sk-SK" sz="1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sk-SK" sz="1600" b="1" dirty="0">
              <a:solidFill>
                <a:srgbClr val="FF0000"/>
              </a:solidFill>
              <a:ea typeface="Calibri" panose="020F0502020204030204" pitchFamily="34" charset="0"/>
              <a:cs typeface="Times New Roman" panose="02020603050405020304" pitchFamily="18" charset="0"/>
            </a:endParaRPr>
          </a:p>
        </p:txBody>
      </p:sp>
      <p:pic>
        <p:nvPicPr>
          <p:cNvPr id="2" name="Obrázok 1"/>
          <p:cNvPicPr>
            <a:picLocks noChangeAspect="1"/>
          </p:cNvPicPr>
          <p:nvPr/>
        </p:nvPicPr>
        <p:blipFill>
          <a:blip r:embed="rId10"/>
          <a:stretch>
            <a:fillRect/>
          </a:stretch>
        </p:blipFill>
        <p:spPr>
          <a:xfrm>
            <a:off x="1547664" y="1839374"/>
            <a:ext cx="5508003" cy="3735929"/>
          </a:xfrm>
          <a:prstGeom prst="rect">
            <a:avLst/>
          </a:prstGeom>
        </p:spPr>
      </p:pic>
    </p:spTree>
    <p:extLst>
      <p:ext uri="{BB962C8B-B14F-4D97-AF65-F5344CB8AC3E}">
        <p14:creationId xmlns:p14="http://schemas.microsoft.com/office/powerpoint/2010/main" val="1361880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07504" y="1260189"/>
            <a:ext cx="8928992" cy="4339650"/>
          </a:xfrm>
          <a:prstGeom prst="rect">
            <a:avLst/>
          </a:prstGeom>
        </p:spPr>
        <p:txBody>
          <a:bodyPr wrap="square">
            <a:spAutoFit/>
          </a:bodyPr>
          <a:lstStyle/>
          <a:p>
            <a:pPr algn="ctr"/>
            <a:r>
              <a:rPr lang="sk-SK" sz="2800" b="1" dirty="0">
                <a:solidFill>
                  <a:srgbClr val="FF0000"/>
                </a:solidFill>
              </a:rPr>
              <a:t>Zelenina a ovocie</a:t>
            </a:r>
            <a:endParaRPr lang="sk-SK" sz="2800" dirty="0">
              <a:solidFill>
                <a:srgbClr val="FF0000"/>
              </a:solidFill>
            </a:endParaRPr>
          </a:p>
          <a:p>
            <a:endParaRPr lang="sk-SK" b="1" dirty="0"/>
          </a:p>
          <a:p>
            <a:r>
              <a:rPr lang="sk-SK" b="1" dirty="0" smtClean="0"/>
              <a:t>Zelenina </a:t>
            </a:r>
            <a:r>
              <a:rPr lang="sk-SK" b="1" dirty="0"/>
              <a:t>a ovocie tvoria základ potravinovej pyramídy</a:t>
            </a:r>
            <a:r>
              <a:rPr lang="sk-SK" dirty="0"/>
              <a:t>. Sú bohatým zdrojom vitamínov, minerálnych látok, stopových prvkov, vlákniny a iných prospešných látok. Obsahujú málo kalórií, ovocie o niečo viac ako zelenina. Jedlu dodávajú farebnosť a rozmanitosť. </a:t>
            </a:r>
          </a:p>
          <a:p>
            <a:r>
              <a:rPr lang="sk-SK" dirty="0"/>
              <a:t>Do tejto skupiny patrí</a:t>
            </a:r>
            <a:r>
              <a:rPr lang="sk-SK" b="1" dirty="0"/>
              <a:t> neškrobová zelenina</a:t>
            </a:r>
            <a:r>
              <a:rPr lang="sk-SK" dirty="0"/>
              <a:t> (okrem zemiakov, batátov a kukurice) a </a:t>
            </a:r>
            <a:r>
              <a:rPr lang="sk-SK" b="1" dirty="0"/>
              <a:t>ovocie</a:t>
            </a:r>
            <a:r>
              <a:rPr lang="sk-SK" dirty="0"/>
              <a:t>.</a:t>
            </a:r>
          </a:p>
          <a:p>
            <a:r>
              <a:rPr lang="sk-SK" dirty="0"/>
              <a:t> </a:t>
            </a:r>
          </a:p>
          <a:p>
            <a:r>
              <a:rPr lang="sk-SK" sz="1600" b="1" dirty="0"/>
              <a:t>Jedna štandardná porcia zeleniny </a:t>
            </a:r>
            <a:r>
              <a:rPr lang="sk-SK" sz="1600" dirty="0"/>
              <a:t>je 80 gramov.</a:t>
            </a:r>
          </a:p>
          <a:p>
            <a:r>
              <a:rPr lang="sk-SK" sz="1600" dirty="0"/>
              <a:t>• </a:t>
            </a:r>
            <a:r>
              <a:rPr lang="sk-SK" sz="1600" b="1" dirty="0"/>
              <a:t>Jedna štandardná porcia ovocia </a:t>
            </a:r>
            <a:r>
              <a:rPr lang="sk-SK" sz="1600" dirty="0"/>
              <a:t>150 gramov.</a:t>
            </a:r>
          </a:p>
          <a:p>
            <a:r>
              <a:rPr lang="sk-SK" sz="1600" dirty="0"/>
              <a:t>• </a:t>
            </a:r>
            <a:r>
              <a:rPr lang="sk-SK" sz="1600" b="1" dirty="0"/>
              <a:t>Odporúčaní denná konzumácia zeleniny </a:t>
            </a:r>
            <a:r>
              <a:rPr lang="sk-SK" sz="1600" dirty="0"/>
              <a:t>je 400 gramov.</a:t>
            </a:r>
          </a:p>
          <a:p>
            <a:r>
              <a:rPr lang="sk-SK" sz="1600" dirty="0"/>
              <a:t>• </a:t>
            </a:r>
            <a:r>
              <a:rPr lang="sk-SK" sz="1600" b="1" dirty="0"/>
              <a:t>Odporúčaná denná konzumácia ovocia </a:t>
            </a:r>
            <a:r>
              <a:rPr lang="sk-SK" sz="1600" dirty="0"/>
              <a:t>300 gramov.</a:t>
            </a:r>
          </a:p>
          <a:p>
            <a:r>
              <a:rPr lang="sk-SK" sz="1600" dirty="0"/>
              <a:t>• </a:t>
            </a:r>
            <a:r>
              <a:rPr lang="sk-SK" sz="1600" b="1" dirty="0"/>
              <a:t>Maximálne jedna z odporúčaných 5 porcií zeleniny a 2 porcií ovocia denne </a:t>
            </a:r>
            <a:r>
              <a:rPr lang="sk-SK" sz="1600" dirty="0"/>
              <a:t>môže byť vo forme</a:t>
            </a:r>
            <a:r>
              <a:rPr lang="sk-SK" sz="1600" dirty="0" smtClean="0"/>
              <a:t>:</a:t>
            </a:r>
          </a:p>
          <a:p>
            <a:endParaRPr lang="sk-SK" dirty="0"/>
          </a:p>
          <a:p>
            <a:r>
              <a:rPr lang="sk-SK" sz="1400" dirty="0"/>
              <a:t>– ¾ pohára (150 ml) nesladenej ovocnej šťavy alebo 100 % džús</a:t>
            </a:r>
          </a:p>
          <a:p>
            <a:r>
              <a:rPr lang="sk-SK" sz="1400" dirty="0"/>
              <a:t>– ²/₃ pohára (130 ml) ovocného alebo zeleninového smoothie</a:t>
            </a:r>
          </a:p>
          <a:p>
            <a:r>
              <a:rPr lang="sk-SK" sz="1400" dirty="0"/>
              <a:t>– ½ pohára (30 g) sušeného ovocia</a:t>
            </a:r>
          </a:p>
        </p:txBody>
      </p:sp>
      <p:pic>
        <p:nvPicPr>
          <p:cNvPr id="2" name="Obrázok 1"/>
          <p:cNvPicPr>
            <a:picLocks noChangeAspect="1"/>
          </p:cNvPicPr>
          <p:nvPr/>
        </p:nvPicPr>
        <p:blipFill rotWithShape="1">
          <a:blip r:embed="rId10"/>
          <a:srcRect b="6800"/>
          <a:stretch/>
        </p:blipFill>
        <p:spPr>
          <a:xfrm>
            <a:off x="6409393" y="3284984"/>
            <a:ext cx="1292548" cy="972049"/>
          </a:xfrm>
          <a:prstGeom prst="rect">
            <a:avLst/>
          </a:prstGeom>
        </p:spPr>
      </p:pic>
    </p:spTree>
    <p:extLst>
      <p:ext uri="{BB962C8B-B14F-4D97-AF65-F5344CB8AC3E}">
        <p14:creationId xmlns:p14="http://schemas.microsoft.com/office/powerpoint/2010/main" val="1182221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284086" y="1365930"/>
            <a:ext cx="4742653" cy="4247317"/>
          </a:xfrm>
          <a:prstGeom prst="rect">
            <a:avLst/>
          </a:prstGeom>
        </p:spPr>
        <p:txBody>
          <a:bodyPr wrap="square">
            <a:spAutoFit/>
          </a:bodyPr>
          <a:lstStyle/>
          <a:p>
            <a:pPr algn="ctr"/>
            <a:r>
              <a:rPr lang="sk-SK" b="1" dirty="0">
                <a:solidFill>
                  <a:srgbClr val="FF0000"/>
                </a:solidFill>
              </a:rPr>
              <a:t>Potraviny bohaté na škroby</a:t>
            </a:r>
            <a:endParaRPr lang="sk-SK" dirty="0">
              <a:solidFill>
                <a:srgbClr val="FF0000"/>
              </a:solidFill>
            </a:endParaRPr>
          </a:p>
          <a:p>
            <a:r>
              <a:rPr lang="sk-SK" b="1" dirty="0"/>
              <a:t> </a:t>
            </a:r>
            <a:endParaRPr lang="sk-SK" dirty="0"/>
          </a:p>
          <a:p>
            <a:r>
              <a:rPr lang="sk-SK" dirty="0"/>
              <a:t>Potraviny bohaté na škroby (rastlinný polysacharid) sú hlavným zdrojom energie. Majú dobrý sýtiaci účinok. </a:t>
            </a:r>
            <a:r>
              <a:rPr lang="sk-SK" b="1" dirty="0"/>
              <a:t>Celozrnné škrobové potraviny</a:t>
            </a:r>
            <a:r>
              <a:rPr lang="sk-SK" dirty="0"/>
              <a:t> obsahujú </a:t>
            </a:r>
            <a:r>
              <a:rPr lang="sk-SK" b="1" dirty="0"/>
              <a:t>vlákninu</a:t>
            </a:r>
            <a:r>
              <a:rPr lang="sk-SK" dirty="0"/>
              <a:t>, rastlinné bielkoviny, vitamíny, minerálne látky a stopové prvky. Vláknina zlepšuje trávenie, zabraňuje zápche a rôznym ochoreniam hrubého čreva. </a:t>
            </a:r>
          </a:p>
          <a:p>
            <a:r>
              <a:rPr lang="sk-SK" dirty="0"/>
              <a:t>Do tejto skupiny patria </a:t>
            </a:r>
            <a:r>
              <a:rPr lang="sk-SK" b="1" dirty="0"/>
              <a:t>obilniny</a:t>
            </a:r>
            <a:r>
              <a:rPr lang="sk-SK" dirty="0"/>
              <a:t> a </a:t>
            </a:r>
            <a:r>
              <a:rPr lang="sk-SK" b="1" dirty="0"/>
              <a:t>výrobky z nich</a:t>
            </a:r>
            <a:r>
              <a:rPr lang="sk-SK" dirty="0"/>
              <a:t> (chlieb, pekárenské výrobky, cestoviny, raňajkové cereálie bez pridaného cukru, ovsené vločky, obilné kaše)</a:t>
            </a:r>
            <a:r>
              <a:rPr lang="sk-SK" b="1" dirty="0"/>
              <a:t>, ryža, pohánka, quinoa</a:t>
            </a:r>
            <a:r>
              <a:rPr lang="sk-SK" dirty="0"/>
              <a:t> a </a:t>
            </a:r>
            <a:r>
              <a:rPr lang="sk-SK" b="1" dirty="0"/>
              <a:t>škrobová zelenina</a:t>
            </a:r>
            <a:r>
              <a:rPr lang="sk-SK" dirty="0"/>
              <a:t> (zemiaky, batáty a kukurica). </a:t>
            </a:r>
          </a:p>
          <a:p>
            <a:pPr marL="285750" indent="-285750">
              <a:buFont typeface="Arial" panose="020B0604020202020204" pitchFamily="34" charset="0"/>
              <a:buChar char="•"/>
            </a:pPr>
            <a:endParaRPr lang="sk-SK" dirty="0"/>
          </a:p>
        </p:txBody>
      </p:sp>
      <p:pic>
        <p:nvPicPr>
          <p:cNvPr id="2" name="Obrázok 1"/>
          <p:cNvPicPr>
            <a:picLocks noChangeAspect="1"/>
          </p:cNvPicPr>
          <p:nvPr/>
        </p:nvPicPr>
        <p:blipFill>
          <a:blip r:embed="rId10"/>
          <a:stretch>
            <a:fillRect/>
          </a:stretch>
        </p:blipFill>
        <p:spPr>
          <a:xfrm>
            <a:off x="5567350" y="1556792"/>
            <a:ext cx="3384109" cy="3384109"/>
          </a:xfrm>
          <a:prstGeom prst="rect">
            <a:avLst/>
          </a:prstGeom>
        </p:spPr>
      </p:pic>
    </p:spTree>
    <p:extLst>
      <p:ext uri="{BB962C8B-B14F-4D97-AF65-F5344CB8AC3E}">
        <p14:creationId xmlns:p14="http://schemas.microsoft.com/office/powerpoint/2010/main" val="81736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316978" y="1146956"/>
            <a:ext cx="4709761" cy="4616648"/>
          </a:xfrm>
          <a:prstGeom prst="rect">
            <a:avLst/>
          </a:prstGeom>
        </p:spPr>
        <p:txBody>
          <a:bodyPr wrap="square">
            <a:spAutoFit/>
          </a:bodyPr>
          <a:lstStyle/>
          <a:p>
            <a:r>
              <a:rPr lang="sk-SK" b="1" dirty="0"/>
              <a:t> </a:t>
            </a:r>
            <a:endParaRPr lang="sk-SK" dirty="0"/>
          </a:p>
          <a:p>
            <a:endParaRPr lang="sk-SK" b="1" dirty="0" smtClean="0">
              <a:solidFill>
                <a:srgbClr val="FF0000"/>
              </a:solidFill>
            </a:endParaRPr>
          </a:p>
          <a:p>
            <a:r>
              <a:rPr lang="sk-SK" b="1" dirty="0" smtClean="0">
                <a:solidFill>
                  <a:srgbClr val="FF0000"/>
                </a:solidFill>
              </a:rPr>
              <a:t>Mlieko </a:t>
            </a:r>
            <a:r>
              <a:rPr lang="sk-SK" b="1" dirty="0">
                <a:solidFill>
                  <a:srgbClr val="FF0000"/>
                </a:solidFill>
              </a:rPr>
              <a:t>a mliečne </a:t>
            </a:r>
            <a:r>
              <a:rPr lang="sk-SK" b="1" dirty="0" smtClean="0">
                <a:solidFill>
                  <a:srgbClr val="FF0000"/>
                </a:solidFill>
              </a:rPr>
              <a:t>výrobky</a:t>
            </a:r>
            <a:endParaRPr lang="sk-SK" dirty="0">
              <a:solidFill>
                <a:srgbClr val="FF0000"/>
              </a:solidFill>
            </a:endParaRPr>
          </a:p>
          <a:p>
            <a:r>
              <a:rPr lang="sk-SK" sz="1600" dirty="0"/>
              <a:t>Sú </a:t>
            </a:r>
            <a:r>
              <a:rPr lang="sk-SK" sz="1600" b="1" dirty="0"/>
              <a:t>bohatým zdrojom vápnika</a:t>
            </a:r>
            <a:r>
              <a:rPr lang="sk-SK" sz="1600" dirty="0"/>
              <a:t>. Okrem bielkovín obsahujú aj tuky, sacharidy, rôzne vitamíny a ďalšie minerálne látky a stopové prvky.</a:t>
            </a:r>
          </a:p>
          <a:p>
            <a:r>
              <a:rPr lang="sk-SK" sz="1600" dirty="0"/>
              <a:t>Do tejto skupiny patrí </a:t>
            </a:r>
            <a:r>
              <a:rPr lang="sk-SK" sz="1600" b="1" dirty="0"/>
              <a:t>konzumné mlieko</a:t>
            </a:r>
            <a:r>
              <a:rPr lang="sk-SK" sz="1600" dirty="0"/>
              <a:t> (kravské, kozie, ovčie), </a:t>
            </a:r>
            <a:r>
              <a:rPr lang="sk-SK" sz="1600" b="1" dirty="0"/>
              <a:t>výrobky z mlieka</a:t>
            </a:r>
            <a:r>
              <a:rPr lang="sk-SK" sz="1600" dirty="0"/>
              <a:t> (jogurt, cmar, acidofilné mlieko, zákvas, kefír, kefírové mlieko, tvaroh, cottage, mäkké a tvrdé syry) a </a:t>
            </a:r>
            <a:r>
              <a:rPr lang="sk-SK" sz="1600" b="1" dirty="0"/>
              <a:t>rastlinné náhrady mlieka</a:t>
            </a:r>
            <a:r>
              <a:rPr lang="sk-SK" sz="1600" dirty="0"/>
              <a:t> (sú to analógy mliečnych nápojov alebo jogurtov a syrov vyrábané z rastlinných zdrojov, najmä zo sóje. Ich zloženie sa líši od mlieka a mliečnych výrobkov živočíšneho pôvodu. Ak sú obohatené o vápnik, sú jeho dobrým zdrojom pre ľudí, ktorí nemôžu alebo nechcú konzumovať mlieko a mliečne výrobky živočíšneho pôvodu). </a:t>
            </a:r>
          </a:p>
          <a:p>
            <a:r>
              <a:rPr lang="sk-SK" sz="1600" dirty="0"/>
              <a:t> </a:t>
            </a:r>
          </a:p>
        </p:txBody>
      </p:sp>
      <p:sp>
        <p:nvSpPr>
          <p:cNvPr id="5" name="Obdĺžnik 4"/>
          <p:cNvSpPr/>
          <p:nvPr/>
        </p:nvSpPr>
        <p:spPr>
          <a:xfrm>
            <a:off x="3444546" y="5330672"/>
            <a:ext cx="6996596" cy="298480"/>
          </a:xfrm>
          <a:prstGeom prst="rect">
            <a:avLst/>
          </a:prstGeom>
        </p:spPr>
        <p:txBody>
          <a:bodyPr wrap="square">
            <a:spAutoFit/>
          </a:bodyPr>
          <a:lstStyle/>
          <a:p>
            <a:pPr>
              <a:lnSpc>
                <a:spcPct val="150000"/>
              </a:lnSpc>
              <a:spcAft>
                <a:spcPts val="800"/>
              </a:spcAft>
            </a:pPr>
            <a:r>
              <a:rPr lang="sk-SK" sz="10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sk-SK"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Obdĺžnik 3"/>
          <p:cNvSpPr/>
          <p:nvPr/>
        </p:nvSpPr>
        <p:spPr>
          <a:xfrm>
            <a:off x="2208325" y="1134054"/>
            <a:ext cx="5525616" cy="584775"/>
          </a:xfrm>
          <a:prstGeom prst="rect">
            <a:avLst/>
          </a:prstGeom>
        </p:spPr>
        <p:txBody>
          <a:bodyPr wrap="none">
            <a:spAutoFit/>
          </a:bodyPr>
          <a:lstStyle/>
          <a:p>
            <a:pPr algn="ctr"/>
            <a:r>
              <a:rPr lang="sk-SK" sz="3200" b="1" dirty="0">
                <a:solidFill>
                  <a:srgbClr val="FF0000"/>
                </a:solidFill>
              </a:rPr>
              <a:t>Potraviny bohaté na bielkoviny </a:t>
            </a:r>
            <a:endParaRPr lang="sk-SK" sz="3200" dirty="0">
              <a:solidFill>
                <a:srgbClr val="FF0000"/>
              </a:solidFill>
            </a:endParaRPr>
          </a:p>
        </p:txBody>
      </p:sp>
      <p:pic>
        <p:nvPicPr>
          <p:cNvPr id="7" name="Obrázok 6"/>
          <p:cNvPicPr>
            <a:picLocks noChangeAspect="1"/>
          </p:cNvPicPr>
          <p:nvPr/>
        </p:nvPicPr>
        <p:blipFill rotWithShape="1">
          <a:blip r:embed="rId10"/>
          <a:srcRect b="6800"/>
          <a:stretch/>
        </p:blipFill>
        <p:spPr>
          <a:xfrm>
            <a:off x="5229734" y="2454687"/>
            <a:ext cx="3721725" cy="2285212"/>
          </a:xfrm>
          <a:prstGeom prst="rect">
            <a:avLst/>
          </a:prstGeom>
        </p:spPr>
      </p:pic>
    </p:spTree>
    <p:extLst>
      <p:ext uri="{BB962C8B-B14F-4D97-AF65-F5344CB8AC3E}">
        <p14:creationId xmlns:p14="http://schemas.microsoft.com/office/powerpoint/2010/main" val="275369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798843"/>
            <a:ext cx="9144000" cy="400110"/>
          </a:xfrm>
          <a:prstGeom prst="rect">
            <a:avLst/>
          </a:prstGeom>
          <a:solidFill>
            <a:srgbClr val="FFC000"/>
          </a:solidFill>
        </p:spPr>
        <p:txBody>
          <a:bodyPr wrap="square">
            <a:spAutoFit/>
          </a:bodyPr>
          <a:lstStyle/>
          <a:p>
            <a:pPr>
              <a:lnSpc>
                <a:spcPct val="150000"/>
              </a:lnSpc>
            </a:pPr>
            <a:r>
              <a:rPr lang="sk-SK" sz="600" b="1" dirty="0">
                <a:latin typeface="Verdana" panose="020B0604030504040204" pitchFamily="34" charset="0"/>
                <a:ea typeface="Verdana" panose="020B0604030504040204" pitchFamily="34" charset="0"/>
                <a:cs typeface="Verdana" panose="020B0604030504040204" pitchFamily="34" charset="0"/>
              </a:rPr>
              <a:t>Project:</a:t>
            </a:r>
            <a:r>
              <a:rPr lang="sk-SK" sz="600" dirty="0">
                <a:latin typeface="Verdana" panose="020B0604030504040204" pitchFamily="34" charset="0"/>
                <a:ea typeface="Verdana" panose="020B0604030504040204" pitchFamily="34" charset="0"/>
                <a:cs typeface="Verdana" panose="020B0604030504040204" pitchFamily="34" charset="0"/>
              </a:rPr>
              <a:t> </a:t>
            </a:r>
            <a:r>
              <a:rPr lang="sk-SK" sz="800" dirty="0"/>
              <a:t>Innovative STEPS </a:t>
            </a:r>
            <a:r>
              <a:rPr lang="sk-SK" sz="800" b="1" dirty="0" smtClean="0"/>
              <a:t>(</a:t>
            </a:r>
            <a:r>
              <a:rPr lang="sk-SK" sz="800" b="1" dirty="0"/>
              <a:t>Innovative SusTainability Education </a:t>
            </a:r>
            <a:r>
              <a:rPr lang="sk-SK" sz="800" b="1" dirty="0" err="1"/>
              <a:t>for</a:t>
            </a:r>
            <a:r>
              <a:rPr lang="sk-SK" sz="800" b="1" dirty="0"/>
              <a:t> Prosperous Schools)</a:t>
            </a:r>
            <a:endParaRPr lang="sk-SK" sz="800" dirty="0">
              <a:ea typeface="Verdana" panose="020B0604030504040204" pitchFamily="34" charset="0"/>
              <a:cs typeface="Times New Roman" panose="02020603050405020304" pitchFamily="18" charset="0"/>
            </a:endParaRPr>
          </a:p>
          <a:p>
            <a:r>
              <a:rPr lang="sk-SK" sz="600" b="1" dirty="0">
                <a:latin typeface="Verdana" panose="020B0604030504040204" pitchFamily="34" charset="0"/>
                <a:ea typeface="Verdana" panose="020B0604030504040204" pitchFamily="34" charset="0"/>
                <a:cs typeface="Verdana" panose="020B0604030504040204" pitchFamily="34" charset="0"/>
              </a:rPr>
              <a:t>Project Agreement Number:</a:t>
            </a:r>
            <a:r>
              <a:rPr lang="sk-SK" sz="600" dirty="0">
                <a:latin typeface="Verdana" panose="020B0604030504040204" pitchFamily="34" charset="0"/>
                <a:ea typeface="Verdana" panose="020B0604030504040204" pitchFamily="34" charset="0"/>
                <a:cs typeface="Verdana" panose="020B0604030504040204" pitchFamily="34" charset="0"/>
              </a:rPr>
              <a:t> </a:t>
            </a:r>
            <a:r>
              <a:rPr lang="en-GB" sz="600" dirty="0" smtClean="0">
                <a:latin typeface="Verdana" panose="020B0604030504040204" pitchFamily="34" charset="0"/>
                <a:ea typeface="Verdana" panose="020B0604030504040204" pitchFamily="34" charset="0"/>
                <a:cs typeface="Verdana" panose="020B0604030504040204" pitchFamily="34" charset="0"/>
              </a:rPr>
              <a:t> </a:t>
            </a:r>
            <a:r>
              <a:rPr lang="sk-SK" sz="800" b="1" dirty="0" smtClean="0"/>
              <a:t>2022-1-SK01-KA220-SCH-000085417 </a:t>
            </a:r>
            <a:r>
              <a:rPr lang="sk-SK" sz="6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3" name="Obdĺžnik 12">
            <a:extLst>
              <a:ext uri="{FF2B5EF4-FFF2-40B4-BE49-F238E27FC236}">
                <a16:creationId xmlns:a16="http://schemas.microsoft.com/office/drawing/2014/main" id="{3EA1D32E-0542-488C-A1EF-4A0A6ED78760}"/>
              </a:ext>
            </a:extLst>
          </p:cNvPr>
          <p:cNvSpPr/>
          <p:nvPr/>
        </p:nvSpPr>
        <p:spPr>
          <a:xfrm>
            <a:off x="0" y="5622989"/>
            <a:ext cx="9144001" cy="281231"/>
          </a:xfrm>
          <a:prstGeom prst="rect">
            <a:avLst/>
          </a:prstGeom>
          <a:solidFill>
            <a:srgbClr val="FFC000"/>
          </a:solidFill>
        </p:spPr>
        <p:txBody>
          <a:bodyPr wrap="square">
            <a:spAutoFit/>
          </a:bodyPr>
          <a:lstStyle/>
          <a:p>
            <a:pPr>
              <a:lnSpc>
                <a:spcPct val="107000"/>
              </a:lnSpc>
              <a:spcAft>
                <a:spcPts val="600"/>
              </a:spcAft>
            </a:pPr>
            <a:r>
              <a:rPr lang="en-GB" sz="600" dirty="0">
                <a:latin typeface="Verdana" panose="020B0604030504040204" pitchFamily="34" charset="0"/>
                <a:ea typeface="Calibri" panose="020F0502020204030204" pitchFamily="34" charset="0"/>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k-SK" sz="675" dirty="0">
              <a:latin typeface="Verdana" panose="020B0604030504040204" pitchFamily="34" charset="0"/>
              <a:ea typeface="Verdana" panose="020B0604030504040204" pitchFamily="34" charset="0"/>
              <a:cs typeface="Verdana" panose="020B0604030504040204" pitchFamily="34" charset="0"/>
            </a:endParaRPr>
          </a:p>
        </p:txBody>
      </p:sp>
      <p:pic>
        <p:nvPicPr>
          <p:cNvPr id="11" name="Obrázok 10"/>
          <p:cNvPicPr/>
          <p:nvPr/>
        </p:nvPicPr>
        <p:blipFill>
          <a:blip r:embed="rId2"/>
          <a:srcRect/>
          <a:stretch>
            <a:fillRect/>
          </a:stretch>
        </p:blipFill>
        <p:spPr>
          <a:xfrm>
            <a:off x="491220" y="196984"/>
            <a:ext cx="1403350" cy="483235"/>
          </a:xfrm>
          <a:prstGeom prst="rect">
            <a:avLst/>
          </a:prstGeom>
          <a:noFill/>
          <a:ln>
            <a:noFill/>
            <a:prstDash/>
          </a:ln>
        </p:spPr>
      </p:pic>
      <p:pic>
        <p:nvPicPr>
          <p:cNvPr id="12" name="Picture 9" descr="C:\Users\d.sadovska\Desktop\zs plzen.jpg"/>
          <p:cNvPicPr/>
          <p:nvPr/>
        </p:nvPicPr>
        <p:blipFill>
          <a:blip r:embed="rId3"/>
          <a:srcRect/>
          <a:stretch>
            <a:fillRect/>
          </a:stretch>
        </p:blipFill>
        <p:spPr>
          <a:xfrm>
            <a:off x="405829" y="6103086"/>
            <a:ext cx="1040267" cy="475474"/>
          </a:xfrm>
          <a:prstGeom prst="rect">
            <a:avLst/>
          </a:prstGeom>
          <a:noFill/>
          <a:ln>
            <a:noFill/>
            <a:prstDash/>
          </a:ln>
        </p:spPr>
      </p:pic>
      <p:pic>
        <p:nvPicPr>
          <p:cNvPr id="14" name="Picture 6" descr="\\raabesksrvfs02v\Spolocny\VO\Erasmus+2022_Sk\loga\Obezitologicka asociacia - logo\EN farba.jpg"/>
          <p:cNvPicPr/>
          <p:nvPr/>
        </p:nvPicPr>
        <p:blipFill>
          <a:blip r:embed="rId4"/>
          <a:srcRect/>
          <a:stretch>
            <a:fillRect/>
          </a:stretch>
        </p:blipFill>
        <p:spPr>
          <a:xfrm>
            <a:off x="1615559" y="6083114"/>
            <a:ext cx="908950" cy="475474"/>
          </a:xfrm>
          <a:prstGeom prst="rect">
            <a:avLst/>
          </a:prstGeom>
          <a:noFill/>
          <a:ln>
            <a:noFill/>
            <a:prstDash/>
          </a:ln>
        </p:spPr>
      </p:pic>
      <p:pic>
        <p:nvPicPr>
          <p:cNvPr id="15" name="Picture 7"/>
          <p:cNvPicPr/>
          <p:nvPr/>
        </p:nvPicPr>
        <p:blipFill>
          <a:blip r:embed="rId5"/>
          <a:srcRect/>
          <a:stretch>
            <a:fillRect/>
          </a:stretch>
        </p:blipFill>
        <p:spPr>
          <a:xfrm>
            <a:off x="2627784" y="6019702"/>
            <a:ext cx="1008112" cy="616865"/>
          </a:xfrm>
          <a:prstGeom prst="rect">
            <a:avLst/>
          </a:prstGeom>
          <a:noFill/>
          <a:ln>
            <a:noFill/>
            <a:prstDash/>
          </a:ln>
        </p:spPr>
      </p:pic>
      <p:pic>
        <p:nvPicPr>
          <p:cNvPr id="16" name="Picture 5" descr="C:\Users\d.sadovska\Desktop\LOGA_EXPOL_NOVE 2022\logo-expol-pedagogika-22.png"/>
          <p:cNvPicPr/>
          <p:nvPr/>
        </p:nvPicPr>
        <p:blipFill>
          <a:blip r:embed="rId6"/>
          <a:srcRect/>
          <a:stretch>
            <a:fillRect/>
          </a:stretch>
        </p:blipFill>
        <p:spPr>
          <a:xfrm>
            <a:off x="3805358" y="6103086"/>
            <a:ext cx="802136" cy="479687"/>
          </a:xfrm>
          <a:prstGeom prst="rect">
            <a:avLst/>
          </a:prstGeom>
          <a:noFill/>
          <a:ln>
            <a:noFill/>
            <a:prstDash/>
          </a:ln>
        </p:spPr>
      </p:pic>
      <p:pic>
        <p:nvPicPr>
          <p:cNvPr id="17" name="Picture 8" descr="\\raabesksrvfs02v\Spolocny\VO\Erasmus+2022_Sk\loga\ZS JP Majcichov - logo\maly palarik anj.jpg"/>
          <p:cNvPicPr/>
          <p:nvPr/>
        </p:nvPicPr>
        <p:blipFill>
          <a:blip r:embed="rId7"/>
          <a:srcRect/>
          <a:stretch>
            <a:fillRect/>
          </a:stretch>
        </p:blipFill>
        <p:spPr>
          <a:xfrm>
            <a:off x="5026739" y="6019701"/>
            <a:ext cx="651825" cy="602301"/>
          </a:xfrm>
          <a:prstGeom prst="rect">
            <a:avLst/>
          </a:prstGeom>
          <a:noFill/>
          <a:ln>
            <a:noFill/>
            <a:prstDash/>
          </a:ln>
        </p:spPr>
      </p:pic>
      <p:pic>
        <p:nvPicPr>
          <p:cNvPr id="18" name="Obrázok 17"/>
          <p:cNvPicPr/>
          <p:nvPr/>
        </p:nvPicPr>
        <p:blipFill>
          <a:blip r:embed="rId8"/>
          <a:srcRect l="619" t="15000" r="86535" b="62930"/>
          <a:stretch>
            <a:fillRect/>
          </a:stretch>
        </p:blipFill>
        <p:spPr>
          <a:xfrm>
            <a:off x="6195263" y="6019701"/>
            <a:ext cx="747581" cy="616866"/>
          </a:xfrm>
          <a:prstGeom prst="rect">
            <a:avLst/>
          </a:prstGeom>
          <a:noFill/>
          <a:ln>
            <a:noFill/>
            <a:prstDash/>
          </a:ln>
        </p:spPr>
      </p:pic>
      <p:pic>
        <p:nvPicPr>
          <p:cNvPr id="19" name="Obrázok 1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6173901"/>
            <a:ext cx="1149519" cy="376260"/>
          </a:xfrm>
          <a:prstGeom prst="rect">
            <a:avLst/>
          </a:prstGeom>
          <a:noFill/>
          <a:ln>
            <a:noFill/>
          </a:ln>
        </p:spPr>
      </p:pic>
      <p:sp>
        <p:nvSpPr>
          <p:cNvPr id="3" name="Obdĺžnik 2"/>
          <p:cNvSpPr/>
          <p:nvPr/>
        </p:nvSpPr>
        <p:spPr>
          <a:xfrm>
            <a:off x="107505" y="1198953"/>
            <a:ext cx="8496944" cy="3293209"/>
          </a:xfrm>
          <a:prstGeom prst="rect">
            <a:avLst/>
          </a:prstGeom>
        </p:spPr>
        <p:txBody>
          <a:bodyPr wrap="square">
            <a:spAutoFit/>
          </a:bodyPr>
          <a:lstStyle/>
          <a:p>
            <a:r>
              <a:rPr lang="sk-SK" dirty="0"/>
              <a:t> </a:t>
            </a:r>
          </a:p>
          <a:p>
            <a:r>
              <a:rPr lang="sk-SK" b="1" dirty="0"/>
              <a:t>Počet odporúčaných porcií pre</a:t>
            </a:r>
            <a:r>
              <a:rPr lang="sk-SK" dirty="0"/>
              <a:t> </a:t>
            </a:r>
            <a:r>
              <a:rPr lang="sk-SK" b="1" dirty="0"/>
              <a:t>deti a dospievajúcich </a:t>
            </a:r>
            <a:r>
              <a:rPr lang="sk-SK" dirty="0"/>
              <a:t>(5 – 18 rokov) je až 5 porcií denne</a:t>
            </a:r>
            <a:r>
              <a:rPr lang="sk-SK" dirty="0" smtClean="0"/>
              <a:t>.</a:t>
            </a:r>
          </a:p>
          <a:p>
            <a:r>
              <a:rPr lang="sk-SK" dirty="0" smtClean="0"/>
              <a:t> </a:t>
            </a:r>
            <a:endParaRPr lang="sk-SK" dirty="0"/>
          </a:p>
          <a:p>
            <a:r>
              <a:rPr lang="sk-SK" b="1" dirty="0"/>
              <a:t>Jedna štandardná porcia </a:t>
            </a:r>
            <a:r>
              <a:rPr lang="sk-SK" dirty="0"/>
              <a:t>znamená:</a:t>
            </a:r>
          </a:p>
          <a:p>
            <a:r>
              <a:rPr lang="sk-SK" sz="1600" dirty="0"/>
              <a:t>• Mlieko (konzumné mlieko, kyslé mlieko, fortifikovaný sójový nápoj): 1 porcia/1 pohár (200 ml-250 ml)</a:t>
            </a:r>
          </a:p>
          <a:p>
            <a:r>
              <a:rPr lang="sk-SK" sz="1600" dirty="0"/>
              <a:t>• Jogurt: 1 porcia/ 1 téglik (125 g – 150 g) </a:t>
            </a:r>
          </a:p>
          <a:p>
            <a:r>
              <a:rPr lang="sk-SK" sz="1600" dirty="0"/>
              <a:t>• Tvaroh, cottage syr: 1 porcia/ 1 téglik (75 – 125 g) </a:t>
            </a:r>
          </a:p>
          <a:p>
            <a:r>
              <a:rPr lang="sk-SK" sz="1600" dirty="0"/>
              <a:t>• Syr: 1 porcia/2 palce ruky (25 g)</a:t>
            </a:r>
          </a:p>
          <a:p>
            <a:r>
              <a:rPr lang="sk-SK" sz="1600" dirty="0"/>
              <a:t>• Tvrdé syry pre vysoký obsah tukov a soli treba konzumovať zriedkavo a v malých množstvách.</a:t>
            </a:r>
          </a:p>
          <a:p>
            <a:r>
              <a:rPr lang="sk-SK" sz="1600" dirty="0"/>
              <a:t>• </a:t>
            </a:r>
            <a:r>
              <a:rPr lang="sk-SK" sz="1600" b="1" dirty="0"/>
              <a:t>Mliečne výrobky s vysokým obsahom tuku a cukru konzumovať zriedkavo </a:t>
            </a:r>
            <a:r>
              <a:rPr lang="sk-SK" sz="1600" dirty="0"/>
              <a:t>– napríklad ako dezert.</a:t>
            </a:r>
          </a:p>
          <a:p>
            <a:pPr marL="285750" indent="-285750" algn="just">
              <a:lnSpc>
                <a:spcPct val="150000"/>
              </a:lnSpc>
              <a:spcAft>
                <a:spcPts val="800"/>
              </a:spcAft>
              <a:buFont typeface="Arial" panose="020B0604020202020204" pitchFamily="34" charset="0"/>
              <a:buChar char="•"/>
            </a:pPr>
            <a:endParaRPr lang="sk-SK" sz="1600" dirty="0">
              <a:effectLst/>
              <a:ea typeface="Calibri" panose="020F0502020204030204" pitchFamily="34" charset="0"/>
              <a:cs typeface="Times New Roman" panose="02020603050405020304" pitchFamily="18" charset="0"/>
            </a:endParaRPr>
          </a:p>
        </p:txBody>
      </p:sp>
      <p:pic>
        <p:nvPicPr>
          <p:cNvPr id="2" name="Obrázok 1"/>
          <p:cNvPicPr>
            <a:picLocks noChangeAspect="1"/>
          </p:cNvPicPr>
          <p:nvPr/>
        </p:nvPicPr>
        <p:blipFill rotWithShape="1">
          <a:blip r:embed="rId10"/>
          <a:srcRect b="6800"/>
          <a:stretch/>
        </p:blipFill>
        <p:spPr>
          <a:xfrm>
            <a:off x="4912084" y="4023929"/>
            <a:ext cx="2143583" cy="1507778"/>
          </a:xfrm>
          <a:prstGeom prst="rect">
            <a:avLst/>
          </a:prstGeom>
        </p:spPr>
      </p:pic>
      <p:pic>
        <p:nvPicPr>
          <p:cNvPr id="4" name="Obrázok 3"/>
          <p:cNvPicPr>
            <a:picLocks noChangeAspect="1"/>
          </p:cNvPicPr>
          <p:nvPr/>
        </p:nvPicPr>
        <p:blipFill rotWithShape="1">
          <a:blip r:embed="rId11"/>
          <a:srcRect t="6800" b="14901"/>
          <a:stretch/>
        </p:blipFill>
        <p:spPr>
          <a:xfrm>
            <a:off x="1062361" y="4023929"/>
            <a:ext cx="3160192" cy="1483578"/>
          </a:xfrm>
          <a:prstGeom prst="rect">
            <a:avLst/>
          </a:prstGeom>
        </p:spPr>
      </p:pic>
    </p:spTree>
    <p:extLst>
      <p:ext uri="{BB962C8B-B14F-4D97-AF65-F5344CB8AC3E}">
        <p14:creationId xmlns:p14="http://schemas.microsoft.com/office/powerpoint/2010/main" val="1359929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Template_O2_LESSON 1_</Template>
  <TotalTime>16456</TotalTime>
  <Words>3662</Words>
  <Application>Microsoft Office PowerPoint</Application>
  <PresentationFormat>Prezentácia na obrazovke (4:3)</PresentationFormat>
  <Paragraphs>223</Paragraphs>
  <Slides>21</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21</vt:i4>
      </vt:variant>
    </vt:vector>
  </HeadingPairs>
  <TitlesOfParts>
    <vt:vector size="26" baseType="lpstr">
      <vt:lpstr>Arial</vt:lpstr>
      <vt:lpstr>Calibri</vt:lpstr>
      <vt:lpstr>Times New Roman</vt:lpstr>
      <vt:lpstr>Verdana</vt:lpstr>
      <vt:lpstr>Motiv systému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Writers in Rhyme</dc:title>
  <dc:creator>MILOSKO</dc:creator>
  <cp:lastModifiedBy>Dagmar Sadovska</cp:lastModifiedBy>
  <cp:revision>1203</cp:revision>
  <dcterms:created xsi:type="dcterms:W3CDTF">2010-12-09T22:38:35Z</dcterms:created>
  <dcterms:modified xsi:type="dcterms:W3CDTF">2024-12-19T15:18:56Z</dcterms:modified>
</cp:coreProperties>
</file>