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647" r:id="rId2"/>
    <p:sldId id="650" r:id="rId3"/>
    <p:sldId id="670" r:id="rId4"/>
    <p:sldId id="651" r:id="rId5"/>
    <p:sldId id="654" r:id="rId6"/>
    <p:sldId id="664" r:id="rId7"/>
    <p:sldId id="652" r:id="rId8"/>
    <p:sldId id="655" r:id="rId9"/>
    <p:sldId id="665" r:id="rId10"/>
    <p:sldId id="666" r:id="rId11"/>
    <p:sldId id="667" r:id="rId12"/>
    <p:sldId id="668" r:id="rId13"/>
    <p:sldId id="669" r:id="rId14"/>
    <p:sldId id="657" r:id="rId15"/>
    <p:sldId id="658" r:id="rId16"/>
    <p:sldId id="659" r:id="rId17"/>
    <p:sldId id="671" r:id="rId18"/>
    <p:sldId id="661" r:id="rId19"/>
    <p:sldId id="672" r:id="rId20"/>
    <p:sldId id="663"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DFEFF"/>
    <a:srgbClr val="CFFDFD"/>
    <a:srgbClr val="B88C00"/>
    <a:srgbClr val="CCFFFF"/>
    <a:srgbClr val="FBFBF5"/>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redný štý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332" autoAdjust="0"/>
  </p:normalViewPr>
  <p:slideViewPr>
    <p:cSldViewPr>
      <p:cViewPr varScale="1">
        <p:scale>
          <a:sx n="91" d="100"/>
          <a:sy n="91" d="100"/>
        </p:scale>
        <p:origin x="14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45362-6DB7-45BC-85FE-5D5636CE19A7}" type="datetimeFigureOut">
              <a:rPr lang="sk-SK" smtClean="0"/>
              <a:t>19.12.2024</a:t>
            </a:fld>
            <a:endParaRPr lang="sk-SK"/>
          </a:p>
        </p:txBody>
      </p:sp>
      <p:sp>
        <p:nvSpPr>
          <p:cNvPr id="4" name="Zástupný objekt pre obrázok snímky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7B4B1-CBA5-409B-968D-563B3B7C8B2E}" type="slidenum">
              <a:rPr lang="sk-SK" smtClean="0"/>
              <a:t>‹#›</a:t>
            </a:fld>
            <a:endParaRPr lang="sk-SK"/>
          </a:p>
        </p:txBody>
      </p:sp>
    </p:spTree>
    <p:extLst>
      <p:ext uri="{BB962C8B-B14F-4D97-AF65-F5344CB8AC3E}">
        <p14:creationId xmlns:p14="http://schemas.microsoft.com/office/powerpoint/2010/main" val="248368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Upravte štýly predlohy textu</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99272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svislý text 2"/>
          <p:cNvSpPr>
            <a:spLocks noGrp="1"/>
          </p:cNvSpPr>
          <p:nvPr>
            <p:ph type="body" orient="vert" idx="1"/>
          </p:nvPr>
        </p:nvSpPr>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29225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sk-SK" smtClean="0"/>
              <a:t>Upravte štýly predlohy textu</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6492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obsah 2"/>
          <p:cNvSpPr>
            <a:spLocks noGrp="1"/>
          </p:cNvSpPr>
          <p:nvPr>
            <p:ph idx="1"/>
          </p:nvPr>
        </p:nvSpPr>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D35FA7E5-6B71-4F0B-B28C-C7E70D3501B9}" type="slidenum">
              <a:rPr lang="sk-SK" altLang="sk-SK" smtClean="0"/>
              <a:pPr>
                <a:defRPr/>
              </a:pPr>
              <a:t>‹#›</a:t>
            </a:fld>
            <a:endParaRPr lang="sk-SK" altLang="sk-SK"/>
          </a:p>
        </p:txBody>
      </p:sp>
    </p:spTree>
    <p:extLst>
      <p:ext uri="{BB962C8B-B14F-4D97-AF65-F5344CB8AC3E}">
        <p14:creationId xmlns:p14="http://schemas.microsoft.com/office/powerpoint/2010/main" val="205084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80628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3400DAEF-3B93-4878-96B7-8984720C145D}" type="slidenum">
              <a:rPr lang="sk-SK" altLang="sk-SK" smtClean="0"/>
              <a:pPr>
                <a:defRPr/>
              </a:pPr>
              <a:t>‹#›</a:t>
            </a:fld>
            <a:endParaRPr lang="sk-SK" altLang="sk-SK"/>
          </a:p>
        </p:txBody>
      </p:sp>
    </p:spTree>
    <p:extLst>
      <p:ext uri="{BB962C8B-B14F-4D97-AF65-F5344CB8AC3E}">
        <p14:creationId xmlns:p14="http://schemas.microsoft.com/office/powerpoint/2010/main" val="366426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Upravte štýly predlohy textu</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7" name="Zástupný symbol pro datum 6"/>
          <p:cNvSpPr>
            <a:spLocks noGrp="1"/>
          </p:cNvSpPr>
          <p:nvPr>
            <p:ph type="dt" sz="half" idx="10"/>
          </p:nvPr>
        </p:nvSpPr>
        <p:spPr/>
        <p:txBody>
          <a:bodyPr/>
          <a:lstStyle/>
          <a:p>
            <a:pPr>
              <a:defRPr/>
            </a:pPr>
            <a:endParaRPr lang="sk-SK"/>
          </a:p>
        </p:txBody>
      </p:sp>
      <p:sp>
        <p:nvSpPr>
          <p:cNvPr id="8" name="Zástupný symbol pro zápatí 7"/>
          <p:cNvSpPr>
            <a:spLocks noGrp="1"/>
          </p:cNvSpPr>
          <p:nvPr>
            <p:ph type="ftr" sz="quarter" idx="11"/>
          </p:nvPr>
        </p:nvSpPr>
        <p:spPr/>
        <p:txBody>
          <a:bodyPr/>
          <a:lstStyle/>
          <a:p>
            <a:pPr>
              <a:defRPr/>
            </a:pPr>
            <a:endParaRPr lang="sk-SK"/>
          </a:p>
        </p:txBody>
      </p:sp>
      <p:sp>
        <p:nvSpPr>
          <p:cNvPr id="9" name="Zástupný symbol pro číslo snímku 8"/>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2900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datum 2"/>
          <p:cNvSpPr>
            <a:spLocks noGrp="1"/>
          </p:cNvSpPr>
          <p:nvPr>
            <p:ph type="dt" sz="half" idx="10"/>
          </p:nvPr>
        </p:nvSpPr>
        <p:spPr/>
        <p:txBody>
          <a:bodyPr/>
          <a:lstStyle/>
          <a:p>
            <a:pPr>
              <a:defRPr/>
            </a:pPr>
            <a:endParaRPr lang="sk-SK"/>
          </a:p>
        </p:txBody>
      </p:sp>
      <p:sp>
        <p:nvSpPr>
          <p:cNvPr id="4" name="Zástupný symbol pro zápatí 3"/>
          <p:cNvSpPr>
            <a:spLocks noGrp="1"/>
          </p:cNvSpPr>
          <p:nvPr>
            <p:ph type="ftr" sz="quarter" idx="11"/>
          </p:nvPr>
        </p:nvSpPr>
        <p:spPr/>
        <p:txBody>
          <a:bodyPr/>
          <a:lstStyle/>
          <a:p>
            <a:pPr>
              <a:defRPr/>
            </a:pPr>
            <a:endParaRPr lang="sk-SK"/>
          </a:p>
        </p:txBody>
      </p:sp>
      <p:sp>
        <p:nvSpPr>
          <p:cNvPr id="5" name="Zástupný symbol pro číslo snímku 4"/>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88857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sk-SK"/>
          </a:p>
        </p:txBody>
      </p:sp>
      <p:sp>
        <p:nvSpPr>
          <p:cNvPr id="3" name="Zástupný symbol pro zápatí 2"/>
          <p:cNvSpPr>
            <a:spLocks noGrp="1"/>
          </p:cNvSpPr>
          <p:nvPr>
            <p:ph type="ftr" sz="quarter" idx="11"/>
          </p:nvPr>
        </p:nvSpPr>
        <p:spPr/>
        <p:txBody>
          <a:bodyPr/>
          <a:lstStyle/>
          <a:p>
            <a:pPr>
              <a:defRPr/>
            </a:pPr>
            <a:endParaRPr lang="sk-SK"/>
          </a:p>
        </p:txBody>
      </p:sp>
      <p:sp>
        <p:nvSpPr>
          <p:cNvPr id="4" name="Zástupný symbol pro číslo snímku 3"/>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416425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136411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45392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538302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emf"/></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4.png"/><Relationship Id="rId4" Type="http://schemas.openxmlformats.org/officeDocument/2006/relationships/image" Target="../media/image3.jpeg"/><Relationship Id="rId9" Type="http://schemas.openxmlformats.org/officeDocument/2006/relationships/image" Target="../media/image8.emf"/></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jpeg"/><Relationship Id="rId9" Type="http://schemas.openxmlformats.org/officeDocument/2006/relationships/image" Target="../media/image8.emf"/></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jpeg"/><Relationship Id="rId9" Type="http://schemas.openxmlformats.org/officeDocument/2006/relationships/image" Target="../media/image8.emf"/></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2.png"/><Relationship Id="rId4" Type="http://schemas.openxmlformats.org/officeDocument/2006/relationships/image" Target="../media/image3.jpeg"/><Relationship Id="rId9" Type="http://schemas.openxmlformats.org/officeDocument/2006/relationships/image" Target="../media/image8.emf"/></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3.jpeg"/><Relationship Id="rId9"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92443"/>
          </a:xfrm>
          <a:prstGeom prst="rect">
            <a:avLst/>
          </a:prstGeom>
          <a:solidFill>
            <a:srgbClr val="FFC000"/>
          </a:solidFill>
        </p:spPr>
        <p:txBody>
          <a:bodyPr wrap="square">
            <a:spAutoFit/>
          </a:bodyPr>
          <a:lstStyle/>
          <a:p>
            <a:pPr>
              <a:lnSpc>
                <a:spcPct val="150000"/>
              </a:lnSpc>
            </a:pPr>
            <a:r>
              <a:rPr lang="sk" sz="800" dirty="0">
                <a:ea typeface="Verdana" panose="020B0604030504040204" pitchFamily="34" charset="0"/>
                <a:cs typeface="Verdana" panose="020B0604030504040204" pitchFamily="34" charset="0"/>
              </a:rPr>
              <a:t>Projekt</a:t>
            </a:r>
            <a:r>
              <a:rPr lang="sk" sz="800" b="1" dirty="0">
                <a:ea typeface="Verdana" panose="020B0604030504040204" pitchFamily="34" charset="0"/>
                <a:cs typeface="Verdana" panose="020B0604030504040204" pitchFamily="34" charset="0"/>
              </a:rPr>
              <a:t>: </a:t>
            </a:r>
            <a:r>
              <a:rPr lang="sk" sz="800" b="1" dirty="0"/>
              <a:t>Innovative STEPS </a:t>
            </a:r>
            <a:r>
              <a:rPr lang="sk" sz="800" dirty="0"/>
              <a:t>(Innovative SusTainability Education for Prosperous Schools )</a:t>
            </a:r>
            <a:endParaRPr lang="sk-SK" sz="800" dirty="0">
              <a:ea typeface="Verdana" panose="020B0604030504040204" pitchFamily="34" charset="0"/>
              <a:cs typeface="Times New Roman" panose="02020603050405020304" pitchFamily="18" charset="0"/>
            </a:endParaRPr>
          </a:p>
          <a:p>
            <a:r>
              <a:rPr lang="sk" sz="800">
                <a:ea typeface="Verdana" panose="020B0604030504040204" pitchFamily="34" charset="0"/>
                <a:cs typeface="Verdana" panose="020B0604030504040204" pitchFamily="34" charset="0"/>
              </a:rPr>
              <a:t>ID číslo projektu :  </a:t>
            </a:r>
            <a:r>
              <a:rPr lang="sk" sz="800"/>
              <a:t>2022-1-SK01-KA220-SCH-000085417</a:t>
            </a:r>
            <a:r>
              <a:rPr lang="sk" sz="800">
                <a:ea typeface="Calibri" panose="020F0502020204030204" pitchFamily="34" charset="0"/>
                <a:cs typeface="Times New Roman" panose="02020603050405020304" pitchFamily="18" charset="0"/>
              </a:rPr>
              <a:t>    </a:t>
            </a:r>
          </a:p>
          <a:p>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129228" y="1397819"/>
            <a:ext cx="8956531" cy="3231654"/>
          </a:xfrm>
          <a:prstGeom prst="rect">
            <a:avLst/>
          </a:prstGeom>
          <a:noFill/>
        </p:spPr>
        <p:txBody>
          <a:bodyPr wrap="square" rtlCol="0">
            <a:spAutoFit/>
          </a:bodyPr>
          <a:lstStyle/>
          <a:p>
            <a:pPr algn="ctr"/>
            <a:r>
              <a:rPr lang="sk-SK" sz="7200" b="1" i="1" dirty="0">
                <a:solidFill>
                  <a:srgbClr val="FF0000"/>
                </a:solidFill>
              </a:rPr>
              <a:t>Zdravá </a:t>
            </a:r>
            <a:r>
              <a:rPr lang="sk-SK" sz="7200" b="1" i="1" dirty="0" smtClean="0">
                <a:solidFill>
                  <a:srgbClr val="FF0000"/>
                </a:solidFill>
              </a:rPr>
              <a:t>výživa</a:t>
            </a:r>
          </a:p>
          <a:p>
            <a:pPr algn="ctr"/>
            <a:r>
              <a:rPr lang="sk-SK" sz="3600" b="1" i="1" dirty="0" smtClean="0">
                <a:solidFill>
                  <a:srgbClr val="FF0000"/>
                </a:solidFill>
              </a:rPr>
              <a:t>Vzdelávanie pre učiteľov</a:t>
            </a:r>
          </a:p>
          <a:p>
            <a:pPr algn="ctr"/>
            <a:endParaRPr lang="sk-SK" sz="3600" b="1" i="1" dirty="0">
              <a:solidFill>
                <a:srgbClr val="FF0000"/>
              </a:solidFill>
            </a:endParaRPr>
          </a:p>
          <a:p>
            <a:pPr algn="ctr"/>
            <a:r>
              <a:rPr lang="sk-SK" sz="2000" b="1" i="1" dirty="0" smtClean="0">
                <a:solidFill>
                  <a:srgbClr val="0070C0"/>
                </a:solidFill>
              </a:rPr>
              <a:t>Autori: </a:t>
            </a:r>
          </a:p>
          <a:p>
            <a:pPr algn="ctr"/>
            <a:r>
              <a:rPr lang="sk-SK" sz="2000" b="1" i="1" dirty="0" smtClean="0">
                <a:solidFill>
                  <a:srgbClr val="0070C0"/>
                </a:solidFill>
              </a:rPr>
              <a:t>Martina Klieštiková, Peter Minárik, Daniela Mináriková, Jana Sremaňáková</a:t>
            </a:r>
          </a:p>
          <a:p>
            <a:pPr algn="ctr"/>
            <a:endParaRPr lang="sk-SK" sz="2000" dirty="0">
              <a:solidFill>
                <a:srgbClr val="0070C0"/>
              </a:solidFill>
            </a:endParaRP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pic>
        <p:nvPicPr>
          <p:cNvPr id="2" name="Obrázok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44458" y="47258"/>
            <a:ext cx="3217614" cy="782686"/>
          </a:xfrm>
          <a:prstGeom prst="rect">
            <a:avLst/>
          </a:prstGeom>
        </p:spPr>
      </p:pic>
    </p:spTree>
    <p:extLst>
      <p:ext uri="{BB962C8B-B14F-4D97-AF65-F5344CB8AC3E}">
        <p14:creationId xmlns:p14="http://schemas.microsoft.com/office/powerpoint/2010/main" val="2398456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185030" y="1110478"/>
            <a:ext cx="8844928" cy="646331"/>
          </a:xfrm>
          <a:prstGeom prst="rect">
            <a:avLst/>
          </a:prstGeom>
        </p:spPr>
        <p:txBody>
          <a:bodyPr wrap="square">
            <a:spAutoFit/>
          </a:bodyPr>
          <a:lstStyle/>
          <a:p>
            <a:pPr algn="ctr"/>
            <a:r>
              <a:rPr lang="sk-SK" sz="3600" b="1" dirty="0">
                <a:solidFill>
                  <a:srgbClr val="FF0000"/>
                </a:solidFill>
              </a:rPr>
              <a:t>Poruchy príjmu potravy</a:t>
            </a:r>
          </a:p>
        </p:txBody>
      </p:sp>
      <p:sp>
        <p:nvSpPr>
          <p:cNvPr id="4" name="Obdĺžnik 3"/>
          <p:cNvSpPr/>
          <p:nvPr/>
        </p:nvSpPr>
        <p:spPr>
          <a:xfrm>
            <a:off x="159795" y="1756809"/>
            <a:ext cx="8720790" cy="3970318"/>
          </a:xfrm>
          <a:prstGeom prst="rect">
            <a:avLst/>
          </a:prstGeom>
        </p:spPr>
        <p:txBody>
          <a:bodyPr wrap="square">
            <a:spAutoFit/>
          </a:bodyPr>
          <a:lstStyle/>
          <a:p>
            <a:r>
              <a:rPr lang="sk-SK" dirty="0"/>
              <a:t>Poruchy príjmu potravy sú </a:t>
            </a:r>
            <a:r>
              <a:rPr lang="sk-SK" b="1" dirty="0"/>
              <a:t>vážne psychické ochorenia</a:t>
            </a:r>
            <a:r>
              <a:rPr lang="sk-SK" dirty="0"/>
              <a:t>, ktoré sa prejavujú </a:t>
            </a:r>
            <a:r>
              <a:rPr lang="sk-SK" b="1" dirty="0"/>
              <a:t>abnormálnymi stravovacími návykmi, poškodzujúcimi organizmus</a:t>
            </a:r>
            <a:r>
              <a:rPr lang="sk-SK" dirty="0"/>
              <a:t>. Patrí k nim </a:t>
            </a:r>
            <a:r>
              <a:rPr lang="sk-SK" b="1" dirty="0">
                <a:solidFill>
                  <a:srgbClr val="FF0000"/>
                </a:solidFill>
              </a:rPr>
              <a:t>mentálna anorexia, bulímia, záchvatové prejedanie sa</a:t>
            </a:r>
            <a:r>
              <a:rPr lang="sk-SK" dirty="0"/>
              <a:t> a ďalšie, menej časté ochorenia. Spustiť ich môžu rôzne faktory, ako snaha o módnu štíhlosť, dokonalú postavu, perfekcionizmus a iné. Vyžadujú včasnú odbornú pomoc.</a:t>
            </a:r>
          </a:p>
          <a:p>
            <a:r>
              <a:rPr lang="sk-SK" dirty="0"/>
              <a:t> </a:t>
            </a:r>
          </a:p>
          <a:p>
            <a:r>
              <a:rPr lang="sk-SK" b="1" dirty="0">
                <a:solidFill>
                  <a:srgbClr val="FF0000"/>
                </a:solidFill>
              </a:rPr>
              <a:t>Prejedanie sa a obezita </a:t>
            </a:r>
            <a:endParaRPr lang="sk-SK" dirty="0">
              <a:solidFill>
                <a:srgbClr val="FF0000"/>
              </a:solidFill>
            </a:endParaRPr>
          </a:p>
          <a:p>
            <a:r>
              <a:rPr lang="sk-SK" b="1" dirty="0"/>
              <a:t>Prejedanie sa, teda nadmerný príjem kalórií, vedie k ukladaniu tukových zásob v organizme a k zvýšeniu telesnej hmotnosti </a:t>
            </a:r>
            <a:r>
              <a:rPr lang="sk-SK" dirty="0"/>
              <a:t>(</a:t>
            </a:r>
            <a:r>
              <a:rPr lang="sk-SK" b="1" dirty="0"/>
              <a:t>nadváha až obezita).</a:t>
            </a:r>
            <a:r>
              <a:rPr lang="sk-SK" dirty="0"/>
              <a:t> Pre zdravie je potrebné mať primeranú</a:t>
            </a:r>
            <a:r>
              <a:rPr lang="sk-SK" b="1" dirty="0"/>
              <a:t> telesnú hmotnosť </a:t>
            </a:r>
            <a:r>
              <a:rPr lang="sk-SK" dirty="0"/>
              <a:t>k telesnej výške (vyjadruje  to index telesnej hmotnosti, BMI) a primerané </a:t>
            </a:r>
            <a:r>
              <a:rPr lang="sk-SK" b="1" dirty="0"/>
              <a:t>telesné zloženie </a:t>
            </a:r>
            <a:r>
              <a:rPr lang="sk-SK" dirty="0"/>
              <a:t>(podiel telesného tuku a svalovej hmoty). </a:t>
            </a:r>
            <a:r>
              <a:rPr lang="sk-SK" b="1" dirty="0"/>
              <a:t>Obezita je samostatné ochorenie a tiež riziko vzniku mnohých ďalších ochorení.</a:t>
            </a:r>
            <a:r>
              <a:rPr lang="sk-SK" dirty="0"/>
              <a:t> Veku primeraná telesná hmotnosť a dobrá fyzická zdatnosť je pre zdravie veľmi dôležitá.</a:t>
            </a:r>
          </a:p>
          <a:p>
            <a:r>
              <a:rPr lang="sk-SK" dirty="0"/>
              <a:t> </a:t>
            </a:r>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spTree>
    <p:extLst>
      <p:ext uri="{BB962C8B-B14F-4D97-AF65-F5344CB8AC3E}">
        <p14:creationId xmlns:p14="http://schemas.microsoft.com/office/powerpoint/2010/main" val="27858800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4" name="Obdĺžnik 3"/>
          <p:cNvSpPr/>
          <p:nvPr/>
        </p:nvSpPr>
        <p:spPr>
          <a:xfrm>
            <a:off x="150701" y="1475952"/>
            <a:ext cx="8720790" cy="3693319"/>
          </a:xfrm>
          <a:prstGeom prst="rect">
            <a:avLst/>
          </a:prstGeom>
        </p:spPr>
        <p:txBody>
          <a:bodyPr wrap="square">
            <a:spAutoFit/>
          </a:bodyPr>
          <a:lstStyle/>
          <a:p>
            <a:r>
              <a:rPr lang="sk-SK" b="1" dirty="0">
                <a:solidFill>
                  <a:srgbClr val="FF0000"/>
                </a:solidFill>
              </a:rPr>
              <a:t>Spúšťače nadmerného jedenia</a:t>
            </a:r>
            <a:endParaRPr lang="sk-SK" dirty="0">
              <a:solidFill>
                <a:srgbClr val="FF0000"/>
              </a:solidFill>
            </a:endParaRPr>
          </a:p>
          <a:p>
            <a:r>
              <a:rPr lang="sk-SK" b="1" dirty="0"/>
              <a:t>Prejedanie sa alebo nadmerné jedenie je jedenie bez pocitu hladu.</a:t>
            </a:r>
            <a:r>
              <a:rPr lang="sk-SK" dirty="0"/>
              <a:t> Medzi najčastejšie spúšťače patria emočné stavy (stres, nálada), vzhľad, vôňa a porcia jedla, denná doba (večer), spoločenské udalosti (návštevy, večierky, dovolenky). </a:t>
            </a:r>
            <a:r>
              <a:rPr lang="sk-SK" b="1" dirty="0"/>
              <a:t>Prejedanie sa vedie k nárastu telesnej hmotnosti</a:t>
            </a:r>
            <a:r>
              <a:rPr lang="sk-SK" dirty="0"/>
              <a:t>. Na zvládanie nekontrolovaného jedenia sa používajú psychologické techniky, ktoré sa zaoberajú myšlienkami, pocitmi a správaním sa človeka pri príjme jedla.</a:t>
            </a:r>
          </a:p>
          <a:p>
            <a:r>
              <a:rPr lang="sk-SK" dirty="0"/>
              <a:t> </a:t>
            </a:r>
          </a:p>
          <a:p>
            <a:r>
              <a:rPr lang="sk-SK" b="1" dirty="0">
                <a:solidFill>
                  <a:srgbClr val="FF0000"/>
                </a:solidFill>
              </a:rPr>
              <a:t>Kde treba hľadať pomoc pri obezite alebo pri poruchách príjmu </a:t>
            </a:r>
            <a:r>
              <a:rPr lang="sk-SK" b="1" dirty="0" smtClean="0">
                <a:solidFill>
                  <a:srgbClr val="FF0000"/>
                </a:solidFill>
              </a:rPr>
              <a:t>potravy?</a:t>
            </a:r>
            <a:endParaRPr lang="sk-SK" dirty="0">
              <a:solidFill>
                <a:srgbClr val="FF0000"/>
              </a:solidFill>
            </a:endParaRPr>
          </a:p>
          <a:p>
            <a:r>
              <a:rPr lang="sk-SK" b="1" dirty="0"/>
              <a:t>Včasná odborná pomoc je kľúčová. Obrátiť sa treba v prvom rade na svojho ošetrujúceho lekára </a:t>
            </a:r>
            <a:r>
              <a:rPr lang="sk-SK" dirty="0"/>
              <a:t>(</a:t>
            </a:r>
            <a:r>
              <a:rPr lang="sk-SK" b="1" dirty="0"/>
              <a:t>u dospelých je to všeobecný praktický lekár, u detí a dospievajúcich je to pediater - lekár pre deti a dorast</a:t>
            </a:r>
            <a:r>
              <a:rPr lang="sk-SK" dirty="0"/>
              <a:t>). Lekár posúdi daný stav a odporúča jeho riešenie, keďže častokrát je potrebná špecializovaná zdravotná starostlivosť rôznych odborníkov. </a:t>
            </a:r>
            <a:r>
              <a:rPr lang="sk-SK" b="1" dirty="0"/>
              <a:t>Vlastné riešenia alebo internetové zdroje nemusia viesť k úspechu a stav môžu ešte zhoršiť. </a:t>
            </a:r>
            <a:endParaRPr lang="sk-SK" dirty="0"/>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spTree>
    <p:extLst>
      <p:ext uri="{BB962C8B-B14F-4D97-AF65-F5344CB8AC3E}">
        <p14:creationId xmlns:p14="http://schemas.microsoft.com/office/powerpoint/2010/main" val="106157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212504" y="1204401"/>
            <a:ext cx="8958970" cy="830997"/>
          </a:xfrm>
          <a:prstGeom prst="rect">
            <a:avLst/>
          </a:prstGeom>
        </p:spPr>
        <p:txBody>
          <a:bodyPr wrap="square">
            <a:spAutoFit/>
          </a:bodyPr>
          <a:lstStyle/>
          <a:p>
            <a:pPr algn="ctr"/>
            <a:r>
              <a:rPr lang="sk-SK" sz="4800" b="1" dirty="0">
                <a:solidFill>
                  <a:srgbClr val="FF0000"/>
                </a:solidFill>
              </a:rPr>
              <a:t>Potravinové alergie a intolerancie</a:t>
            </a:r>
          </a:p>
        </p:txBody>
      </p:sp>
      <p:sp>
        <p:nvSpPr>
          <p:cNvPr id="4" name="Obdĺžnik 3"/>
          <p:cNvSpPr/>
          <p:nvPr/>
        </p:nvSpPr>
        <p:spPr>
          <a:xfrm>
            <a:off x="299185" y="2210901"/>
            <a:ext cx="5724789" cy="3693319"/>
          </a:xfrm>
          <a:prstGeom prst="rect">
            <a:avLst/>
          </a:prstGeom>
        </p:spPr>
        <p:txBody>
          <a:bodyPr wrap="square">
            <a:spAutoFit/>
          </a:bodyPr>
          <a:lstStyle/>
          <a:p>
            <a:r>
              <a:rPr lang="sk-SK" b="1" dirty="0"/>
              <a:t>Ide o dva odlišné typy</a:t>
            </a:r>
            <a:r>
              <a:rPr lang="sk-SK" dirty="0"/>
              <a:t> </a:t>
            </a:r>
            <a:r>
              <a:rPr lang="sk-SK" b="1" dirty="0"/>
              <a:t>nežiaducich potravinových reakcií</a:t>
            </a:r>
            <a:r>
              <a:rPr lang="sk-SK" dirty="0"/>
              <a:t>.</a:t>
            </a:r>
          </a:p>
          <a:p>
            <a:r>
              <a:rPr lang="sk-SK" b="1" dirty="0"/>
              <a:t>Alergia</a:t>
            </a:r>
            <a:r>
              <a:rPr lang="sk-SK" dirty="0"/>
              <a:t> je </a:t>
            </a:r>
            <a:r>
              <a:rPr lang="sk-SK" b="1" dirty="0"/>
              <a:t>prehnaná reakcia imunitného systému</a:t>
            </a:r>
            <a:r>
              <a:rPr lang="sk-SK" dirty="0"/>
              <a:t> človeka na zvyčajne neškodnú látku. Táto látka sa nazýva </a:t>
            </a:r>
            <a:r>
              <a:rPr lang="sk-SK" b="1" dirty="0"/>
              <a:t>alergén</a:t>
            </a:r>
            <a:r>
              <a:rPr lang="sk-SK" dirty="0"/>
              <a:t>, je to bielkovina z potravín, peľov, domáceho prachu, zvieracích chlpov alebo z plesní. Väčšina alergií sa objavuje počas prvého roka života a môžu byť dedičné. </a:t>
            </a:r>
            <a:r>
              <a:rPr lang="sk-SK" b="1" dirty="0"/>
              <a:t>Potravinovú alergiu najčastejšie spôsobuje mlieko, vajcia, ryby, kôrovce, orechy, arašidy, pšenica, sója.</a:t>
            </a:r>
            <a:r>
              <a:rPr lang="sk-SK" dirty="0"/>
              <a:t> Alergie sa prejavujú kožnými alebo dýchacími príznakmi a môžu viesť aj k ohrozeniu života. </a:t>
            </a:r>
            <a:r>
              <a:rPr lang="sk-SK" b="1" dirty="0"/>
              <a:t>Človek s alergiou sa musí prísne vyhýbať konzumácii aj malého množstva potraviny, ktorá obsahuje daný alergén.</a:t>
            </a:r>
            <a:endParaRPr lang="sk-SK" dirty="0"/>
          </a:p>
          <a:p>
            <a:endParaRPr lang="sk-SK" dirty="0"/>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pic>
        <p:nvPicPr>
          <p:cNvPr id="2" name="Obrázok 1"/>
          <p:cNvPicPr>
            <a:picLocks noChangeAspect="1"/>
          </p:cNvPicPr>
          <p:nvPr/>
        </p:nvPicPr>
        <p:blipFill rotWithShape="1">
          <a:blip r:embed="rId10"/>
          <a:srcRect b="9501"/>
          <a:stretch/>
        </p:blipFill>
        <p:spPr>
          <a:xfrm>
            <a:off x="6069938" y="2410209"/>
            <a:ext cx="2866587" cy="2793802"/>
          </a:xfrm>
          <a:prstGeom prst="rect">
            <a:avLst/>
          </a:prstGeom>
        </p:spPr>
      </p:pic>
    </p:spTree>
    <p:extLst>
      <p:ext uri="{BB962C8B-B14F-4D97-AF65-F5344CB8AC3E}">
        <p14:creationId xmlns:p14="http://schemas.microsoft.com/office/powerpoint/2010/main" val="502467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4" name="Obdĺžnik 3"/>
          <p:cNvSpPr/>
          <p:nvPr/>
        </p:nvSpPr>
        <p:spPr>
          <a:xfrm>
            <a:off x="148778" y="1591116"/>
            <a:ext cx="8720790" cy="4031873"/>
          </a:xfrm>
          <a:prstGeom prst="rect">
            <a:avLst/>
          </a:prstGeom>
        </p:spPr>
        <p:txBody>
          <a:bodyPr wrap="square">
            <a:spAutoFit/>
          </a:bodyPr>
          <a:lstStyle/>
          <a:p>
            <a:pPr algn="ctr"/>
            <a:r>
              <a:rPr lang="sk-SK" sz="2000" b="1" dirty="0"/>
              <a:t>Potravinová intolerancia</a:t>
            </a:r>
            <a:r>
              <a:rPr lang="sk-SK" sz="2000" dirty="0"/>
              <a:t> </a:t>
            </a:r>
            <a:r>
              <a:rPr lang="sk-SK" sz="2000" b="1" dirty="0"/>
              <a:t>nie je imunitnou reakciou</a:t>
            </a:r>
            <a:r>
              <a:rPr lang="sk-SK" sz="2000" dirty="0"/>
              <a:t>. Je spôsobená nedostatkom určitých tráviacich enzýmov. Príznaky sú menej závažné, skôr nepríjemné. </a:t>
            </a:r>
            <a:endParaRPr lang="sk-SK" sz="2000" dirty="0" smtClean="0"/>
          </a:p>
          <a:p>
            <a:pPr algn="ctr"/>
            <a:r>
              <a:rPr lang="sk-SK" sz="2000" dirty="0" smtClean="0"/>
              <a:t>Ide </a:t>
            </a:r>
            <a:r>
              <a:rPr lang="sk-SK" sz="2000" dirty="0"/>
              <a:t>o tráviace a kožné prejavy alebo bolesti hlavy. Najčastejšie potravinové intolerancie sú </a:t>
            </a:r>
            <a:r>
              <a:rPr lang="sk-SK" sz="2000" b="1" dirty="0"/>
              <a:t>intolerancia laktózy</a:t>
            </a:r>
            <a:r>
              <a:rPr lang="sk-SK" sz="2000" dirty="0"/>
              <a:t> (mliečneho cukru), </a:t>
            </a:r>
            <a:r>
              <a:rPr lang="sk-SK" sz="2000" b="1" dirty="0"/>
              <a:t>intolerancia fruktózy </a:t>
            </a:r>
            <a:r>
              <a:rPr lang="sk-SK" sz="2000" dirty="0"/>
              <a:t>(ovocného cukru), </a:t>
            </a:r>
            <a:r>
              <a:rPr lang="sk-SK" sz="2000" b="1" dirty="0"/>
              <a:t>histamínová intolerancia</a:t>
            </a:r>
            <a:r>
              <a:rPr lang="sk-SK" sz="2000" dirty="0"/>
              <a:t> (histamín je látka v bielkovinách) a </a:t>
            </a:r>
            <a:r>
              <a:rPr lang="sk-SK" sz="2000" b="1" dirty="0"/>
              <a:t>intolerancia lepku</a:t>
            </a:r>
            <a:r>
              <a:rPr lang="sk-SK" sz="2000" dirty="0"/>
              <a:t> (lepok je komplex rôznych bielkovín, ktoré sa nachádzajú v obilných zrnách, ako pšenica, jačmeň a raž). Potravinovú intoleranciu najčastejšie zapríčiňujú mliečne výrobky, niektoré druhy zeleniny a ovocia, čokoláda, vajce (hlavne bielok), prídavné látky v potravinách, alkoholické a nealkoholické nápoje (ovocné džúsy), potraviny obsahujúce histamín (údeniny, zrejúce syry, nakladaná zelenina a iné). </a:t>
            </a:r>
            <a:r>
              <a:rPr lang="sk-SK" sz="2000" b="1" dirty="0"/>
              <a:t>Človek s intoleranciou</a:t>
            </a:r>
            <a:r>
              <a:rPr lang="sk-SK" b="1" dirty="0"/>
              <a:t> znáša tieto potraviny individuálne</a:t>
            </a:r>
            <a:r>
              <a:rPr lang="sk-SK" dirty="0"/>
              <a:t>, malé množstvá sú zvyčajne dobre tolerované. </a:t>
            </a:r>
          </a:p>
          <a:p>
            <a:endParaRPr lang="sk-SK" b="1" i="1" dirty="0"/>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spTree>
    <p:extLst>
      <p:ext uri="{BB962C8B-B14F-4D97-AF65-F5344CB8AC3E}">
        <p14:creationId xmlns:p14="http://schemas.microsoft.com/office/powerpoint/2010/main" val="3843742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8960" y="1225689"/>
            <a:ext cx="9036496" cy="4339650"/>
          </a:xfrm>
          <a:prstGeom prst="rect">
            <a:avLst/>
          </a:prstGeom>
        </p:spPr>
        <p:txBody>
          <a:bodyPr wrap="square">
            <a:spAutoFit/>
          </a:bodyPr>
          <a:lstStyle/>
          <a:p>
            <a:r>
              <a:rPr lang="sk-SK" b="1" i="1" dirty="0">
                <a:solidFill>
                  <a:srgbClr val="FF0000"/>
                </a:solidFill>
              </a:rPr>
              <a:t>ZAPAMÄTAJTE SI</a:t>
            </a:r>
            <a:r>
              <a:rPr lang="sk-SK" b="1" i="1" dirty="0" smtClean="0">
                <a:solidFill>
                  <a:srgbClr val="FF0000"/>
                </a:solidFill>
              </a:rPr>
              <a:t>!</a:t>
            </a:r>
          </a:p>
          <a:p>
            <a:endParaRPr lang="sk-SK" b="1" i="1" dirty="0">
              <a:solidFill>
                <a:srgbClr val="FF0000"/>
              </a:solidFill>
            </a:endParaRPr>
          </a:p>
          <a:p>
            <a:r>
              <a:rPr lang="sk-SK" sz="1600" dirty="0"/>
              <a:t>Nevhodné stravovanie môže prinášať určité riziká, ktoré majú rôzne príčiny, prejavy a dôsledky pre zdravie.</a:t>
            </a:r>
          </a:p>
          <a:p>
            <a:r>
              <a:rPr lang="sk-SK" sz="1600" dirty="0"/>
              <a:t>Stravovací štýl založený na prevažnej konzumácii rastlinnej stravy doplnený o vhodné potraviny živočíšneho pôvodu sa dnes považuje za najvhodnejší spôsob pestrého a vyváženého stravovania, ktorý väčšina ľudí môže ľahko a dlhodobo dodržiavať. Zároveň je primerane šetrný k životnému prostrediu.</a:t>
            </a:r>
          </a:p>
          <a:p>
            <a:r>
              <a:rPr lang="sk-SK" sz="1600" dirty="0"/>
              <a:t>Najvýznamnejšie zložky nesprávneho životného štýl sú nesprávne stravovanie a nevhodná výživa, nadmerná konzumácia alkoholu, fajčenie, nedostatok fyzickej aktivity a sedavý spôsob života. Zvyšujú riziko rôznych chronických chorôb a predčasnú smrť.</a:t>
            </a:r>
          </a:p>
          <a:p>
            <a:r>
              <a:rPr lang="sk-SK" sz="1600" dirty="0"/>
              <a:t>Včasná odborná pomoc je kľúčová. Obrátiť sa treba v prvom rade na svojho ošetrujúceho lekára (u dospelých je to všeobecný praktický lekár, u detí a dospievajúcich je to pediater – lekár pre deti a dorast). Lekár posúdi daný stav a odporúča jeho riešenie, keďže častokrát je potrebná špecializovaná zdravotná starostlivosť rôznych odborníkov. Vlastné riešenia alebo internetové zdroje nemusia viesť k úspechu a stav môžu ešte zhoršiť.</a:t>
            </a:r>
          </a:p>
          <a:p>
            <a:r>
              <a:rPr lang="sk-SK" sz="1600" dirty="0"/>
              <a:t>Človek s alergiou sa musí prísne vyhýbať konzumácii aj malého množstva potraviny, ktorá obsahuje daný alergén.</a:t>
            </a:r>
          </a:p>
          <a:p>
            <a:r>
              <a:rPr lang="sk-SK" sz="1600" dirty="0"/>
              <a:t>Človek s intoleranciou znáša tieto potraviny individuálne, malé množstvá sú zvyčajne dobre tolerované.</a:t>
            </a:r>
          </a:p>
        </p:txBody>
      </p:sp>
    </p:spTree>
    <p:extLst>
      <p:ext uri="{BB962C8B-B14F-4D97-AF65-F5344CB8AC3E}">
        <p14:creationId xmlns:p14="http://schemas.microsoft.com/office/powerpoint/2010/main" val="5093615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120601"/>
            <a:ext cx="8928992" cy="4580741"/>
          </a:xfrm>
          <a:prstGeom prst="rect">
            <a:avLst/>
          </a:prstGeom>
        </p:spPr>
        <p:txBody>
          <a:bodyPr wrap="square">
            <a:spAutoFit/>
          </a:bodyPr>
          <a:lstStyle/>
          <a:p>
            <a:pPr>
              <a:lnSpc>
                <a:spcPts val="2500"/>
              </a:lnSpc>
            </a:pPr>
            <a:r>
              <a:rPr lang="sk-SK" b="1" dirty="0"/>
              <a:t>Ciele: </a:t>
            </a:r>
          </a:p>
          <a:p>
            <a:pPr>
              <a:lnSpc>
                <a:spcPts val="2500"/>
              </a:lnSpc>
            </a:pPr>
            <a:r>
              <a:rPr lang="sk-SK" dirty="0" smtClean="0"/>
              <a:t>•	</a:t>
            </a:r>
            <a:r>
              <a:rPr lang="sk-SK" sz="1600" dirty="0"/>
              <a:t>•	spozorovať konzumáciu nadmerného alebo veľmi malého množstva jedla u seba/súrodencov/rodičov,</a:t>
            </a:r>
          </a:p>
          <a:p>
            <a:pPr>
              <a:lnSpc>
                <a:spcPts val="2500"/>
              </a:lnSpc>
            </a:pPr>
            <a:r>
              <a:rPr lang="sk-SK" sz="1600" dirty="0"/>
              <a:t>•	vysvetliť niektoré dôvody poruchy príjmu potravy na veku primeranej úrovni,	argumentovať o význame pravidelnej pohybovej aktivity v súvislosti s obezitou,</a:t>
            </a:r>
          </a:p>
          <a:p>
            <a:pPr>
              <a:lnSpc>
                <a:spcPts val="2500"/>
              </a:lnSpc>
            </a:pPr>
            <a:r>
              <a:rPr lang="sk-SK" sz="1600" dirty="0"/>
              <a:t>•	posúdiť na veku primeranej úrovni vplyv nedostatku pohybu na ľudské telo,</a:t>
            </a:r>
          </a:p>
          <a:p>
            <a:pPr>
              <a:lnSpc>
                <a:spcPts val="2500"/>
              </a:lnSpc>
            </a:pPr>
            <a:r>
              <a:rPr lang="sk-SK" sz="1600" dirty="0"/>
              <a:t>•	aplikovať poznatky o rizikách nevhodného pitného režimu vo svojom stravovaní</a:t>
            </a:r>
          </a:p>
          <a:p>
            <a:pPr algn="r">
              <a:lnSpc>
                <a:spcPts val="2500"/>
              </a:lnSpc>
            </a:pPr>
            <a:r>
              <a:rPr lang="sk-SK" sz="1600" dirty="0" smtClean="0"/>
              <a:t> </a:t>
            </a:r>
            <a:r>
              <a:rPr lang="sk-SK" sz="1000" dirty="0"/>
              <a:t>ZDROJ: https://www.statpedu.sk/sk/metodicky-portal/volitelne-predmety/viem-co-zjem/</a:t>
            </a:r>
          </a:p>
          <a:p>
            <a:pPr>
              <a:lnSpc>
                <a:spcPts val="2500"/>
              </a:lnSpc>
            </a:pPr>
            <a:r>
              <a:rPr lang="sk-SK" b="1" dirty="0" smtClean="0"/>
              <a:t>Zručnosti: </a:t>
            </a:r>
            <a:r>
              <a:rPr lang="sk-SK" sz="1600" dirty="0" smtClean="0"/>
              <a:t>Komunikačné, prezenčné, sociálne.</a:t>
            </a:r>
          </a:p>
          <a:p>
            <a:pPr>
              <a:lnSpc>
                <a:spcPts val="2500"/>
              </a:lnSpc>
            </a:pPr>
            <a:r>
              <a:rPr lang="sk-SK" b="1" dirty="0" smtClean="0"/>
              <a:t>Metódy </a:t>
            </a:r>
            <a:r>
              <a:rPr lang="sk-SK" b="1" dirty="0"/>
              <a:t>a formy</a:t>
            </a:r>
            <a:r>
              <a:rPr lang="sk-SK" dirty="0"/>
              <a:t>: </a:t>
            </a:r>
            <a:r>
              <a:rPr lang="sk-SK" sz="1600" dirty="0"/>
              <a:t>skupinová práca, projektové vyučovanie</a:t>
            </a:r>
          </a:p>
          <a:p>
            <a:pPr>
              <a:lnSpc>
                <a:spcPts val="2500"/>
              </a:lnSpc>
            </a:pPr>
            <a:r>
              <a:rPr lang="sk-SK" b="1" dirty="0"/>
              <a:t>Odporúčaná veková kategória</a:t>
            </a:r>
            <a:r>
              <a:rPr lang="sk-SK" dirty="0"/>
              <a:t>:  </a:t>
            </a:r>
            <a:r>
              <a:rPr lang="sk-SK" sz="1600" dirty="0" smtClean="0"/>
              <a:t>10-14 </a:t>
            </a:r>
            <a:r>
              <a:rPr lang="sk-SK" sz="1600" dirty="0"/>
              <a:t>rokov</a:t>
            </a:r>
          </a:p>
          <a:p>
            <a:pPr>
              <a:lnSpc>
                <a:spcPts val="2500"/>
              </a:lnSpc>
            </a:pPr>
            <a:r>
              <a:rPr lang="sk-SK" b="1" dirty="0"/>
              <a:t>Čas:       </a:t>
            </a:r>
            <a:r>
              <a:rPr lang="sk-SK" sz="1600" dirty="0"/>
              <a:t>45  - 90 min</a:t>
            </a:r>
            <a:r>
              <a:rPr lang="sk-SK" dirty="0"/>
              <a:t>.</a:t>
            </a:r>
          </a:p>
          <a:p>
            <a:pPr>
              <a:lnSpc>
                <a:spcPts val="2500"/>
              </a:lnSpc>
            </a:pPr>
            <a:r>
              <a:rPr lang="sk-SK" b="1" dirty="0" smtClean="0"/>
              <a:t>Kľúčové pojmy: </a:t>
            </a:r>
            <a:r>
              <a:rPr lang="sk-SK" sz="1600" dirty="0"/>
              <a:t>stravovanie, zdravotný životný štýl, nevhodný životný štýl, poruchy príjmu potravy</a:t>
            </a:r>
          </a:p>
          <a:p>
            <a:pPr>
              <a:lnSpc>
                <a:spcPts val="2500"/>
              </a:lnSpc>
            </a:pPr>
            <a:r>
              <a:rPr lang="sk-SK" b="1" dirty="0" smtClean="0"/>
              <a:t>Kľúčové kompetencie:   </a:t>
            </a:r>
            <a:r>
              <a:rPr lang="sk-SK" sz="1600" dirty="0"/>
              <a:t>Skupinová práca rozvíja komunikačné a organizačné schopnosti žiakov. </a:t>
            </a:r>
          </a:p>
        </p:txBody>
      </p:sp>
    </p:spTree>
    <p:extLst>
      <p:ext uri="{BB962C8B-B14F-4D97-AF65-F5344CB8AC3E}">
        <p14:creationId xmlns:p14="http://schemas.microsoft.com/office/powerpoint/2010/main" val="704472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4" name="Rectangle 1"/>
          <p:cNvSpPr>
            <a:spLocks noChangeArrowheads="1"/>
          </p:cNvSpPr>
          <p:nvPr/>
        </p:nvSpPr>
        <p:spPr bwMode="auto">
          <a:xfrm>
            <a:off x="179512" y="1333295"/>
            <a:ext cx="8928992"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k-SK" altLang="sk-SK" b="1" i="0" u="none" strike="noStrike" cap="none" normalizeH="0" baseline="0" dirty="0" smtClean="0">
                <a:ln>
                  <a:noFill/>
                </a:ln>
                <a:solidFill>
                  <a:srgbClr val="FF0000"/>
                </a:solidFill>
                <a:effectLst/>
                <a:ea typeface="Calibri" panose="020F0502020204030204" pitchFamily="34" charset="0"/>
                <a:cs typeface="Times New Roman" panose="02020603050405020304" pitchFamily="18" charset="0"/>
              </a:rPr>
              <a:t>Aktivita 1 : Výživové smery dobré, či zlé?,  </a:t>
            </a:r>
          </a:p>
          <a:p>
            <a:pPr marL="0" marR="0" lvl="0" indent="0" algn="ctr" defTabSz="914400" rtl="0" eaLnBrk="0" fontAlgn="base" latinLnBrk="0" hangingPunct="0">
              <a:lnSpc>
                <a:spcPct val="100000"/>
              </a:lnSpc>
              <a:spcBef>
                <a:spcPct val="0"/>
              </a:spcBef>
              <a:spcAft>
                <a:spcPct val="0"/>
              </a:spcAft>
              <a:buClrTx/>
              <a:buSzTx/>
              <a:buFontTx/>
              <a:buNone/>
              <a:tabLst/>
            </a:pPr>
            <a:r>
              <a:rPr kumimoji="0" lang="sk-SK" altLang="sk-SK" b="1" i="0" u="none" strike="noStrike" cap="none" normalizeH="0" baseline="0" dirty="0" smtClean="0">
                <a:ln>
                  <a:noFill/>
                </a:ln>
                <a:solidFill>
                  <a:srgbClr val="FF0000"/>
                </a:solidFill>
                <a:effectLst/>
                <a:ea typeface="Calibri" panose="020F0502020204030204" pitchFamily="34" charset="0"/>
                <a:cs typeface="Times New Roman" panose="02020603050405020304" pitchFamily="18" charset="0"/>
              </a:rPr>
              <a:t>12-14 rokov, 45 - 90min, /práca na doma, dlhodobý projekt/</a:t>
            </a:r>
            <a:endParaRPr kumimoji="0" lang="sk-SK" altLang="sk-SK" b="0" i="0" u="none"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b="1" dirty="0" smtClean="0">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1"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Pomôcky: </a:t>
            </a: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papier, pero, farbičky, lepidlo, obrázky potravín, internet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 Rozdeľte sa do  piatich skupín</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b) V každej skupine si zvoľte kapitána, hovorcu a zapisovateľa</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c) Úlohou každej skupiny bude získať informácie o zadanej téme: </a:t>
            </a:r>
          </a:p>
          <a:p>
            <a:pPr lvl="1" eaLnBrk="0" fontAlgn="base" hangingPunct="0">
              <a:spcBef>
                <a:spcPct val="0"/>
              </a:spcBef>
              <a:spcAft>
                <a:spcPct val="0"/>
              </a:spcAf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1. Vegetariánstvo</a:t>
            </a:r>
            <a:endParaRPr kumimoji="0" lang="sk-SK" altLang="sk-SK" sz="1600" b="0" i="0" u="none" strike="noStrike" cap="none" normalizeH="0" baseline="0" dirty="0" smtClean="0">
              <a:ln>
                <a:noFill/>
              </a:ln>
              <a:solidFill>
                <a:schemeClr val="tx1"/>
              </a:solidFill>
              <a:effectLst/>
            </a:endParaRPr>
          </a:p>
          <a:p>
            <a:pPr lvl="1" eaLnBrk="0" fontAlgn="base" hangingPunct="0">
              <a:spcBef>
                <a:spcPct val="0"/>
              </a:spcBef>
              <a:spcAft>
                <a:spcPct val="0"/>
              </a:spcAf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2. Vegánstvo</a:t>
            </a:r>
            <a:endParaRPr kumimoji="0" lang="sk-SK" altLang="sk-SK" sz="1600" b="0" i="0" u="none" strike="noStrike" cap="none" normalizeH="0" baseline="0" dirty="0" smtClean="0">
              <a:ln>
                <a:noFill/>
              </a:ln>
              <a:solidFill>
                <a:schemeClr val="tx1"/>
              </a:solidFill>
              <a:effectLst/>
            </a:endParaRPr>
          </a:p>
          <a:p>
            <a:pPr lvl="1" eaLnBrk="0" fontAlgn="base" hangingPunct="0">
              <a:spcBef>
                <a:spcPct val="0"/>
              </a:spcBef>
              <a:spcAft>
                <a:spcPct val="0"/>
              </a:spcAf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3. Alkoholizmus</a:t>
            </a:r>
            <a:endParaRPr kumimoji="0" lang="sk-SK" altLang="sk-SK" sz="1600" b="0" i="0" u="none" strike="noStrike" cap="none" normalizeH="0" baseline="0" dirty="0" smtClean="0">
              <a:ln>
                <a:noFill/>
              </a:ln>
              <a:solidFill>
                <a:schemeClr val="tx1"/>
              </a:solidFill>
              <a:effectLst/>
            </a:endParaRPr>
          </a:p>
          <a:p>
            <a:pPr lvl="1" eaLnBrk="0" fontAlgn="base" hangingPunct="0">
              <a:spcBef>
                <a:spcPct val="0"/>
              </a:spcBef>
              <a:spcAft>
                <a:spcPct val="0"/>
              </a:spcAf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4. Obezita</a:t>
            </a:r>
            <a:endParaRPr kumimoji="0" lang="sk-SK" altLang="sk-SK" sz="1600" b="0" i="0" u="none" strike="noStrike" cap="none" normalizeH="0" baseline="0" dirty="0" smtClean="0">
              <a:ln>
                <a:noFill/>
              </a:ln>
              <a:solidFill>
                <a:schemeClr val="tx1"/>
              </a:solidFill>
              <a:effectLst/>
            </a:endParaRPr>
          </a:p>
          <a:p>
            <a:pPr lvl="1" eaLnBrk="0" fontAlgn="base" hangingPunct="0">
              <a:spcBef>
                <a:spcPct val="0"/>
              </a:spcBef>
              <a:spcAft>
                <a:spcPct val="0"/>
              </a:spcAf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5. Bulímia/ Anorexia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d) O zadanej téme si pripravia prezentáciu vo forme videa. Dĺžka prezentácie by nemala byť viac ako 3min.</a:t>
            </a:r>
            <a:r>
              <a:rPr kumimoji="0" lang="en-GB"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a:t>
            </a:r>
            <a:endParaRPr kumimoji="0" lang="sk-SK" altLang="sk-SK"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271690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graphicFrame>
        <p:nvGraphicFramePr>
          <p:cNvPr id="3" name="Tabuľka 2"/>
          <p:cNvGraphicFramePr>
            <a:graphicFrameLocks noGrp="1"/>
          </p:cNvGraphicFramePr>
          <p:nvPr>
            <p:extLst>
              <p:ext uri="{D42A27DB-BD31-4B8C-83A1-F6EECF244321}">
                <p14:modId xmlns:p14="http://schemas.microsoft.com/office/powerpoint/2010/main" val="1220620947"/>
              </p:ext>
            </p:extLst>
          </p:nvPr>
        </p:nvGraphicFramePr>
        <p:xfrm>
          <a:off x="1894570" y="1700808"/>
          <a:ext cx="4134485" cy="1989074"/>
        </p:xfrm>
        <a:graphic>
          <a:graphicData uri="http://schemas.openxmlformats.org/drawingml/2006/table">
            <a:tbl>
              <a:tblPr firstRow="1" firstCol="1" bandRow="1">
                <a:tableStyleId>{5C22544A-7EE6-4342-B048-85BDC9FD1C3A}</a:tableStyleId>
              </a:tblPr>
              <a:tblGrid>
                <a:gridCol w="1263650">
                  <a:extLst>
                    <a:ext uri="{9D8B030D-6E8A-4147-A177-3AD203B41FA5}">
                      <a16:colId xmlns:a16="http://schemas.microsoft.com/office/drawing/2014/main" val="2079490330"/>
                    </a:ext>
                  </a:extLst>
                </a:gridCol>
                <a:gridCol w="1081405">
                  <a:extLst>
                    <a:ext uri="{9D8B030D-6E8A-4147-A177-3AD203B41FA5}">
                      <a16:colId xmlns:a16="http://schemas.microsoft.com/office/drawing/2014/main" val="3467989632"/>
                    </a:ext>
                  </a:extLst>
                </a:gridCol>
                <a:gridCol w="894715">
                  <a:extLst>
                    <a:ext uri="{9D8B030D-6E8A-4147-A177-3AD203B41FA5}">
                      <a16:colId xmlns:a16="http://schemas.microsoft.com/office/drawing/2014/main" val="3192609011"/>
                    </a:ext>
                  </a:extLst>
                </a:gridCol>
                <a:gridCol w="894715">
                  <a:extLst>
                    <a:ext uri="{9D8B030D-6E8A-4147-A177-3AD203B41FA5}">
                      <a16:colId xmlns:a16="http://schemas.microsoft.com/office/drawing/2014/main" val="3722192293"/>
                    </a:ext>
                  </a:extLst>
                </a:gridCol>
              </a:tblGrid>
              <a:tr h="0">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Princíp výživy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Pozitíva</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Negatíva</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6517597"/>
                  </a:ext>
                </a:extLst>
              </a:tr>
              <a:tr h="0">
                <a:tc>
                  <a:txBody>
                    <a:bodyPr/>
                    <a:lstStyle/>
                    <a:p>
                      <a:pPr marR="90805">
                        <a:lnSpc>
                          <a:spcPct val="115000"/>
                        </a:lnSpc>
                        <a:spcAft>
                          <a:spcPts val="1000"/>
                        </a:spcAft>
                      </a:pPr>
                      <a:r>
                        <a:rPr lang="en-GB" sz="1100">
                          <a:effectLst/>
                        </a:rPr>
                        <a:t>Vegetariánstvo</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6823872"/>
                  </a:ext>
                </a:extLst>
              </a:tr>
              <a:tr h="0">
                <a:tc>
                  <a:txBody>
                    <a:bodyPr/>
                    <a:lstStyle/>
                    <a:p>
                      <a:pPr marR="90805">
                        <a:lnSpc>
                          <a:spcPct val="115000"/>
                        </a:lnSpc>
                        <a:spcAft>
                          <a:spcPts val="1000"/>
                        </a:spcAft>
                      </a:pPr>
                      <a:r>
                        <a:rPr lang="en-GB" sz="1100">
                          <a:effectLst/>
                        </a:rPr>
                        <a:t>Vegánstvo</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830800"/>
                  </a:ext>
                </a:extLst>
              </a:tr>
              <a:tr h="0">
                <a:tc>
                  <a:txBody>
                    <a:bodyPr/>
                    <a:lstStyle/>
                    <a:p>
                      <a:pPr marR="90805">
                        <a:lnSpc>
                          <a:spcPct val="115000"/>
                        </a:lnSpc>
                        <a:spcAft>
                          <a:spcPts val="1000"/>
                        </a:spcAft>
                      </a:pPr>
                      <a:r>
                        <a:rPr lang="en-GB" sz="1100" dirty="0" err="1">
                          <a:effectLst/>
                        </a:rPr>
                        <a:t>Alkoholizmus</a:t>
                      </a:r>
                      <a:endParaRPr lang="sk-SK" sz="1100" dirty="0">
                        <a:effectLst/>
                      </a:endParaRPr>
                    </a:p>
                    <a:p>
                      <a:pPr marR="90805">
                        <a:lnSpc>
                          <a:spcPct val="115000"/>
                        </a:lnSpc>
                        <a:spcAft>
                          <a:spcPts val="1000"/>
                        </a:spcAft>
                      </a:pPr>
                      <a:r>
                        <a:rPr lang="sk-SK" sz="11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8132776"/>
                  </a:ext>
                </a:extLst>
              </a:tr>
              <a:tr h="0">
                <a:tc>
                  <a:txBody>
                    <a:bodyPr/>
                    <a:lstStyle/>
                    <a:p>
                      <a:pPr marR="90805">
                        <a:lnSpc>
                          <a:spcPct val="115000"/>
                        </a:lnSpc>
                        <a:spcAft>
                          <a:spcPts val="1000"/>
                        </a:spcAft>
                      </a:pPr>
                      <a:r>
                        <a:rPr lang="en-GB" sz="1100">
                          <a:effectLst/>
                        </a:rPr>
                        <a:t>Obezita</a:t>
                      </a:r>
                      <a:endParaRPr lang="sk-SK" sz="1100">
                        <a:effectLst/>
                      </a:endParaRPr>
                    </a:p>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3489655"/>
                  </a:ext>
                </a:extLst>
              </a:tr>
              <a:tr h="0">
                <a:tc>
                  <a:txBody>
                    <a:bodyPr/>
                    <a:lstStyle/>
                    <a:p>
                      <a:pPr marR="90805">
                        <a:lnSpc>
                          <a:spcPct val="115000"/>
                        </a:lnSpc>
                        <a:spcAft>
                          <a:spcPts val="1000"/>
                        </a:spcAft>
                      </a:pPr>
                      <a:r>
                        <a:rPr lang="en-GB" sz="1100" dirty="0" err="1">
                          <a:effectLst/>
                        </a:rPr>
                        <a:t>Bulímia</a:t>
                      </a:r>
                      <a:r>
                        <a:rPr lang="en-GB" sz="1100" dirty="0">
                          <a:effectLst/>
                        </a:rPr>
                        <a:t>/ Anorexia</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90805">
                        <a:lnSpc>
                          <a:spcPct val="115000"/>
                        </a:lnSpc>
                        <a:spcAft>
                          <a:spcPts val="1000"/>
                        </a:spcAft>
                      </a:pPr>
                      <a:r>
                        <a:rPr lang="sk-SK" sz="11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7249649"/>
                  </a:ext>
                </a:extLst>
              </a:tr>
            </a:tbl>
          </a:graphicData>
        </a:graphic>
      </p:graphicFrame>
      <p:sp>
        <p:nvSpPr>
          <p:cNvPr id="4" name="Rectangle 1"/>
          <p:cNvSpPr>
            <a:spLocks noChangeArrowheads="1"/>
          </p:cNvSpPr>
          <p:nvPr/>
        </p:nvSpPr>
        <p:spPr bwMode="auto">
          <a:xfrm>
            <a:off x="63760" y="1167647"/>
            <a:ext cx="9087468"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sk-SK"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e) </a:t>
            </a:r>
            <a:r>
              <a:rPr kumimoji="0" lang="sk-SK" altLang="sk-SK"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Žiaci si pri prezentovaní projektov píšu informácie do tabuľky: </a:t>
            </a:r>
            <a:endParaRPr kumimoji="0" lang="sk-SK" altLang="sk-SK"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k-SK" altLang="sk-SK" sz="1100" dirty="0" smtClean="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1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f) Na záver žiaci diskutujú, doplnia vety: </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Bol by som rád vegetariánom, lebo ......................... .</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Páči sa mi na vegetariánstve, že ............................... .</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Ak by som mal kamaráta, ktorý by pil veľa alkoholu, povedal by som mu……… .</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Obéznemu človeku by som poradil, aby…… .</a:t>
            </a:r>
            <a:endParaRPr kumimoji="0" lang="sk-SK" altLang="sk-SK"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Ak by som mal spolužiaka/spolužiačku, na ktorej by som zbadal, že má problém so stravovaním, tak by som…… .</a:t>
            </a:r>
            <a:endParaRPr kumimoji="0" lang="sk-SK" altLang="sk-SK"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773475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481623"/>
            <a:ext cx="8699939" cy="3728713"/>
          </a:xfrm>
          <a:prstGeom prst="rect">
            <a:avLst/>
          </a:prstGeom>
        </p:spPr>
        <p:txBody>
          <a:bodyPr wrap="square">
            <a:spAutoFit/>
          </a:bodyPr>
          <a:lstStyle/>
          <a:p>
            <a:pPr marR="90805" algn="ctr">
              <a:lnSpc>
                <a:spcPct val="115000"/>
              </a:lnSpc>
              <a:spcAft>
                <a:spcPts val="1000"/>
              </a:spcAft>
            </a:pPr>
            <a:r>
              <a:rPr lang="sk-SK"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Aktivita 2 : Dotazník intolerancií, 10-14 rokov, 45 min</a:t>
            </a:r>
          </a:p>
          <a:p>
            <a:pPr marR="90805">
              <a:lnSpc>
                <a:spcPct val="115000"/>
              </a:lnSpc>
              <a:spcAft>
                <a:spcPts val="1000"/>
              </a:spcAft>
            </a:pPr>
            <a:r>
              <a:rPr lang="sk-SK" b="1" dirty="0">
                <a:latin typeface="Calibri" panose="020F0502020204030204" pitchFamily="34" charset="0"/>
                <a:ea typeface="Calibri" panose="020F0502020204030204" pitchFamily="34" charset="0"/>
                <a:cs typeface="Times New Roman" panose="02020603050405020304" pitchFamily="18" charset="0"/>
              </a:rPr>
              <a:t>Pomôcky</a:t>
            </a:r>
            <a:r>
              <a:rPr lang="sk-SK" dirty="0">
                <a:latin typeface="Calibri" panose="020F0502020204030204" pitchFamily="34" charset="0"/>
                <a:ea typeface="Calibri" panose="020F0502020204030204" pitchFamily="34" charset="0"/>
                <a:cs typeface="Times New Roman" panose="02020603050405020304" pitchFamily="18" charset="0"/>
              </a:rPr>
              <a:t>: papier, pero, farbičky,</a:t>
            </a:r>
          </a:p>
          <a:p>
            <a:pPr marR="90805">
              <a:lnSpc>
                <a:spcPct val="115000"/>
              </a:lnSpc>
              <a:spcAft>
                <a:spcPts val="1000"/>
              </a:spcAft>
            </a:pPr>
            <a:r>
              <a:rPr lang="sk-SK" dirty="0">
                <a:latin typeface="Calibri" panose="020F0502020204030204" pitchFamily="34" charset="0"/>
                <a:ea typeface="Calibri" panose="020F0502020204030204" pitchFamily="34" charset="0"/>
                <a:cs typeface="Times New Roman" panose="02020603050405020304" pitchFamily="18" charset="0"/>
              </a:rPr>
              <a:t>a) Rozdeľte sa do dvoch skupín</a:t>
            </a:r>
          </a:p>
          <a:p>
            <a:pPr marR="90805">
              <a:lnSpc>
                <a:spcPct val="115000"/>
              </a:lnSpc>
              <a:spcAft>
                <a:spcPts val="1000"/>
              </a:spcAft>
            </a:pPr>
            <a:r>
              <a:rPr lang="sk-SK" dirty="0">
                <a:latin typeface="Calibri" panose="020F0502020204030204" pitchFamily="34" charset="0"/>
                <a:ea typeface="Calibri" panose="020F0502020204030204" pitchFamily="34" charset="0"/>
                <a:cs typeface="Times New Roman" panose="02020603050405020304" pitchFamily="18" charset="0"/>
              </a:rPr>
              <a:t>b) V každej skupine si zvoľte kapitána, hovorcu a zapisovateľa</a:t>
            </a:r>
          </a:p>
          <a:p>
            <a:pPr marR="90805">
              <a:lnSpc>
                <a:spcPct val="115000"/>
              </a:lnSpc>
              <a:spcAft>
                <a:spcPts val="1000"/>
              </a:spcAft>
            </a:pPr>
            <a:r>
              <a:rPr lang="sk-SK" dirty="0">
                <a:latin typeface="Calibri" panose="020F0502020204030204" pitchFamily="34" charset="0"/>
                <a:ea typeface="Calibri" panose="020F0502020204030204" pitchFamily="34" charset="0"/>
                <a:cs typeface="Times New Roman" panose="02020603050405020304" pitchFamily="18" charset="0"/>
              </a:rPr>
              <a:t>c) Úlohou každej skupiny bude navrhnúť dotazník o potravinových </a:t>
            </a:r>
            <a:r>
              <a:rPr lang="sk-SK" dirty="0" smtClean="0">
                <a:latin typeface="Calibri" panose="020F0502020204030204" pitchFamily="34" charset="0"/>
                <a:ea typeface="Calibri" panose="020F0502020204030204" pitchFamily="34" charset="0"/>
                <a:cs typeface="Times New Roman" panose="02020603050405020304" pitchFamily="18" charset="0"/>
              </a:rPr>
              <a:t>alergiách </a:t>
            </a:r>
          </a:p>
          <a:p>
            <a:pPr marR="90805">
              <a:lnSpc>
                <a:spcPct val="115000"/>
              </a:lnSpc>
              <a:spcAft>
                <a:spcPts val="1000"/>
              </a:spcAft>
            </a:pPr>
            <a:r>
              <a:rPr lang="sk-SK" dirty="0" smtClean="0">
                <a:latin typeface="Calibri" panose="020F0502020204030204" pitchFamily="34" charset="0"/>
                <a:ea typeface="Calibri" panose="020F0502020204030204" pitchFamily="34" charset="0"/>
                <a:cs typeface="Times New Roman" panose="02020603050405020304" pitchFamily="18" charset="0"/>
              </a:rPr>
              <a:t>a  intoleranciách</a:t>
            </a:r>
            <a:r>
              <a:rPr lang="sk-SK" dirty="0">
                <a:latin typeface="Calibri" panose="020F0502020204030204" pitchFamily="34" charset="0"/>
                <a:ea typeface="Calibri" panose="020F0502020204030204" pitchFamily="34" charset="0"/>
                <a:cs typeface="Times New Roman" panose="02020603050405020304" pitchFamily="18" charset="0"/>
              </a:rPr>
              <a:t>. Dotazník zadajú minimálne 30 osobám a vyhodnotia. S výsledkami si pripravia plagát.</a:t>
            </a:r>
          </a:p>
          <a:p>
            <a:pPr marR="90805">
              <a:lnSpc>
                <a:spcPct val="115000"/>
              </a:lnSpc>
              <a:spcAft>
                <a:spcPts val="1000"/>
              </a:spcAft>
            </a:pPr>
            <a:r>
              <a:rPr lang="sk-SK" dirty="0">
                <a:latin typeface="Calibri" panose="020F0502020204030204" pitchFamily="34" charset="0"/>
                <a:ea typeface="Calibri" panose="020F0502020204030204" pitchFamily="34" charset="0"/>
                <a:cs typeface="Times New Roman" panose="02020603050405020304" pitchFamily="18" charset="0"/>
              </a:rPr>
              <a:t>d) Žiaci prezentujú svoje plagáty ostatným spolužiakom. Dĺžka prezentácie by nemala byť viac ako 3min.</a:t>
            </a:r>
          </a:p>
        </p:txBody>
      </p:sp>
    </p:spTree>
    <p:extLst>
      <p:ext uri="{BB962C8B-B14F-4D97-AF65-F5344CB8AC3E}">
        <p14:creationId xmlns:p14="http://schemas.microsoft.com/office/powerpoint/2010/main" val="953400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224670"/>
            <a:ext cx="9036496" cy="4093428"/>
          </a:xfrm>
          <a:prstGeom prst="rect">
            <a:avLst/>
          </a:prstGeom>
        </p:spPr>
        <p:txBody>
          <a:bodyPr wrap="square">
            <a:spAutoFit/>
          </a:bodyPr>
          <a:lstStyle/>
          <a:p>
            <a:r>
              <a:rPr lang="sk-SK" b="1">
                <a:solidFill>
                  <a:srgbClr val="FF0000"/>
                </a:solidFill>
              </a:rPr>
              <a:t>Otázka z dotazníka pre študentov – správna odpoveď</a:t>
            </a:r>
          </a:p>
          <a:p>
            <a:pPr lvl="0"/>
            <a:endParaRPr lang="sk-SK" b="1" dirty="0">
              <a:solidFill>
                <a:srgbClr val="FF0000"/>
              </a:solidFill>
            </a:endParaRPr>
          </a:p>
          <a:p>
            <a:pPr lvl="0"/>
            <a:r>
              <a:rPr lang="sk-SK" sz="2000" b="1" dirty="0">
                <a:solidFill>
                  <a:prstClr val="black"/>
                </a:solidFill>
              </a:rPr>
              <a:t>Nevhodné stravovanie môže viesť k rôznym rizikám a zdravotným problémom. Označte správnu </a:t>
            </a:r>
            <a:r>
              <a:rPr lang="sk-SK" sz="2000" b="1" dirty="0" smtClean="0">
                <a:solidFill>
                  <a:prstClr val="black"/>
                </a:solidFill>
              </a:rPr>
              <a:t>kombináciu</a:t>
            </a:r>
          </a:p>
          <a:p>
            <a:pPr lvl="0"/>
            <a:endParaRPr lang="sk-SK" sz="2000" b="1" dirty="0">
              <a:solidFill>
                <a:prstClr val="black"/>
              </a:solidFill>
            </a:endParaRPr>
          </a:p>
          <a:p>
            <a:pPr lvl="0"/>
            <a:r>
              <a:rPr lang="sk-SK" sz="2000" dirty="0">
                <a:solidFill>
                  <a:prstClr val="black"/>
                </a:solidFill>
              </a:rPr>
              <a:t>a.	Nedostatočný príjem bielkovín môže vyvolať alergickú reakciu.</a:t>
            </a:r>
          </a:p>
          <a:p>
            <a:pPr marL="457200" lvl="0" indent="-457200">
              <a:buAutoNum type="alphaLcPeriod" startAt="2"/>
            </a:pPr>
            <a:r>
              <a:rPr lang="sk-SK" sz="2000" dirty="0" smtClean="0">
                <a:solidFill>
                  <a:prstClr val="black"/>
                </a:solidFill>
              </a:rPr>
              <a:t>        Človek </a:t>
            </a:r>
            <a:r>
              <a:rPr lang="sk-SK" sz="2000" dirty="0">
                <a:solidFill>
                  <a:prstClr val="black"/>
                </a:solidFill>
              </a:rPr>
              <a:t>s alergiou môže konzumovať malé množstvo potraviny, </a:t>
            </a:r>
            <a:r>
              <a:rPr lang="sk-SK" sz="2000" dirty="0" smtClean="0">
                <a:solidFill>
                  <a:prstClr val="black"/>
                </a:solidFill>
              </a:rPr>
              <a:t>ktorá </a:t>
            </a:r>
          </a:p>
          <a:p>
            <a:pPr lvl="0"/>
            <a:r>
              <a:rPr lang="sk-SK" sz="2000" dirty="0">
                <a:solidFill>
                  <a:prstClr val="black"/>
                </a:solidFill>
              </a:rPr>
              <a:t> </a:t>
            </a:r>
            <a:r>
              <a:rPr lang="sk-SK" sz="2000" dirty="0" smtClean="0">
                <a:solidFill>
                  <a:prstClr val="black"/>
                </a:solidFill>
              </a:rPr>
              <a:t>               obsahuje </a:t>
            </a:r>
            <a:r>
              <a:rPr lang="sk-SK" sz="2000" dirty="0">
                <a:solidFill>
                  <a:prstClr val="black"/>
                </a:solidFill>
              </a:rPr>
              <a:t>daný alergén.</a:t>
            </a:r>
          </a:p>
          <a:p>
            <a:pPr lvl="0"/>
            <a:r>
              <a:rPr lang="sk-SK" sz="2000" dirty="0">
                <a:solidFill>
                  <a:prstClr val="black"/>
                </a:solidFill>
              </a:rPr>
              <a:t>c.	Diéty sú bezpečné a nehrozí pri nich žiaden nedostatok živín.</a:t>
            </a:r>
          </a:p>
          <a:p>
            <a:pPr lvl="0"/>
            <a:r>
              <a:rPr lang="sk-SK" sz="2000" dirty="0">
                <a:solidFill>
                  <a:prstClr val="black"/>
                </a:solidFill>
              </a:rPr>
              <a:t>d.	</a:t>
            </a:r>
            <a:r>
              <a:rPr lang="sk-SK" sz="2000" b="1" dirty="0">
                <a:solidFill>
                  <a:srgbClr val="002060"/>
                </a:solidFill>
              </a:rPr>
              <a:t>Nadmerný a dlhodobý príjem kalórií (energie) v strave vedie k </a:t>
            </a:r>
            <a:r>
              <a:rPr lang="sk-SK" sz="2000" b="1" dirty="0" smtClean="0">
                <a:solidFill>
                  <a:srgbClr val="002060"/>
                </a:solidFill>
              </a:rPr>
              <a:t>nárastu </a:t>
            </a:r>
          </a:p>
          <a:p>
            <a:pPr lvl="0"/>
            <a:r>
              <a:rPr lang="sk-SK" sz="2000" b="1" dirty="0">
                <a:solidFill>
                  <a:srgbClr val="002060"/>
                </a:solidFill>
              </a:rPr>
              <a:t> </a:t>
            </a:r>
            <a:r>
              <a:rPr lang="sk-SK" sz="2000" b="1" dirty="0" smtClean="0">
                <a:solidFill>
                  <a:srgbClr val="002060"/>
                </a:solidFill>
              </a:rPr>
              <a:t>               telesnej </a:t>
            </a:r>
            <a:r>
              <a:rPr lang="sk-SK" sz="2000" b="1" dirty="0">
                <a:solidFill>
                  <a:srgbClr val="002060"/>
                </a:solidFill>
              </a:rPr>
              <a:t>hmotnosti. </a:t>
            </a:r>
          </a:p>
          <a:p>
            <a:pPr lvl="0"/>
            <a:r>
              <a:rPr lang="sk-SK" sz="2000" dirty="0">
                <a:solidFill>
                  <a:prstClr val="black"/>
                </a:solidFill>
              </a:rPr>
              <a:t>e.	Neviem</a:t>
            </a:r>
          </a:p>
          <a:p>
            <a:pPr lvl="0"/>
            <a:endParaRPr lang="sk-SK" sz="2400" dirty="0">
              <a:solidFill>
                <a:prstClr val="black"/>
              </a:solidFill>
            </a:endParaRPr>
          </a:p>
        </p:txBody>
      </p:sp>
    </p:spTree>
    <p:extLst>
      <p:ext uri="{BB962C8B-B14F-4D97-AF65-F5344CB8AC3E}">
        <p14:creationId xmlns:p14="http://schemas.microsoft.com/office/powerpoint/2010/main" val="33855786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107504" y="1518145"/>
            <a:ext cx="8843955" cy="3416320"/>
          </a:xfrm>
          <a:prstGeom prst="rect">
            <a:avLst/>
          </a:prstGeom>
          <a:noFill/>
        </p:spPr>
        <p:txBody>
          <a:bodyPr wrap="square" rtlCol="0">
            <a:spAutoFit/>
          </a:bodyPr>
          <a:lstStyle/>
          <a:p>
            <a:pPr algn="ctr"/>
            <a:r>
              <a:rPr lang="sk-SK" sz="6000" b="1" dirty="0">
                <a:solidFill>
                  <a:srgbClr val="FF0000"/>
                </a:solidFill>
              </a:rPr>
              <a:t>Riziká nevhodného stravovania </a:t>
            </a:r>
            <a:endParaRPr lang="sk-SK" sz="6000" b="1" dirty="0" smtClean="0">
              <a:solidFill>
                <a:srgbClr val="FF0000"/>
              </a:solidFill>
            </a:endParaRPr>
          </a:p>
          <a:p>
            <a:pPr algn="ctr"/>
            <a:endParaRPr lang="sk-SK" sz="4800" b="1" i="1" dirty="0" smtClean="0">
              <a:solidFill>
                <a:srgbClr val="FF0000"/>
              </a:solidFill>
            </a:endParaRPr>
          </a:p>
          <a:p>
            <a:pPr algn="ctr"/>
            <a:r>
              <a:rPr lang="sk-SK" sz="4800" b="1" i="1">
                <a:solidFill>
                  <a:srgbClr val="FF0000"/>
                </a:solidFill>
              </a:rPr>
              <a:t>Kapitola </a:t>
            </a:r>
            <a:r>
              <a:rPr lang="sk-SK" sz="4800" b="1" i="1" dirty="0" smtClean="0">
                <a:solidFill>
                  <a:srgbClr val="FF0000"/>
                </a:solidFill>
              </a:rPr>
              <a:t>8</a:t>
            </a:r>
            <a:endParaRPr lang="sk-SK" sz="4800" b="1" i="1" dirty="0">
              <a:solidFill>
                <a:srgbClr val="FF0000"/>
              </a:solidFill>
            </a:endParaRP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Tree>
    <p:extLst>
      <p:ext uri="{BB962C8B-B14F-4D97-AF65-F5344CB8AC3E}">
        <p14:creationId xmlns:p14="http://schemas.microsoft.com/office/powerpoint/2010/main" val="2908340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840401" y="2579973"/>
            <a:ext cx="7628114" cy="830997"/>
          </a:xfrm>
          <a:prstGeom prst="rect">
            <a:avLst/>
          </a:prstGeom>
        </p:spPr>
        <p:txBody>
          <a:bodyPr wrap="none">
            <a:spAutoFit/>
          </a:bodyPr>
          <a:lstStyle/>
          <a:p>
            <a:r>
              <a:rPr lang="sk-SK" sz="4800" b="1" dirty="0"/>
              <a:t>Ďakujeme Vám za pozornosť!</a:t>
            </a:r>
          </a:p>
        </p:txBody>
      </p:sp>
    </p:spTree>
    <p:extLst>
      <p:ext uri="{BB962C8B-B14F-4D97-AF65-F5344CB8AC3E}">
        <p14:creationId xmlns:p14="http://schemas.microsoft.com/office/powerpoint/2010/main" val="1327471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100004" y="2348880"/>
            <a:ext cx="8843955" cy="1754326"/>
          </a:xfrm>
          <a:prstGeom prst="rect">
            <a:avLst/>
          </a:prstGeom>
          <a:noFill/>
        </p:spPr>
        <p:txBody>
          <a:bodyPr wrap="square" rtlCol="0">
            <a:spAutoFit/>
          </a:bodyPr>
          <a:lstStyle/>
          <a:p>
            <a:pPr algn="ctr"/>
            <a:r>
              <a:rPr lang="sk-SK" sz="3600" b="1" dirty="0">
                <a:solidFill>
                  <a:schemeClr val="accent3">
                    <a:lumMod val="75000"/>
                  </a:schemeClr>
                </a:solidFill>
              </a:rPr>
              <a:t>Nevhodné stravovanie môže prinášať určité riziká, ktoré majú rôzne príčiny, prejavy a dôsledky pre zdravie. </a:t>
            </a:r>
            <a:endParaRPr lang="sk-SK" sz="3600" b="1" i="1" dirty="0">
              <a:solidFill>
                <a:schemeClr val="accent3">
                  <a:lumMod val="75000"/>
                </a:schemeClr>
              </a:solidFill>
            </a:endParaRP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Tree>
    <p:extLst>
      <p:ext uri="{BB962C8B-B14F-4D97-AF65-F5344CB8AC3E}">
        <p14:creationId xmlns:p14="http://schemas.microsoft.com/office/powerpoint/2010/main" val="831782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152542" y="2140572"/>
            <a:ext cx="8699442" cy="3594574"/>
          </a:xfrm>
          <a:prstGeom prst="rect">
            <a:avLst/>
          </a:prstGeom>
        </p:spPr>
        <p:txBody>
          <a:bodyPr wrap="square">
            <a:spAutoFit/>
          </a:bodyPr>
          <a:lstStyle/>
          <a:p>
            <a:pPr algn="ctr">
              <a:lnSpc>
                <a:spcPct val="107000"/>
              </a:lnSpc>
              <a:spcBef>
                <a:spcPts val="600"/>
              </a:spcBef>
              <a:spcAft>
                <a:spcPts val="800"/>
              </a:spcAft>
            </a:pPr>
            <a:r>
              <a:rPr lang="sk-SK" b="1" dirty="0">
                <a:ea typeface="Calibri" panose="020F0502020204030204" pitchFamily="34" charset="0"/>
                <a:cs typeface="Times New Roman" panose="02020603050405020304" pitchFamily="18" charset="0"/>
              </a:rPr>
              <a:t>Stravovací vzorec (model, spôsob, štýl) predstavuje kombinácie jedál a nápojov, ktoré človek zvyčajne konzumuje počas určitého časového obdobia. </a:t>
            </a:r>
            <a:endParaRPr lang="sk-SK" b="1" dirty="0" smtClean="0">
              <a:ea typeface="Calibri" panose="020F0502020204030204" pitchFamily="34" charset="0"/>
              <a:cs typeface="Times New Roman" panose="02020603050405020304" pitchFamily="18" charset="0"/>
            </a:endParaRPr>
          </a:p>
          <a:p>
            <a:pPr algn="ctr">
              <a:lnSpc>
                <a:spcPct val="107000"/>
              </a:lnSpc>
              <a:spcBef>
                <a:spcPts val="600"/>
              </a:spcBef>
              <a:spcAft>
                <a:spcPts val="800"/>
              </a:spcAft>
            </a:pPr>
            <a:r>
              <a:rPr lang="sk-SK" dirty="0" smtClean="0">
                <a:ea typeface="Calibri" panose="020F0502020204030204" pitchFamily="34" charset="0"/>
                <a:cs typeface="Times New Roman" panose="02020603050405020304" pitchFamily="18" charset="0"/>
              </a:rPr>
              <a:t>Pestrá </a:t>
            </a:r>
            <a:r>
              <a:rPr lang="sk-SK" dirty="0">
                <a:ea typeface="Calibri" panose="020F0502020204030204" pitchFamily="34" charset="0"/>
                <a:cs typeface="Times New Roman" panose="02020603050405020304" pitchFamily="18" charset="0"/>
              </a:rPr>
              <a:t>strava s primeraným príjmom energie a všetkých živín je u zdravého človeka najvhodnejšia. </a:t>
            </a:r>
          </a:p>
          <a:p>
            <a:pPr algn="ctr">
              <a:lnSpc>
                <a:spcPct val="107000"/>
              </a:lnSpc>
              <a:spcBef>
                <a:spcPts val="600"/>
              </a:spcBef>
              <a:spcAft>
                <a:spcPts val="800"/>
              </a:spcAft>
            </a:pPr>
            <a:r>
              <a:rPr lang="sk-SK" dirty="0">
                <a:ea typeface="Calibri" panose="020F0502020204030204" pitchFamily="34" charset="0"/>
                <a:cs typeface="Times New Roman" panose="02020603050405020304" pitchFamily="18" charset="0"/>
              </a:rPr>
              <a:t>Pre stravovacie štýly, ktoré sa spájajú s lepším zdravím a sú prevenciou proti chronickým chorobám, je typický  vysoký príjem zeleniny, ovocia, strukovín, orechov, semien, obilnín a olivového oleja; nízky až stredný príjem mliečnych výrobkov, rýb a hydiny; zriedkavá konzumácia červeného a spracovaného mäsa; zriedkavý a mierny príjem alkoholu len u dospelých. Najznámejším z nich je </a:t>
            </a:r>
            <a:r>
              <a:rPr lang="sk-SK" b="1" dirty="0">
                <a:solidFill>
                  <a:srgbClr val="0070C0"/>
                </a:solidFill>
                <a:ea typeface="Calibri" panose="020F0502020204030204" pitchFamily="34" charset="0"/>
                <a:cs typeface="Times New Roman" panose="02020603050405020304" pitchFamily="18" charset="0"/>
              </a:rPr>
              <a:t>stredomorský spôsob stravovania.</a:t>
            </a:r>
          </a:p>
          <a:p>
            <a:pPr algn="just">
              <a:lnSpc>
                <a:spcPct val="107000"/>
              </a:lnSpc>
              <a:spcBef>
                <a:spcPts val="600"/>
              </a:spcBef>
              <a:spcAft>
                <a:spcPts val="800"/>
              </a:spcAft>
            </a:pPr>
            <a:r>
              <a:rPr lang="sk-SK" dirty="0" smtClean="0">
                <a:ea typeface="Calibri" panose="020F0502020204030204" pitchFamily="34" charset="0"/>
                <a:cs typeface="Times New Roman" panose="02020603050405020304" pitchFamily="18" charset="0"/>
              </a:rPr>
              <a:t>. </a:t>
            </a:r>
            <a:endParaRPr lang="sk-SK" sz="1600" dirty="0">
              <a:effectLst/>
              <a:ea typeface="Calibri" panose="020F0502020204030204" pitchFamily="34" charset="0"/>
              <a:cs typeface="Times New Roman" panose="02020603050405020304" pitchFamily="18" charset="0"/>
            </a:endParaRPr>
          </a:p>
        </p:txBody>
      </p:sp>
      <p:sp>
        <p:nvSpPr>
          <p:cNvPr id="8" name="Obdĺžnik 7"/>
          <p:cNvSpPr/>
          <p:nvPr/>
        </p:nvSpPr>
        <p:spPr>
          <a:xfrm>
            <a:off x="152542" y="1032576"/>
            <a:ext cx="8652780" cy="923330"/>
          </a:xfrm>
          <a:prstGeom prst="rect">
            <a:avLst/>
          </a:prstGeom>
        </p:spPr>
        <p:txBody>
          <a:bodyPr wrap="square">
            <a:spAutoFit/>
          </a:bodyPr>
          <a:lstStyle/>
          <a:p>
            <a:pPr algn="ctr"/>
            <a:r>
              <a:rPr lang="es-ES" sz="5400" b="1" dirty="0">
                <a:solidFill>
                  <a:srgbClr val="FF0000"/>
                </a:solidFill>
              </a:rPr>
              <a:t>Stravovacie vzorce a modely</a:t>
            </a:r>
            <a:r>
              <a:rPr lang="es-ES" sz="2400" b="1" dirty="0" smtClean="0">
                <a:solidFill>
                  <a:srgbClr val="FFC000"/>
                </a:solidFill>
              </a:rPr>
              <a:t>. </a:t>
            </a:r>
            <a:endParaRPr lang="es-ES" sz="2400" b="1" dirty="0">
              <a:solidFill>
                <a:srgbClr val="FFC000"/>
              </a:solidFill>
            </a:endParaRPr>
          </a:p>
        </p:txBody>
      </p:sp>
    </p:spTree>
    <p:extLst>
      <p:ext uri="{BB962C8B-B14F-4D97-AF65-F5344CB8AC3E}">
        <p14:creationId xmlns:p14="http://schemas.microsoft.com/office/powerpoint/2010/main" val="2225731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66278" y="1157528"/>
            <a:ext cx="8882432" cy="1015663"/>
          </a:xfrm>
          <a:prstGeom prst="rect">
            <a:avLst/>
          </a:prstGeom>
        </p:spPr>
        <p:txBody>
          <a:bodyPr wrap="none">
            <a:spAutoFit/>
          </a:bodyPr>
          <a:lstStyle/>
          <a:p>
            <a:r>
              <a:rPr lang="sk-SK" sz="6000" b="1" dirty="0">
                <a:solidFill>
                  <a:srgbClr val="FF0000"/>
                </a:solidFill>
              </a:rPr>
              <a:t>„Západný štýl” stravovania </a:t>
            </a:r>
          </a:p>
        </p:txBody>
      </p:sp>
      <p:sp>
        <p:nvSpPr>
          <p:cNvPr id="5" name="Obdĺžnik 4"/>
          <p:cNvSpPr/>
          <p:nvPr/>
        </p:nvSpPr>
        <p:spPr>
          <a:xfrm>
            <a:off x="4206426" y="2225366"/>
            <a:ext cx="4565426" cy="2862322"/>
          </a:xfrm>
          <a:prstGeom prst="rect">
            <a:avLst/>
          </a:prstGeom>
        </p:spPr>
        <p:txBody>
          <a:bodyPr wrap="square">
            <a:spAutoFit/>
          </a:bodyPr>
          <a:lstStyle/>
          <a:p>
            <a:pPr algn="ctr"/>
            <a:r>
              <a:rPr lang="sk-SK" dirty="0"/>
              <a:t>„</a:t>
            </a:r>
            <a:r>
              <a:rPr lang="sk-SK" b="1" dirty="0"/>
              <a:t>Západný štýl</a:t>
            </a:r>
            <a:r>
              <a:rPr lang="sk-SK" dirty="0"/>
              <a:t>” stravovania je typický pre väčšinu ľudí rozvinutých krajín. </a:t>
            </a:r>
            <a:r>
              <a:rPr lang="sk-SK" dirty="0" smtClean="0"/>
              <a:t>Prevláda </a:t>
            </a:r>
            <a:r>
              <a:rPr lang="sk-SK" dirty="0"/>
              <a:t>v ňom konzumácia vysoko spracovaných potravín, nadmerný príjem kalórií, vysoký príjem nasýtených tukov, cukrov a soli. </a:t>
            </a:r>
            <a:endParaRPr lang="sk-SK" dirty="0" smtClean="0"/>
          </a:p>
          <a:p>
            <a:pPr algn="ctr"/>
            <a:endParaRPr lang="sk-SK" dirty="0"/>
          </a:p>
          <a:p>
            <a:pPr algn="ctr"/>
            <a:r>
              <a:rPr lang="sk-SK" dirty="0" smtClean="0"/>
              <a:t>Spolu </a:t>
            </a:r>
            <a:r>
              <a:rPr lang="sk-SK" dirty="0"/>
              <a:t>s nízkou fyzickou aktivitou a sedavým spôsobom života spôsobuje  nárast telesnej hmotnosti a vznik viacerých chronických chorôb.</a:t>
            </a:r>
          </a:p>
        </p:txBody>
      </p:sp>
      <p:pic>
        <p:nvPicPr>
          <p:cNvPr id="3" name="Obrázok 2"/>
          <p:cNvPicPr>
            <a:picLocks noChangeAspect="1"/>
          </p:cNvPicPr>
          <p:nvPr/>
        </p:nvPicPr>
        <p:blipFill>
          <a:blip r:embed="rId10"/>
          <a:stretch>
            <a:fillRect/>
          </a:stretch>
        </p:blipFill>
        <p:spPr>
          <a:xfrm>
            <a:off x="310787" y="2438126"/>
            <a:ext cx="3497621" cy="2448334"/>
          </a:xfrm>
          <a:prstGeom prst="rect">
            <a:avLst/>
          </a:prstGeom>
        </p:spPr>
      </p:pic>
    </p:spTree>
    <p:extLst>
      <p:ext uri="{BB962C8B-B14F-4D97-AF65-F5344CB8AC3E}">
        <p14:creationId xmlns:p14="http://schemas.microsoft.com/office/powerpoint/2010/main" val="1854203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51819" y="1137914"/>
            <a:ext cx="8911350" cy="1015663"/>
          </a:xfrm>
          <a:prstGeom prst="rect">
            <a:avLst/>
          </a:prstGeom>
        </p:spPr>
        <p:txBody>
          <a:bodyPr wrap="none">
            <a:spAutoFit/>
          </a:bodyPr>
          <a:lstStyle/>
          <a:p>
            <a:r>
              <a:rPr lang="sk-SK" sz="6000" b="1" dirty="0" smtClean="0">
                <a:solidFill>
                  <a:srgbClr val="FF0000"/>
                </a:solidFill>
              </a:rPr>
              <a:t>Vegetariánstvo a vegánstvo</a:t>
            </a:r>
            <a:endParaRPr lang="sk-SK" sz="6000" b="1" dirty="0">
              <a:solidFill>
                <a:srgbClr val="FF0000"/>
              </a:solidFill>
            </a:endParaRPr>
          </a:p>
        </p:txBody>
      </p:sp>
      <p:sp>
        <p:nvSpPr>
          <p:cNvPr id="5" name="Obdĺžnik 4"/>
          <p:cNvSpPr/>
          <p:nvPr/>
        </p:nvSpPr>
        <p:spPr>
          <a:xfrm>
            <a:off x="108825" y="2153577"/>
            <a:ext cx="6379864" cy="3139321"/>
          </a:xfrm>
          <a:prstGeom prst="rect">
            <a:avLst/>
          </a:prstGeom>
        </p:spPr>
        <p:txBody>
          <a:bodyPr wrap="square">
            <a:spAutoFit/>
          </a:bodyPr>
          <a:lstStyle/>
          <a:p>
            <a:pPr algn="ctr"/>
            <a:r>
              <a:rPr lang="sk-SK" dirty="0"/>
              <a:t>Časté stravovacie štýly sú aj </a:t>
            </a:r>
            <a:r>
              <a:rPr lang="sk-SK" b="1" dirty="0"/>
              <a:t>vegetariánstvo</a:t>
            </a:r>
            <a:r>
              <a:rPr lang="sk-SK" dirty="0"/>
              <a:t> (bez konzumácie mäsa, niekedy aj rýb) a </a:t>
            </a:r>
            <a:r>
              <a:rPr lang="sk-SK" b="1" dirty="0"/>
              <a:t>vegánstvo </a:t>
            </a:r>
            <a:r>
              <a:rPr lang="sk-SK" dirty="0"/>
              <a:t>(bez konzumácie živočíšnych produktov, vrátane mliečnych výrobkov, vajec a niekedy aj medu). </a:t>
            </a:r>
            <a:endParaRPr lang="sk-SK" dirty="0" smtClean="0"/>
          </a:p>
          <a:p>
            <a:pPr algn="ctr"/>
            <a:endParaRPr lang="sk-SK" dirty="0" smtClean="0"/>
          </a:p>
          <a:p>
            <a:pPr algn="ctr"/>
            <a:r>
              <a:rPr lang="sk-SK" dirty="0" smtClean="0"/>
              <a:t>Aj </a:t>
            </a:r>
            <a:r>
              <a:rPr lang="sk-SK" dirty="0"/>
              <a:t>keď ich výhody prevládajú nad rizikami (napr. nedostatok niektorých vitamínov a minerálnych látok, bielkovín), pri ich praktizovaní nejde len o jednoduché vylúčenie niektorých potravín z jedálnička. </a:t>
            </a:r>
            <a:endParaRPr lang="sk-SK" dirty="0" smtClean="0"/>
          </a:p>
          <a:p>
            <a:pPr algn="ctr"/>
            <a:endParaRPr lang="sk-SK" dirty="0" smtClean="0"/>
          </a:p>
          <a:p>
            <a:pPr algn="ctr"/>
            <a:r>
              <a:rPr lang="sk-SK" dirty="0" smtClean="0"/>
              <a:t>V</a:t>
            </a:r>
            <a:r>
              <a:rPr lang="sk-SK" dirty="0"/>
              <a:t> prípade detí a dospievajúcich treba osobitne dbať na správnu výživovú hodnotu konzumovanej stravy.</a:t>
            </a:r>
          </a:p>
        </p:txBody>
      </p:sp>
      <p:pic>
        <p:nvPicPr>
          <p:cNvPr id="4" name="Obrázok 3"/>
          <p:cNvPicPr>
            <a:picLocks noChangeAspect="1"/>
          </p:cNvPicPr>
          <p:nvPr/>
        </p:nvPicPr>
        <p:blipFill rotWithShape="1">
          <a:blip r:embed="rId10"/>
          <a:srcRect b="9501"/>
          <a:stretch/>
        </p:blipFill>
        <p:spPr>
          <a:xfrm>
            <a:off x="6551937" y="2463042"/>
            <a:ext cx="2486059" cy="2368284"/>
          </a:xfrm>
          <a:prstGeom prst="rect">
            <a:avLst/>
          </a:prstGeom>
        </p:spPr>
      </p:pic>
    </p:spTree>
    <p:extLst>
      <p:ext uri="{BB962C8B-B14F-4D97-AF65-F5344CB8AC3E}">
        <p14:creationId xmlns:p14="http://schemas.microsoft.com/office/powerpoint/2010/main" val="3821454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190577" y="1329457"/>
            <a:ext cx="7267246" cy="769441"/>
          </a:xfrm>
          <a:prstGeom prst="rect">
            <a:avLst/>
          </a:prstGeom>
        </p:spPr>
        <p:txBody>
          <a:bodyPr wrap="none">
            <a:spAutoFit/>
          </a:bodyPr>
          <a:lstStyle/>
          <a:p>
            <a:r>
              <a:rPr lang="sk-SK" sz="4400" b="1" dirty="0" smtClean="0">
                <a:solidFill>
                  <a:srgbClr val="FF0000"/>
                </a:solidFill>
              </a:rPr>
              <a:t>Alternatívne </a:t>
            </a:r>
            <a:r>
              <a:rPr lang="sk-SK" sz="4400" b="1" dirty="0">
                <a:solidFill>
                  <a:srgbClr val="FF0000"/>
                </a:solidFill>
              </a:rPr>
              <a:t>štýly stravovania </a:t>
            </a:r>
          </a:p>
        </p:txBody>
      </p:sp>
      <p:sp>
        <p:nvSpPr>
          <p:cNvPr id="3" name="Obdĺžnik 2"/>
          <p:cNvSpPr/>
          <p:nvPr/>
        </p:nvSpPr>
        <p:spPr>
          <a:xfrm>
            <a:off x="312078" y="2331788"/>
            <a:ext cx="5484058" cy="2862322"/>
          </a:xfrm>
          <a:prstGeom prst="rect">
            <a:avLst/>
          </a:prstGeom>
        </p:spPr>
        <p:txBody>
          <a:bodyPr wrap="square">
            <a:spAutoFit/>
          </a:bodyPr>
          <a:lstStyle/>
          <a:p>
            <a:r>
              <a:rPr lang="sk-SK" dirty="0"/>
              <a:t>Iné alternatívne štýly stravovania sú ťažšie praktizované </a:t>
            </a:r>
            <a:r>
              <a:rPr lang="sk-SK" dirty="0" smtClean="0"/>
              <a:t> a </a:t>
            </a:r>
            <a:r>
              <a:rPr lang="sk-SK" dirty="0"/>
              <a:t>riziká nesprávneho príjmu živín sú pri nich </a:t>
            </a:r>
            <a:r>
              <a:rPr lang="sk-SK" dirty="0" smtClean="0"/>
              <a:t>väčšie.</a:t>
            </a:r>
          </a:p>
          <a:p>
            <a:endParaRPr lang="sk-SK" dirty="0"/>
          </a:p>
          <a:p>
            <a:r>
              <a:rPr lang="sk-SK" dirty="0" smtClean="0"/>
              <a:t>Rôzne </a:t>
            </a:r>
            <a:r>
              <a:rPr lang="sk-SK" b="1" i="1" dirty="0"/>
              <a:t>diéty a obmedzovania konzumácie stravy </a:t>
            </a:r>
            <a:r>
              <a:rPr lang="sk-SK" dirty="0"/>
              <a:t>alebo niektorej jej zložky bez zdravotného dôvodu sú všeobecne </a:t>
            </a:r>
            <a:r>
              <a:rPr lang="sk-SK" b="1" i="1" dirty="0"/>
              <a:t>nevhodné</a:t>
            </a:r>
            <a:r>
              <a:rPr lang="sk-SK" dirty="0"/>
              <a:t>, zvlášť u detí a dospievajúcich. </a:t>
            </a:r>
            <a:endParaRPr lang="sk-SK" dirty="0" smtClean="0"/>
          </a:p>
          <a:p>
            <a:r>
              <a:rPr lang="sk-SK" dirty="0" smtClean="0"/>
              <a:t>Môžu </a:t>
            </a:r>
            <a:r>
              <a:rPr lang="sk-SK" dirty="0"/>
              <a:t>viesť k poruchách rastu a vývoja organizmu, k nesprávnej funkcii imunitného systému, ku kožným problémom, únave, vyčerpanosti, či k poruchám funkcie pohlavných orgánov.</a:t>
            </a:r>
          </a:p>
        </p:txBody>
      </p:sp>
      <p:pic>
        <p:nvPicPr>
          <p:cNvPr id="4" name="Obrázok 3"/>
          <p:cNvPicPr>
            <a:picLocks noChangeAspect="1"/>
          </p:cNvPicPr>
          <p:nvPr/>
        </p:nvPicPr>
        <p:blipFill rotWithShape="1">
          <a:blip r:embed="rId10"/>
          <a:srcRect l="4720" b="9501"/>
          <a:stretch/>
        </p:blipFill>
        <p:spPr>
          <a:xfrm>
            <a:off x="5659016" y="2527777"/>
            <a:ext cx="3484984" cy="2413620"/>
          </a:xfrm>
          <a:prstGeom prst="rect">
            <a:avLst/>
          </a:prstGeom>
        </p:spPr>
      </p:pic>
    </p:spTree>
    <p:extLst>
      <p:ext uri="{BB962C8B-B14F-4D97-AF65-F5344CB8AC3E}">
        <p14:creationId xmlns:p14="http://schemas.microsoft.com/office/powerpoint/2010/main" val="564843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4" name="Obdĺžnik 3"/>
          <p:cNvSpPr/>
          <p:nvPr/>
        </p:nvSpPr>
        <p:spPr>
          <a:xfrm>
            <a:off x="279871" y="1518778"/>
            <a:ext cx="8501344" cy="3785652"/>
          </a:xfrm>
          <a:prstGeom prst="rect">
            <a:avLst/>
          </a:prstGeom>
        </p:spPr>
        <p:txBody>
          <a:bodyPr wrap="square">
            <a:spAutoFit/>
          </a:bodyPr>
          <a:lstStyle/>
          <a:p>
            <a:pPr algn="ctr"/>
            <a:r>
              <a:rPr lang="sk-SK" sz="2400" b="1" dirty="0"/>
              <a:t>Niektoré ochorenia alebo zdravotné stavy</a:t>
            </a:r>
            <a:r>
              <a:rPr lang="sk-SK" sz="2400" dirty="0"/>
              <a:t> (napr. cukrovka, celiakia) vyžadujú určité </a:t>
            </a:r>
            <a:r>
              <a:rPr lang="sk-SK" sz="2400" b="1" dirty="0"/>
              <a:t>diétne opatrenia</a:t>
            </a:r>
            <a:r>
              <a:rPr lang="sk-SK" sz="2400" dirty="0"/>
              <a:t>, tie sú však súčasťou liečby a vedie ich zvyčajne lekár, zdravotná sestra alebo špecialista na výživu. </a:t>
            </a:r>
            <a:endParaRPr lang="sk-SK" sz="2400" dirty="0" smtClean="0"/>
          </a:p>
          <a:p>
            <a:pPr algn="ctr"/>
            <a:endParaRPr lang="sk-SK" sz="2400" dirty="0"/>
          </a:p>
          <a:p>
            <a:pPr algn="ctr"/>
            <a:r>
              <a:rPr lang="sk-SK" sz="2400" b="1" dirty="0"/>
              <a:t>Stravovací štýl založený na prevažnej konzumácii rastlinnej stravy doplnený o vhodné potraviny živočíšneho pôvodu sa dnes považuje za najvhodnejší spôsob pestrého a vyváženého stravovania, ktorý väčšina ľudí môže ľahko a dlhodobo dodržiavať. Zároveň je primerane šetrný k životnému prostrediu. </a:t>
            </a:r>
            <a:endParaRPr lang="sk-SK" sz="2400" dirty="0"/>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spTree>
    <p:extLst>
      <p:ext uri="{BB962C8B-B14F-4D97-AF65-F5344CB8AC3E}">
        <p14:creationId xmlns:p14="http://schemas.microsoft.com/office/powerpoint/2010/main" val="867922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114042" y="1198953"/>
            <a:ext cx="9144000" cy="1200329"/>
          </a:xfrm>
          <a:prstGeom prst="rect">
            <a:avLst/>
          </a:prstGeom>
        </p:spPr>
        <p:txBody>
          <a:bodyPr wrap="square">
            <a:spAutoFit/>
          </a:bodyPr>
          <a:lstStyle/>
          <a:p>
            <a:pPr algn="ctr"/>
            <a:r>
              <a:rPr lang="sk-SK" sz="3600" b="1" dirty="0">
                <a:solidFill>
                  <a:srgbClr val="FF0000"/>
                </a:solidFill>
              </a:rPr>
              <a:t>Nevhodný životný štýl </a:t>
            </a:r>
            <a:r>
              <a:rPr lang="sk-SK" sz="3600" b="1" dirty="0" smtClean="0">
                <a:solidFill>
                  <a:srgbClr val="FF0000"/>
                </a:solidFill>
              </a:rPr>
              <a:t>– </a:t>
            </a:r>
            <a:r>
              <a:rPr lang="sk-SK" sz="3600" b="1" dirty="0">
                <a:solidFill>
                  <a:srgbClr val="FF0000"/>
                </a:solidFill>
              </a:rPr>
              <a:t>vplyv na </a:t>
            </a:r>
            <a:r>
              <a:rPr lang="sk-SK" sz="3600" b="1" dirty="0" smtClean="0">
                <a:solidFill>
                  <a:srgbClr val="FF0000"/>
                </a:solidFill>
              </a:rPr>
              <a:t>zdravie</a:t>
            </a:r>
          </a:p>
          <a:p>
            <a:pPr algn="ctr"/>
            <a:r>
              <a:rPr lang="sk-SK" sz="3600" b="1" dirty="0" smtClean="0">
                <a:solidFill>
                  <a:srgbClr val="FF0000"/>
                </a:solidFill>
              </a:rPr>
              <a:t> </a:t>
            </a:r>
            <a:r>
              <a:rPr lang="sk-SK" sz="3600" b="1" dirty="0">
                <a:solidFill>
                  <a:srgbClr val="FF0000"/>
                </a:solidFill>
              </a:rPr>
              <a:t>a zdatnosť </a:t>
            </a:r>
          </a:p>
        </p:txBody>
      </p:sp>
      <p:sp>
        <p:nvSpPr>
          <p:cNvPr id="4" name="Obdĺžnik 3"/>
          <p:cNvSpPr/>
          <p:nvPr/>
        </p:nvSpPr>
        <p:spPr>
          <a:xfrm>
            <a:off x="3129780" y="2711908"/>
            <a:ext cx="5715034" cy="2215991"/>
          </a:xfrm>
          <a:prstGeom prst="rect">
            <a:avLst/>
          </a:prstGeom>
        </p:spPr>
        <p:txBody>
          <a:bodyPr wrap="square">
            <a:spAutoFit/>
          </a:bodyPr>
          <a:lstStyle/>
          <a:p>
            <a:pPr algn="ctr"/>
            <a:r>
              <a:rPr lang="sk-SK" sz="2000" dirty="0"/>
              <a:t>Najvýznamnejšie zložky nesprávneho životného štýl sú</a:t>
            </a:r>
            <a:r>
              <a:rPr lang="sk-SK" sz="2000" b="1" dirty="0"/>
              <a:t> nesprávne stravovanie a nevhodná výživa, nadmerná konzumácia alkoholu, fajčenie, nedostatok fyzickej aktivity a sedavý spôsob života. Zvyšujú riziko rôznych chronických chorôb a predčasnú smrť</a:t>
            </a:r>
            <a:r>
              <a:rPr lang="sk-SK" b="1" dirty="0"/>
              <a:t>. </a:t>
            </a:r>
            <a:endParaRPr lang="sk-SK" dirty="0"/>
          </a:p>
          <a:p>
            <a:r>
              <a:rPr lang="sk-SK" dirty="0"/>
              <a:t> </a:t>
            </a:r>
          </a:p>
        </p:txBody>
      </p:sp>
      <p:sp>
        <p:nvSpPr>
          <p:cNvPr id="5" name="Obdĺžnik 4"/>
          <p:cNvSpPr/>
          <p:nvPr/>
        </p:nvSpPr>
        <p:spPr>
          <a:xfrm>
            <a:off x="299185" y="4457924"/>
            <a:ext cx="8545629" cy="369332"/>
          </a:xfrm>
          <a:prstGeom prst="rect">
            <a:avLst/>
          </a:prstGeom>
        </p:spPr>
        <p:txBody>
          <a:bodyPr wrap="square">
            <a:spAutoFit/>
          </a:bodyPr>
          <a:lstStyle/>
          <a:p>
            <a:pPr algn="ctr"/>
            <a:r>
              <a:rPr lang="sk-SK" b="1" dirty="0" smtClean="0">
                <a:solidFill>
                  <a:srgbClr val="FF0000"/>
                </a:solidFill>
              </a:rPr>
              <a:t> </a:t>
            </a:r>
            <a:endParaRPr lang="sk-SK" b="1" dirty="0">
              <a:solidFill>
                <a:srgbClr val="FF0000"/>
              </a:solidFill>
            </a:endParaRPr>
          </a:p>
        </p:txBody>
      </p:sp>
      <p:pic>
        <p:nvPicPr>
          <p:cNvPr id="2" name="Obrázok 1"/>
          <p:cNvPicPr>
            <a:picLocks noChangeAspect="1"/>
          </p:cNvPicPr>
          <p:nvPr/>
        </p:nvPicPr>
        <p:blipFill rotWithShape="1">
          <a:blip r:embed="rId10"/>
          <a:srcRect b="6800"/>
          <a:stretch/>
        </p:blipFill>
        <p:spPr>
          <a:xfrm>
            <a:off x="433358" y="2578176"/>
            <a:ext cx="2476500" cy="2485628"/>
          </a:xfrm>
          <a:prstGeom prst="rect">
            <a:avLst/>
          </a:prstGeom>
        </p:spPr>
      </p:pic>
    </p:spTree>
    <p:extLst>
      <p:ext uri="{BB962C8B-B14F-4D97-AF65-F5344CB8AC3E}">
        <p14:creationId xmlns:p14="http://schemas.microsoft.com/office/powerpoint/2010/main" val="3967005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Template_O2_LESSON 1_</Template>
  <TotalTime>16038</TotalTime>
  <Words>3211</Words>
  <Application>Microsoft Office PowerPoint</Application>
  <PresentationFormat>Prezentácia na obrazovke (4:3)</PresentationFormat>
  <Paragraphs>221</Paragraphs>
  <Slides>20</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20</vt:i4>
      </vt:variant>
    </vt:vector>
  </HeadingPairs>
  <TitlesOfParts>
    <vt:vector size="25" baseType="lpstr">
      <vt:lpstr>Arial</vt:lpstr>
      <vt:lpstr>Calibri</vt:lpstr>
      <vt:lpstr>Times New Roman</vt:lpstr>
      <vt:lpstr>Verdana</vt:lpstr>
      <vt:lpstr>Motiv systému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Writers in Rhyme</dc:title>
  <dc:creator>MILOSKO</dc:creator>
  <cp:lastModifiedBy>Dagmar Sadovska</cp:lastModifiedBy>
  <cp:revision>1149</cp:revision>
  <dcterms:created xsi:type="dcterms:W3CDTF">2010-12-09T22:38:35Z</dcterms:created>
  <dcterms:modified xsi:type="dcterms:W3CDTF">2024-12-19T15:32:25Z</dcterms:modified>
</cp:coreProperties>
</file>