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647" r:id="rId2"/>
    <p:sldId id="650" r:id="rId3"/>
    <p:sldId id="670" r:id="rId4"/>
    <p:sldId id="672" r:id="rId5"/>
    <p:sldId id="651" r:id="rId6"/>
    <p:sldId id="673" r:id="rId7"/>
    <p:sldId id="674" r:id="rId8"/>
    <p:sldId id="675" r:id="rId9"/>
    <p:sldId id="676" r:id="rId10"/>
    <p:sldId id="677" r:id="rId11"/>
    <p:sldId id="657" r:id="rId12"/>
    <p:sldId id="658" r:id="rId13"/>
    <p:sldId id="681" r:id="rId14"/>
    <p:sldId id="682" r:id="rId15"/>
    <p:sldId id="663" r:id="rId16"/>
    <p:sldId id="679" r:id="rId1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DFEFF"/>
    <a:srgbClr val="CFFDFD"/>
    <a:srgbClr val="B88C00"/>
    <a:srgbClr val="CCFFFF"/>
    <a:srgbClr val="FBFBF5"/>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redný štý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5332" autoAdjust="0"/>
  </p:normalViewPr>
  <p:slideViewPr>
    <p:cSldViewPr>
      <p:cViewPr varScale="1">
        <p:scale>
          <a:sx n="91" d="100"/>
          <a:sy n="91" d="100"/>
        </p:scale>
        <p:origin x="140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245362-6DB7-45BC-85FE-5D5636CE19A7}" type="datetimeFigureOut">
              <a:rPr lang="sk-SK" smtClean="0"/>
              <a:t>19.12.2024</a:t>
            </a:fld>
            <a:endParaRPr lang="sk-SK"/>
          </a:p>
        </p:txBody>
      </p:sp>
      <p:sp>
        <p:nvSpPr>
          <p:cNvPr id="4" name="Zástupný objekt pre obrázok snímky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37B4B1-CBA5-409B-968D-563B3B7C8B2E}" type="slidenum">
              <a:rPr lang="sk-SK" smtClean="0"/>
              <a:t>‹#›</a:t>
            </a:fld>
            <a:endParaRPr lang="sk-SK"/>
          </a:p>
        </p:txBody>
      </p:sp>
    </p:spTree>
    <p:extLst>
      <p:ext uri="{BB962C8B-B14F-4D97-AF65-F5344CB8AC3E}">
        <p14:creationId xmlns:p14="http://schemas.microsoft.com/office/powerpoint/2010/main" val="2483686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Upravte štýly predlohy textu</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Kliknutím upravte štýl predlohy podnadpisov</a:t>
            </a:r>
            <a:endParaRPr lang="cs-CZ"/>
          </a:p>
        </p:txBody>
      </p:sp>
      <p:sp>
        <p:nvSpPr>
          <p:cNvPr id="4" name="Zástupný symbol pro datum 3"/>
          <p:cNvSpPr>
            <a:spLocks noGrp="1"/>
          </p:cNvSpPr>
          <p:nvPr>
            <p:ph type="dt" sz="half" idx="10"/>
          </p:nvPr>
        </p:nvSpPr>
        <p:spPr/>
        <p:txBody>
          <a:bodyPr/>
          <a:lstStyle/>
          <a:p>
            <a:pPr>
              <a:defRPr/>
            </a:pPr>
            <a:endParaRPr lang="sk-SK"/>
          </a:p>
        </p:txBody>
      </p:sp>
      <p:sp>
        <p:nvSpPr>
          <p:cNvPr id="5" name="Zástupný symbol pro zápatí 4"/>
          <p:cNvSpPr>
            <a:spLocks noGrp="1"/>
          </p:cNvSpPr>
          <p:nvPr>
            <p:ph type="ftr" sz="quarter" idx="11"/>
          </p:nvPr>
        </p:nvSpPr>
        <p:spPr/>
        <p:txBody>
          <a:bodyPr/>
          <a:lstStyle/>
          <a:p>
            <a:pPr>
              <a:defRPr/>
            </a:pPr>
            <a:endParaRPr lang="sk-SK"/>
          </a:p>
        </p:txBody>
      </p:sp>
      <p:sp>
        <p:nvSpPr>
          <p:cNvPr id="6" name="Zástupný symbol pro číslo snímku 5"/>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3992721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cs-CZ"/>
          </a:p>
        </p:txBody>
      </p:sp>
      <p:sp>
        <p:nvSpPr>
          <p:cNvPr id="3" name="Zástupný symbol pro svislý text 2"/>
          <p:cNvSpPr>
            <a:spLocks noGrp="1"/>
          </p:cNvSpPr>
          <p:nvPr>
            <p:ph type="body" orient="vert" idx="1"/>
          </p:nvPr>
        </p:nvSpPr>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4" name="Zástupný symbol pro datum 3"/>
          <p:cNvSpPr>
            <a:spLocks noGrp="1"/>
          </p:cNvSpPr>
          <p:nvPr>
            <p:ph type="dt" sz="half" idx="10"/>
          </p:nvPr>
        </p:nvSpPr>
        <p:spPr/>
        <p:txBody>
          <a:bodyPr/>
          <a:lstStyle/>
          <a:p>
            <a:pPr>
              <a:defRPr/>
            </a:pPr>
            <a:endParaRPr lang="sk-SK"/>
          </a:p>
        </p:txBody>
      </p:sp>
      <p:sp>
        <p:nvSpPr>
          <p:cNvPr id="5" name="Zástupný symbol pro zápatí 4"/>
          <p:cNvSpPr>
            <a:spLocks noGrp="1"/>
          </p:cNvSpPr>
          <p:nvPr>
            <p:ph type="ftr" sz="quarter" idx="11"/>
          </p:nvPr>
        </p:nvSpPr>
        <p:spPr/>
        <p:txBody>
          <a:bodyPr/>
          <a:lstStyle/>
          <a:p>
            <a:pPr>
              <a:defRPr/>
            </a:pPr>
            <a:endParaRPr lang="sk-SK"/>
          </a:p>
        </p:txBody>
      </p:sp>
      <p:sp>
        <p:nvSpPr>
          <p:cNvPr id="6" name="Zástupný symbol pro číslo snímku 5"/>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2292257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sk-SK" smtClean="0"/>
              <a:t>Upravte štýly predlohy textu</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4" name="Zástupný symbol pro datum 3"/>
          <p:cNvSpPr>
            <a:spLocks noGrp="1"/>
          </p:cNvSpPr>
          <p:nvPr>
            <p:ph type="dt" sz="half" idx="10"/>
          </p:nvPr>
        </p:nvSpPr>
        <p:spPr/>
        <p:txBody>
          <a:bodyPr/>
          <a:lstStyle/>
          <a:p>
            <a:pPr>
              <a:defRPr/>
            </a:pPr>
            <a:endParaRPr lang="sk-SK"/>
          </a:p>
        </p:txBody>
      </p:sp>
      <p:sp>
        <p:nvSpPr>
          <p:cNvPr id="5" name="Zástupný symbol pro zápatí 4"/>
          <p:cNvSpPr>
            <a:spLocks noGrp="1"/>
          </p:cNvSpPr>
          <p:nvPr>
            <p:ph type="ftr" sz="quarter" idx="11"/>
          </p:nvPr>
        </p:nvSpPr>
        <p:spPr/>
        <p:txBody>
          <a:bodyPr/>
          <a:lstStyle/>
          <a:p>
            <a:pPr>
              <a:defRPr/>
            </a:pPr>
            <a:endParaRPr lang="sk-SK"/>
          </a:p>
        </p:txBody>
      </p:sp>
      <p:sp>
        <p:nvSpPr>
          <p:cNvPr id="6" name="Zástupný symbol pro číslo snímku 5"/>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164926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cs-CZ"/>
          </a:p>
        </p:txBody>
      </p:sp>
      <p:sp>
        <p:nvSpPr>
          <p:cNvPr id="3" name="Zástupný symbol pro obsah 2"/>
          <p:cNvSpPr>
            <a:spLocks noGrp="1"/>
          </p:cNvSpPr>
          <p:nvPr>
            <p:ph idx="1"/>
          </p:nvPr>
        </p:nvSpPr>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4" name="Zástupný symbol pro datum 3"/>
          <p:cNvSpPr>
            <a:spLocks noGrp="1"/>
          </p:cNvSpPr>
          <p:nvPr>
            <p:ph type="dt" sz="half" idx="10"/>
          </p:nvPr>
        </p:nvSpPr>
        <p:spPr/>
        <p:txBody>
          <a:bodyPr/>
          <a:lstStyle/>
          <a:p>
            <a:pPr>
              <a:defRPr/>
            </a:pPr>
            <a:endParaRPr lang="sk-SK"/>
          </a:p>
        </p:txBody>
      </p:sp>
      <p:sp>
        <p:nvSpPr>
          <p:cNvPr id="5" name="Zástupný symbol pro zápatí 4"/>
          <p:cNvSpPr>
            <a:spLocks noGrp="1"/>
          </p:cNvSpPr>
          <p:nvPr>
            <p:ph type="ftr" sz="quarter" idx="11"/>
          </p:nvPr>
        </p:nvSpPr>
        <p:spPr/>
        <p:txBody>
          <a:bodyPr/>
          <a:lstStyle/>
          <a:p>
            <a:pPr>
              <a:defRPr/>
            </a:pPr>
            <a:endParaRPr lang="sk-SK"/>
          </a:p>
        </p:txBody>
      </p:sp>
      <p:sp>
        <p:nvSpPr>
          <p:cNvPr id="6" name="Zástupný symbol pro číslo snímku 5"/>
          <p:cNvSpPr>
            <a:spLocks noGrp="1"/>
          </p:cNvSpPr>
          <p:nvPr>
            <p:ph type="sldNum" sz="quarter" idx="12"/>
          </p:nvPr>
        </p:nvSpPr>
        <p:spPr/>
        <p:txBody>
          <a:bodyPr/>
          <a:lstStyle/>
          <a:p>
            <a:pPr>
              <a:defRPr/>
            </a:pPr>
            <a:fld id="{D35FA7E5-6B71-4F0B-B28C-C7E70D3501B9}" type="slidenum">
              <a:rPr lang="sk-SK" altLang="sk-SK" smtClean="0"/>
              <a:pPr>
                <a:defRPr/>
              </a:pPr>
              <a:t>‹#›</a:t>
            </a:fld>
            <a:endParaRPr lang="sk-SK" altLang="sk-SK"/>
          </a:p>
        </p:txBody>
      </p:sp>
    </p:spTree>
    <p:extLst>
      <p:ext uri="{BB962C8B-B14F-4D97-AF65-F5344CB8AC3E}">
        <p14:creationId xmlns:p14="http://schemas.microsoft.com/office/powerpoint/2010/main" val="2050843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Upravte štýly predlohy textu</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Upraviť štýly predlohy textu</a:t>
            </a:r>
          </a:p>
        </p:txBody>
      </p:sp>
      <p:sp>
        <p:nvSpPr>
          <p:cNvPr id="4" name="Zástupný symbol pro datum 3"/>
          <p:cNvSpPr>
            <a:spLocks noGrp="1"/>
          </p:cNvSpPr>
          <p:nvPr>
            <p:ph type="dt" sz="half" idx="10"/>
          </p:nvPr>
        </p:nvSpPr>
        <p:spPr/>
        <p:txBody>
          <a:bodyPr/>
          <a:lstStyle/>
          <a:p>
            <a:pPr>
              <a:defRPr/>
            </a:pPr>
            <a:endParaRPr lang="sk-SK"/>
          </a:p>
        </p:txBody>
      </p:sp>
      <p:sp>
        <p:nvSpPr>
          <p:cNvPr id="5" name="Zástupný symbol pro zápatí 4"/>
          <p:cNvSpPr>
            <a:spLocks noGrp="1"/>
          </p:cNvSpPr>
          <p:nvPr>
            <p:ph type="ftr" sz="quarter" idx="11"/>
          </p:nvPr>
        </p:nvSpPr>
        <p:spPr/>
        <p:txBody>
          <a:bodyPr/>
          <a:lstStyle/>
          <a:p>
            <a:pPr>
              <a:defRPr/>
            </a:pPr>
            <a:endParaRPr lang="sk-SK"/>
          </a:p>
        </p:txBody>
      </p:sp>
      <p:sp>
        <p:nvSpPr>
          <p:cNvPr id="6" name="Zástupný symbol pro číslo snímku 5"/>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2806285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5" name="Zástupný symbol pro datum 4"/>
          <p:cNvSpPr>
            <a:spLocks noGrp="1"/>
          </p:cNvSpPr>
          <p:nvPr>
            <p:ph type="dt" sz="half" idx="10"/>
          </p:nvPr>
        </p:nvSpPr>
        <p:spPr/>
        <p:txBody>
          <a:bodyPr/>
          <a:lstStyle/>
          <a:p>
            <a:pPr>
              <a:defRPr/>
            </a:pPr>
            <a:endParaRPr lang="sk-SK"/>
          </a:p>
        </p:txBody>
      </p:sp>
      <p:sp>
        <p:nvSpPr>
          <p:cNvPr id="6" name="Zástupný symbol pro zápatí 5"/>
          <p:cNvSpPr>
            <a:spLocks noGrp="1"/>
          </p:cNvSpPr>
          <p:nvPr>
            <p:ph type="ftr" sz="quarter" idx="11"/>
          </p:nvPr>
        </p:nvSpPr>
        <p:spPr/>
        <p:txBody>
          <a:bodyPr/>
          <a:lstStyle/>
          <a:p>
            <a:pPr>
              <a:defRPr/>
            </a:pPr>
            <a:endParaRPr lang="sk-SK"/>
          </a:p>
        </p:txBody>
      </p:sp>
      <p:sp>
        <p:nvSpPr>
          <p:cNvPr id="7" name="Zástupný symbol pro číslo snímku 6"/>
          <p:cNvSpPr>
            <a:spLocks noGrp="1"/>
          </p:cNvSpPr>
          <p:nvPr>
            <p:ph type="sldNum" sz="quarter" idx="12"/>
          </p:nvPr>
        </p:nvSpPr>
        <p:spPr/>
        <p:txBody>
          <a:bodyPr/>
          <a:lstStyle/>
          <a:p>
            <a:pPr>
              <a:defRPr/>
            </a:pPr>
            <a:fld id="{3400DAEF-3B93-4878-96B7-8984720C145D}" type="slidenum">
              <a:rPr lang="sk-SK" altLang="sk-SK" smtClean="0"/>
              <a:pPr>
                <a:defRPr/>
              </a:pPr>
              <a:t>‹#›</a:t>
            </a:fld>
            <a:endParaRPr lang="sk-SK" altLang="sk-SK"/>
          </a:p>
        </p:txBody>
      </p:sp>
    </p:spTree>
    <p:extLst>
      <p:ext uri="{BB962C8B-B14F-4D97-AF65-F5344CB8AC3E}">
        <p14:creationId xmlns:p14="http://schemas.microsoft.com/office/powerpoint/2010/main" val="366426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Upravte štýly predlohy textu</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7" name="Zástupný symbol pro datum 6"/>
          <p:cNvSpPr>
            <a:spLocks noGrp="1"/>
          </p:cNvSpPr>
          <p:nvPr>
            <p:ph type="dt" sz="half" idx="10"/>
          </p:nvPr>
        </p:nvSpPr>
        <p:spPr/>
        <p:txBody>
          <a:bodyPr/>
          <a:lstStyle/>
          <a:p>
            <a:pPr>
              <a:defRPr/>
            </a:pPr>
            <a:endParaRPr lang="sk-SK"/>
          </a:p>
        </p:txBody>
      </p:sp>
      <p:sp>
        <p:nvSpPr>
          <p:cNvPr id="8" name="Zástupný symbol pro zápatí 7"/>
          <p:cNvSpPr>
            <a:spLocks noGrp="1"/>
          </p:cNvSpPr>
          <p:nvPr>
            <p:ph type="ftr" sz="quarter" idx="11"/>
          </p:nvPr>
        </p:nvSpPr>
        <p:spPr/>
        <p:txBody>
          <a:bodyPr/>
          <a:lstStyle/>
          <a:p>
            <a:pPr>
              <a:defRPr/>
            </a:pPr>
            <a:endParaRPr lang="sk-SK"/>
          </a:p>
        </p:txBody>
      </p:sp>
      <p:sp>
        <p:nvSpPr>
          <p:cNvPr id="9" name="Zástupný symbol pro číslo snímku 8"/>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329001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cs-CZ"/>
          </a:p>
        </p:txBody>
      </p:sp>
      <p:sp>
        <p:nvSpPr>
          <p:cNvPr id="3" name="Zástupný symbol pro datum 2"/>
          <p:cNvSpPr>
            <a:spLocks noGrp="1"/>
          </p:cNvSpPr>
          <p:nvPr>
            <p:ph type="dt" sz="half" idx="10"/>
          </p:nvPr>
        </p:nvSpPr>
        <p:spPr/>
        <p:txBody>
          <a:bodyPr/>
          <a:lstStyle/>
          <a:p>
            <a:pPr>
              <a:defRPr/>
            </a:pPr>
            <a:endParaRPr lang="sk-SK"/>
          </a:p>
        </p:txBody>
      </p:sp>
      <p:sp>
        <p:nvSpPr>
          <p:cNvPr id="4" name="Zástupný symbol pro zápatí 3"/>
          <p:cNvSpPr>
            <a:spLocks noGrp="1"/>
          </p:cNvSpPr>
          <p:nvPr>
            <p:ph type="ftr" sz="quarter" idx="11"/>
          </p:nvPr>
        </p:nvSpPr>
        <p:spPr/>
        <p:txBody>
          <a:bodyPr/>
          <a:lstStyle/>
          <a:p>
            <a:pPr>
              <a:defRPr/>
            </a:pPr>
            <a:endParaRPr lang="sk-SK"/>
          </a:p>
        </p:txBody>
      </p:sp>
      <p:sp>
        <p:nvSpPr>
          <p:cNvPr id="5" name="Zástupný symbol pro číslo snímku 4"/>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2888572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endParaRPr lang="sk-SK"/>
          </a:p>
        </p:txBody>
      </p:sp>
      <p:sp>
        <p:nvSpPr>
          <p:cNvPr id="3" name="Zástupný symbol pro zápatí 2"/>
          <p:cNvSpPr>
            <a:spLocks noGrp="1"/>
          </p:cNvSpPr>
          <p:nvPr>
            <p:ph type="ftr" sz="quarter" idx="11"/>
          </p:nvPr>
        </p:nvSpPr>
        <p:spPr/>
        <p:txBody>
          <a:bodyPr/>
          <a:lstStyle/>
          <a:p>
            <a:pPr>
              <a:defRPr/>
            </a:pPr>
            <a:endParaRPr lang="sk-SK"/>
          </a:p>
        </p:txBody>
      </p:sp>
      <p:sp>
        <p:nvSpPr>
          <p:cNvPr id="4" name="Zástupný symbol pro číslo snímku 3"/>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416425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Upravte štýly predlohy textu</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5" name="Zástupný symbol pro datum 4"/>
          <p:cNvSpPr>
            <a:spLocks noGrp="1"/>
          </p:cNvSpPr>
          <p:nvPr>
            <p:ph type="dt" sz="half" idx="10"/>
          </p:nvPr>
        </p:nvSpPr>
        <p:spPr/>
        <p:txBody>
          <a:bodyPr/>
          <a:lstStyle/>
          <a:p>
            <a:pPr>
              <a:defRPr/>
            </a:pPr>
            <a:endParaRPr lang="sk-SK"/>
          </a:p>
        </p:txBody>
      </p:sp>
      <p:sp>
        <p:nvSpPr>
          <p:cNvPr id="6" name="Zástupný symbol pro zápatí 5"/>
          <p:cNvSpPr>
            <a:spLocks noGrp="1"/>
          </p:cNvSpPr>
          <p:nvPr>
            <p:ph type="ftr" sz="quarter" idx="11"/>
          </p:nvPr>
        </p:nvSpPr>
        <p:spPr/>
        <p:txBody>
          <a:bodyPr/>
          <a:lstStyle/>
          <a:p>
            <a:pPr>
              <a:defRPr/>
            </a:pPr>
            <a:endParaRPr lang="sk-SK"/>
          </a:p>
        </p:txBody>
      </p:sp>
      <p:sp>
        <p:nvSpPr>
          <p:cNvPr id="7" name="Zástupný symbol pro číslo snímku 6"/>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1136411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Upravte štýly predlohy textu</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5" name="Zástupný symbol pro datum 4"/>
          <p:cNvSpPr>
            <a:spLocks noGrp="1"/>
          </p:cNvSpPr>
          <p:nvPr>
            <p:ph type="dt" sz="half" idx="10"/>
          </p:nvPr>
        </p:nvSpPr>
        <p:spPr/>
        <p:txBody>
          <a:bodyPr/>
          <a:lstStyle/>
          <a:p>
            <a:pPr>
              <a:defRPr/>
            </a:pPr>
            <a:endParaRPr lang="sk-SK"/>
          </a:p>
        </p:txBody>
      </p:sp>
      <p:sp>
        <p:nvSpPr>
          <p:cNvPr id="6" name="Zástupný symbol pro zápatí 5"/>
          <p:cNvSpPr>
            <a:spLocks noGrp="1"/>
          </p:cNvSpPr>
          <p:nvPr>
            <p:ph type="ftr" sz="quarter" idx="11"/>
          </p:nvPr>
        </p:nvSpPr>
        <p:spPr/>
        <p:txBody>
          <a:bodyPr/>
          <a:lstStyle/>
          <a:p>
            <a:pPr>
              <a:defRPr/>
            </a:pPr>
            <a:endParaRPr lang="sk-SK"/>
          </a:p>
        </p:txBody>
      </p:sp>
      <p:sp>
        <p:nvSpPr>
          <p:cNvPr id="7" name="Zástupný symbol pro číslo snímku 6"/>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1453923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sk-SK"/>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sk-SK"/>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35383025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emf"/></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jpeg"/><Relationship Id="rId9" Type="http://schemas.openxmlformats.org/officeDocument/2006/relationships/image" Target="../media/image8.emf"/></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3.jpeg"/><Relationship Id="rId9" Type="http://schemas.openxmlformats.org/officeDocument/2006/relationships/image" Target="../media/image8.emf"/></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jpeg"/><Relationship Id="rId9" Type="http://schemas.openxmlformats.org/officeDocument/2006/relationships/image" Target="../media/image8.emf"/></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4.jpe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3.jpeg"/><Relationship Id="rId9" Type="http://schemas.openxmlformats.org/officeDocument/2006/relationships/image" Target="../media/image8.emf"/></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3.jpeg"/><Relationship Id="rId9" Type="http://schemas.openxmlformats.org/officeDocument/2006/relationships/image" Target="../media/image8.emf"/></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92443"/>
          </a:xfrm>
          <a:prstGeom prst="rect">
            <a:avLst/>
          </a:prstGeom>
          <a:solidFill>
            <a:srgbClr val="FFC000"/>
          </a:solidFill>
        </p:spPr>
        <p:txBody>
          <a:bodyPr wrap="square">
            <a:spAutoFit/>
          </a:bodyPr>
          <a:lstStyle/>
          <a:p>
            <a:pPr>
              <a:lnSpc>
                <a:spcPct val="150000"/>
              </a:lnSpc>
            </a:pPr>
            <a:r>
              <a:rPr lang="sk" sz="800" dirty="0">
                <a:ea typeface="Verdana" panose="020B0604030504040204" pitchFamily="34" charset="0"/>
                <a:cs typeface="Verdana" panose="020B0604030504040204" pitchFamily="34" charset="0"/>
              </a:rPr>
              <a:t>Projekt</a:t>
            </a:r>
            <a:r>
              <a:rPr lang="sk" sz="800" b="1" dirty="0">
                <a:ea typeface="Verdana" panose="020B0604030504040204" pitchFamily="34" charset="0"/>
                <a:cs typeface="Verdana" panose="020B0604030504040204" pitchFamily="34" charset="0"/>
              </a:rPr>
              <a:t>: </a:t>
            </a:r>
            <a:r>
              <a:rPr lang="sk" sz="800" b="1" dirty="0"/>
              <a:t>Innovative STEPS </a:t>
            </a:r>
            <a:r>
              <a:rPr lang="sk" sz="800" dirty="0"/>
              <a:t>(Innovative SusTainability Education for Prosperous Schools )</a:t>
            </a:r>
            <a:endParaRPr lang="sk-SK" sz="800" dirty="0">
              <a:ea typeface="Verdana" panose="020B0604030504040204" pitchFamily="34" charset="0"/>
              <a:cs typeface="Times New Roman" panose="02020603050405020304" pitchFamily="18" charset="0"/>
            </a:endParaRPr>
          </a:p>
          <a:p>
            <a:r>
              <a:rPr lang="sk" sz="800">
                <a:ea typeface="Verdana" panose="020B0604030504040204" pitchFamily="34" charset="0"/>
                <a:cs typeface="Verdana" panose="020B0604030504040204" pitchFamily="34" charset="0"/>
              </a:rPr>
              <a:t>ID číslo projektu :  </a:t>
            </a:r>
            <a:r>
              <a:rPr lang="sk" sz="800"/>
              <a:t>2022-1-SK01-KA220-SCH-000085417</a:t>
            </a:r>
            <a:r>
              <a:rPr lang="sk" sz="800">
                <a:ea typeface="Calibri" panose="020F0502020204030204" pitchFamily="34" charset="0"/>
                <a:cs typeface="Times New Roman" panose="02020603050405020304" pitchFamily="18" charset="0"/>
              </a:rPr>
              <a:t>    </a:t>
            </a:r>
          </a:p>
          <a:p>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9" name="BlokTextu 8"/>
          <p:cNvSpPr txBox="1"/>
          <p:nvPr/>
        </p:nvSpPr>
        <p:spPr>
          <a:xfrm>
            <a:off x="129228" y="1397819"/>
            <a:ext cx="8956531" cy="3231654"/>
          </a:xfrm>
          <a:prstGeom prst="rect">
            <a:avLst/>
          </a:prstGeom>
          <a:noFill/>
        </p:spPr>
        <p:txBody>
          <a:bodyPr wrap="square" rtlCol="0">
            <a:spAutoFit/>
          </a:bodyPr>
          <a:lstStyle/>
          <a:p>
            <a:pPr algn="ctr"/>
            <a:r>
              <a:rPr lang="sk-SK" sz="7200" b="1" i="1" dirty="0">
                <a:solidFill>
                  <a:srgbClr val="FF0000"/>
                </a:solidFill>
              </a:rPr>
              <a:t>Zdravá </a:t>
            </a:r>
            <a:r>
              <a:rPr lang="sk-SK" sz="7200" b="1" i="1" dirty="0" smtClean="0">
                <a:solidFill>
                  <a:srgbClr val="FF0000"/>
                </a:solidFill>
              </a:rPr>
              <a:t>výživa</a:t>
            </a:r>
          </a:p>
          <a:p>
            <a:pPr algn="ctr"/>
            <a:r>
              <a:rPr lang="sk-SK" sz="3600" b="1" i="1" dirty="0" smtClean="0">
                <a:solidFill>
                  <a:srgbClr val="FF0000"/>
                </a:solidFill>
              </a:rPr>
              <a:t>Vzdelávanie pre učiteľov</a:t>
            </a:r>
          </a:p>
          <a:p>
            <a:pPr algn="ctr"/>
            <a:endParaRPr lang="sk-SK" sz="3600" b="1" i="1" dirty="0">
              <a:solidFill>
                <a:srgbClr val="FF0000"/>
              </a:solidFill>
            </a:endParaRPr>
          </a:p>
          <a:p>
            <a:pPr algn="ctr"/>
            <a:r>
              <a:rPr lang="sk-SK" sz="2000" b="1" i="1" dirty="0" smtClean="0">
                <a:solidFill>
                  <a:srgbClr val="0070C0"/>
                </a:solidFill>
              </a:rPr>
              <a:t>Autori: </a:t>
            </a:r>
          </a:p>
          <a:p>
            <a:pPr algn="ctr"/>
            <a:r>
              <a:rPr lang="sk-SK" sz="2000" b="1" i="1" dirty="0" smtClean="0">
                <a:solidFill>
                  <a:srgbClr val="0070C0"/>
                </a:solidFill>
              </a:rPr>
              <a:t>Martina Klieštiková, Peter Minárik, Daniela Mináriková, Jana Sremaňáková</a:t>
            </a:r>
          </a:p>
          <a:p>
            <a:pPr algn="ctr"/>
            <a:endParaRPr lang="sk-SK" sz="2000" dirty="0">
              <a:solidFill>
                <a:srgbClr val="0070C0"/>
              </a:solidFill>
            </a:endParaRP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pic>
        <p:nvPicPr>
          <p:cNvPr id="2" name="Obrázok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77009" y="53867"/>
            <a:ext cx="3062590" cy="744976"/>
          </a:xfrm>
          <a:prstGeom prst="rect">
            <a:avLst/>
          </a:prstGeom>
        </p:spPr>
      </p:pic>
    </p:spTree>
    <p:extLst>
      <p:ext uri="{BB962C8B-B14F-4D97-AF65-F5344CB8AC3E}">
        <p14:creationId xmlns:p14="http://schemas.microsoft.com/office/powerpoint/2010/main" val="2398456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a:t>Innovative STEPS </a:t>
            </a:r>
            <a:r>
              <a:rPr lang="sk-SK" sz="800" b="1" dirty="0" smtClean="0"/>
              <a:t>(</a:t>
            </a:r>
            <a:r>
              <a:rPr lang="sk-SK" sz="800" b="1" dirty="0"/>
              <a:t>Innovative SusTainability Education </a:t>
            </a:r>
            <a:r>
              <a:rPr lang="sk-SK" sz="800" b="1" dirty="0" err="1"/>
              <a:t>for</a:t>
            </a:r>
            <a:r>
              <a:rPr lang="sk-SK" sz="800" b="1" dirty="0"/>
              <a:t> Prosperous Schools)</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Agreement Number:</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3" name="Obdĺžnik 2"/>
          <p:cNvSpPr/>
          <p:nvPr/>
        </p:nvSpPr>
        <p:spPr>
          <a:xfrm>
            <a:off x="377374" y="1337162"/>
            <a:ext cx="8460239" cy="369332"/>
          </a:xfrm>
          <a:prstGeom prst="rect">
            <a:avLst/>
          </a:prstGeom>
        </p:spPr>
        <p:txBody>
          <a:bodyPr wrap="square">
            <a:spAutoFit/>
          </a:bodyPr>
          <a:lstStyle/>
          <a:p>
            <a:r>
              <a:rPr lang="sk-SK" dirty="0"/>
              <a:t> </a:t>
            </a:r>
            <a:r>
              <a:rPr lang="sk-SK" b="1" dirty="0"/>
              <a:t>Odhadovaná priemerná denná potreba energie je približne:</a:t>
            </a:r>
            <a:endParaRPr lang="sk-SK" dirty="0"/>
          </a:p>
        </p:txBody>
      </p:sp>
      <p:graphicFrame>
        <p:nvGraphicFramePr>
          <p:cNvPr id="2" name="Tabuľka 1"/>
          <p:cNvGraphicFramePr>
            <a:graphicFrameLocks noGrp="1"/>
          </p:cNvGraphicFramePr>
          <p:nvPr>
            <p:extLst>
              <p:ext uri="{D42A27DB-BD31-4B8C-83A1-F6EECF244321}">
                <p14:modId xmlns:p14="http://schemas.microsoft.com/office/powerpoint/2010/main" val="1925049014"/>
              </p:ext>
            </p:extLst>
          </p:nvPr>
        </p:nvGraphicFramePr>
        <p:xfrm>
          <a:off x="491220" y="1988841"/>
          <a:ext cx="6097004" cy="2152299"/>
        </p:xfrm>
        <a:graphic>
          <a:graphicData uri="http://schemas.openxmlformats.org/drawingml/2006/table">
            <a:tbl>
              <a:tblPr firstRow="1" firstCol="1" bandRow="1">
                <a:tableStyleId>{5C22544A-7EE6-4342-B048-85BDC9FD1C3A}</a:tableStyleId>
              </a:tblPr>
              <a:tblGrid>
                <a:gridCol w="1630888">
                  <a:extLst>
                    <a:ext uri="{9D8B030D-6E8A-4147-A177-3AD203B41FA5}">
                      <a16:colId xmlns:a16="http://schemas.microsoft.com/office/drawing/2014/main" val="3104139859"/>
                    </a:ext>
                  </a:extLst>
                </a:gridCol>
                <a:gridCol w="4466116">
                  <a:extLst>
                    <a:ext uri="{9D8B030D-6E8A-4147-A177-3AD203B41FA5}">
                      <a16:colId xmlns:a16="http://schemas.microsoft.com/office/drawing/2014/main" val="3689980306"/>
                    </a:ext>
                  </a:extLst>
                </a:gridCol>
              </a:tblGrid>
              <a:tr h="807112">
                <a:tc>
                  <a:txBody>
                    <a:bodyPr/>
                    <a:lstStyle/>
                    <a:p>
                      <a:pPr>
                        <a:lnSpc>
                          <a:spcPct val="107000"/>
                        </a:lnSpc>
                        <a:spcAft>
                          <a:spcPts val="0"/>
                        </a:spcAft>
                      </a:pPr>
                      <a:r>
                        <a:rPr lang="sk-SK" sz="1200" kern="100" dirty="0">
                          <a:effectLst/>
                        </a:rPr>
                        <a:t>Dospelí</a:t>
                      </a:r>
                      <a:endParaRPr lang="sk-SK"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sk-SK" sz="1200" kern="100">
                          <a:effectLst/>
                        </a:rPr>
                        <a:t>Ženy 1 800 – 2 800 kcal</a:t>
                      </a:r>
                      <a:endParaRPr lang="sk-SK" sz="1100" kern="100">
                        <a:effectLst/>
                      </a:endParaRPr>
                    </a:p>
                    <a:p>
                      <a:pPr algn="just">
                        <a:lnSpc>
                          <a:spcPct val="107000"/>
                        </a:lnSpc>
                        <a:spcAft>
                          <a:spcPts val="0"/>
                        </a:spcAft>
                      </a:pPr>
                      <a:r>
                        <a:rPr lang="sk-SK" sz="1200" kern="100">
                          <a:effectLst/>
                        </a:rPr>
                        <a:t>Tehotné a dojčiace 2 600 - 2 900 kcal</a:t>
                      </a:r>
                      <a:endParaRPr lang="sk-SK" sz="1100" kern="100">
                        <a:effectLst/>
                      </a:endParaRPr>
                    </a:p>
                    <a:p>
                      <a:pPr>
                        <a:lnSpc>
                          <a:spcPct val="107000"/>
                        </a:lnSpc>
                        <a:spcAft>
                          <a:spcPts val="0"/>
                        </a:spcAft>
                      </a:pPr>
                      <a:r>
                        <a:rPr lang="sk-SK" sz="1200" kern="100">
                          <a:effectLst/>
                        </a:rPr>
                        <a:t>Muži 2 000 – 3 200 kcal  </a:t>
                      </a:r>
                      <a:endParaRPr lang="sk-SK"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15035799"/>
                  </a:ext>
                </a:extLst>
              </a:tr>
              <a:tr h="269037">
                <a:tc>
                  <a:txBody>
                    <a:bodyPr/>
                    <a:lstStyle/>
                    <a:p>
                      <a:pPr>
                        <a:lnSpc>
                          <a:spcPct val="107000"/>
                        </a:lnSpc>
                        <a:spcAft>
                          <a:spcPts val="0"/>
                        </a:spcAft>
                      </a:pPr>
                      <a:r>
                        <a:rPr lang="sk-SK" sz="1200" kern="100">
                          <a:effectLst/>
                        </a:rPr>
                        <a:t>Deti </a:t>
                      </a:r>
                      <a:endParaRPr lang="sk-SK"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k-SK" sz="1200" kern="100">
                          <a:effectLst/>
                        </a:rPr>
                        <a:t>1 200 – 1 800 kcal </a:t>
                      </a:r>
                      <a:endParaRPr lang="sk-SK"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11532"/>
                  </a:ext>
                </a:extLst>
              </a:tr>
              <a:tr h="538075">
                <a:tc>
                  <a:txBody>
                    <a:bodyPr/>
                    <a:lstStyle/>
                    <a:p>
                      <a:pPr>
                        <a:lnSpc>
                          <a:spcPct val="107000"/>
                        </a:lnSpc>
                        <a:spcAft>
                          <a:spcPts val="0"/>
                        </a:spcAft>
                      </a:pPr>
                      <a:r>
                        <a:rPr lang="sk-SK" sz="1200" kern="100">
                          <a:effectLst/>
                        </a:rPr>
                        <a:t>Dospievajúci </a:t>
                      </a:r>
                      <a:endParaRPr lang="sk-SK"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k-SK" sz="1200" kern="100" dirty="0">
                          <a:effectLst/>
                        </a:rPr>
                        <a:t>Chlapci 1 600 – 2 600 kcal</a:t>
                      </a:r>
                      <a:endParaRPr lang="sk-SK" sz="1100" kern="100" dirty="0">
                        <a:effectLst/>
                      </a:endParaRPr>
                    </a:p>
                    <a:p>
                      <a:pPr>
                        <a:lnSpc>
                          <a:spcPct val="107000"/>
                        </a:lnSpc>
                        <a:spcAft>
                          <a:spcPts val="0"/>
                        </a:spcAft>
                      </a:pPr>
                      <a:r>
                        <a:rPr lang="sk-SK" sz="1200" kern="100" dirty="0">
                          <a:effectLst/>
                        </a:rPr>
                        <a:t>Dievčatá 1 400 – 2 200 kcal</a:t>
                      </a:r>
                      <a:endParaRPr lang="sk-SK"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0951015"/>
                  </a:ext>
                </a:extLst>
              </a:tr>
              <a:tr h="538075">
                <a:tc>
                  <a:txBody>
                    <a:bodyPr/>
                    <a:lstStyle/>
                    <a:p>
                      <a:pPr>
                        <a:lnSpc>
                          <a:spcPct val="107000"/>
                        </a:lnSpc>
                        <a:spcAft>
                          <a:spcPts val="0"/>
                        </a:spcAft>
                      </a:pPr>
                      <a:r>
                        <a:rPr lang="sk-SK" sz="1200" kern="100">
                          <a:effectLst/>
                        </a:rPr>
                        <a:t>Starší dospelí </a:t>
                      </a:r>
                      <a:endParaRPr lang="sk-SK"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k-SK" sz="1200" kern="100" dirty="0">
                          <a:effectLst/>
                        </a:rPr>
                        <a:t>Muži 1 800 – 2 400 kcal</a:t>
                      </a:r>
                      <a:endParaRPr lang="sk-SK" sz="1100" kern="100" dirty="0">
                        <a:effectLst/>
                      </a:endParaRPr>
                    </a:p>
                    <a:p>
                      <a:pPr>
                        <a:lnSpc>
                          <a:spcPct val="107000"/>
                        </a:lnSpc>
                        <a:spcAft>
                          <a:spcPts val="0"/>
                        </a:spcAft>
                      </a:pPr>
                      <a:r>
                        <a:rPr lang="sk-SK" sz="1200" kern="100" dirty="0">
                          <a:effectLst/>
                        </a:rPr>
                        <a:t>Ženy 1 600 – 2 200 kcal</a:t>
                      </a:r>
                      <a:endParaRPr lang="sk-SK"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18591401"/>
                  </a:ext>
                </a:extLst>
              </a:tr>
            </a:tbl>
          </a:graphicData>
        </a:graphic>
      </p:graphicFrame>
      <p:sp>
        <p:nvSpPr>
          <p:cNvPr id="8" name="Obdĺžnik 7"/>
          <p:cNvSpPr/>
          <p:nvPr/>
        </p:nvSpPr>
        <p:spPr>
          <a:xfrm>
            <a:off x="407422" y="4256620"/>
            <a:ext cx="7044898" cy="841256"/>
          </a:xfrm>
          <a:prstGeom prst="rect">
            <a:avLst/>
          </a:prstGeom>
        </p:spPr>
        <p:txBody>
          <a:bodyPr wrap="square">
            <a:spAutoFit/>
          </a:bodyPr>
          <a:lstStyle/>
          <a:p>
            <a:pPr>
              <a:lnSpc>
                <a:spcPct val="150000"/>
              </a:lnSpc>
              <a:spcAft>
                <a:spcPts val="800"/>
              </a:spcAft>
            </a:pPr>
            <a:r>
              <a:rPr lang="sk-SK" sz="1400" dirty="0">
                <a:ea typeface="Calibri" panose="020F0502020204030204" pitchFamily="34" charset="0"/>
                <a:cs typeface="Times New Roman" panose="02020603050405020304" pitchFamily="18" charset="0"/>
              </a:rPr>
              <a:t>Uvedené hodnoty závisia od veku a úrovne fyzickej aktivity. </a:t>
            </a:r>
            <a:endParaRPr lang="sk-SK" sz="1400" dirty="0" smtClean="0">
              <a:ea typeface="Calibri" panose="020F0502020204030204" pitchFamily="34" charset="0"/>
              <a:cs typeface="Times New Roman" panose="02020603050405020304" pitchFamily="18" charset="0"/>
            </a:endParaRPr>
          </a:p>
          <a:p>
            <a:pPr>
              <a:lnSpc>
                <a:spcPct val="150000"/>
              </a:lnSpc>
              <a:spcAft>
                <a:spcPts val="800"/>
              </a:spcAft>
            </a:pPr>
            <a:r>
              <a:rPr lang="sk-SK" sz="1400" dirty="0" smtClean="0">
                <a:ea typeface="Calibri" panose="020F0502020204030204" pitchFamily="34" charset="0"/>
                <a:cs typeface="Times New Roman" panose="02020603050405020304" pitchFamily="18" charset="0"/>
              </a:rPr>
              <a:t>Na </a:t>
            </a:r>
            <a:r>
              <a:rPr lang="sk-SK" sz="1400" dirty="0">
                <a:ea typeface="Calibri" panose="020F0502020204030204" pitchFamily="34" charset="0"/>
                <a:cs typeface="Times New Roman" panose="02020603050405020304" pitchFamily="18" charset="0"/>
              </a:rPr>
              <a:t>presnejší výpočet sa používajú rôzne vzore, on-line kalkulačky alebo kalorické tabuľky.</a:t>
            </a:r>
            <a:endParaRPr lang="sk-SK"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0685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a:t>Innovative STEPS </a:t>
            </a:r>
            <a:r>
              <a:rPr lang="sk-SK" sz="800" b="1" dirty="0" smtClean="0"/>
              <a:t>(</a:t>
            </a:r>
            <a:r>
              <a:rPr lang="sk-SK" sz="800" b="1" dirty="0"/>
              <a:t>Innovative SusTainability Education </a:t>
            </a:r>
            <a:r>
              <a:rPr lang="sk-SK" sz="800" b="1" dirty="0" err="1"/>
              <a:t>for</a:t>
            </a:r>
            <a:r>
              <a:rPr lang="sk-SK" sz="800" b="1" dirty="0"/>
              <a:t> Prosperous Schools)</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Agreement Number:</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2" name="Obdĺžnik 1"/>
          <p:cNvSpPr/>
          <p:nvPr/>
        </p:nvSpPr>
        <p:spPr>
          <a:xfrm>
            <a:off x="89246" y="1176034"/>
            <a:ext cx="9036496" cy="4308872"/>
          </a:xfrm>
          <a:prstGeom prst="rect">
            <a:avLst/>
          </a:prstGeom>
        </p:spPr>
        <p:txBody>
          <a:bodyPr wrap="square">
            <a:spAutoFit/>
          </a:bodyPr>
          <a:lstStyle/>
          <a:p>
            <a:r>
              <a:rPr lang="sk-SK" b="1" i="1" dirty="0">
                <a:solidFill>
                  <a:srgbClr val="FF0000"/>
                </a:solidFill>
              </a:rPr>
              <a:t>ZAPAMÄTAJTE SI</a:t>
            </a:r>
            <a:r>
              <a:rPr lang="sk-SK" b="1" i="1" dirty="0" smtClean="0">
                <a:solidFill>
                  <a:srgbClr val="FF0000"/>
                </a:solidFill>
              </a:rPr>
              <a:t>!</a:t>
            </a:r>
          </a:p>
          <a:p>
            <a:endParaRPr lang="sk-SK" b="1" i="1" dirty="0" smtClean="0">
              <a:solidFill>
                <a:srgbClr val="FF0000"/>
              </a:solidFill>
            </a:endParaRPr>
          </a:p>
          <a:p>
            <a:pPr>
              <a:spcAft>
                <a:spcPts val="0"/>
              </a:spcAft>
            </a:pPr>
            <a:r>
              <a:rPr lang="sk-SK" sz="1400" dirty="0">
                <a:ea typeface="Calibri" panose="020F0502020204030204" pitchFamily="34" charset="0"/>
                <a:cs typeface="Times New Roman" panose="02020603050405020304" pitchFamily="18" charset="0"/>
              </a:rPr>
              <a:t>Ak z potravy prijímame viac energie, ako potrebujeme, nevyužitá energia sa ukladá ako tuk a vedie k vzniku obezity a ďalších súvisiacich ochorení. </a:t>
            </a:r>
          </a:p>
          <a:p>
            <a:pPr>
              <a:spcAft>
                <a:spcPts val="0"/>
              </a:spcAft>
            </a:pPr>
            <a:r>
              <a:rPr lang="sk-SK" sz="1400" dirty="0">
                <a:ea typeface="Calibri" panose="020F0502020204030204" pitchFamily="34" charset="0"/>
                <a:cs typeface="Times New Roman" panose="02020603050405020304" pitchFamily="18" charset="0"/>
              </a:rPr>
              <a:t>Pre zdravie je potrebné mať vyrovnaný príjem a výdaj energie, čo prispieva k stabilnej telesnej hmotnosti. </a:t>
            </a:r>
          </a:p>
          <a:p>
            <a:pPr>
              <a:spcAft>
                <a:spcPts val="0"/>
              </a:spcAft>
            </a:pPr>
            <a:r>
              <a:rPr lang="sk-SK" sz="1400" dirty="0">
                <a:ea typeface="Calibri" panose="020F0502020204030204" pitchFamily="34" charset="0"/>
                <a:cs typeface="Times New Roman" panose="02020603050405020304" pitchFamily="18" charset="0"/>
              </a:rPr>
              <a:t>Potraviny s vysokým obsahom živín môžu byť aj energeticky bohaté, napríklad rastlinné oleje, orechy, semienka, niektoré mliečne výrobky a výrobky z obilnín môžu mať vysokú energetickú hustotu a zároveň vysokú výživovú hodnotu. Naopak, niektoré nízkoenergetické potraviny, ako napríklad diétne limonády, môžu obsahovať málo kalórií, ale zvyčajne žiadne živiny. Poskytujú „prázdne“ kalórie.</a:t>
            </a:r>
          </a:p>
          <a:p>
            <a:pPr>
              <a:spcAft>
                <a:spcPts val="0"/>
              </a:spcAft>
            </a:pPr>
            <a:r>
              <a:rPr lang="sk-SK" sz="1400" dirty="0">
                <a:ea typeface="Calibri" panose="020F0502020204030204" pitchFamily="34" charset="0"/>
                <a:cs typeface="Times New Roman" panose="02020603050405020304" pitchFamily="18" charset="0"/>
              </a:rPr>
              <a:t>Ak je cieľom chudnutie, treba znížiť energetický príjem a zvýšiť energetický výdaj. Malo by sa tak diať pod kontrolou odborníka na telesnú hmotnosť, osobitne ak sa jedná o deti a dospievajúcich. </a:t>
            </a:r>
            <a:endParaRPr lang="sk-SK" sz="1400" dirty="0" smtClean="0">
              <a:ea typeface="Calibri" panose="020F0502020204030204" pitchFamily="34" charset="0"/>
              <a:cs typeface="Times New Roman" panose="02020603050405020304" pitchFamily="18" charset="0"/>
            </a:endParaRPr>
          </a:p>
          <a:p>
            <a:pPr>
              <a:spcAft>
                <a:spcPts val="0"/>
              </a:spcAft>
            </a:pPr>
            <a:endParaRPr lang="sk-SK" sz="1400" dirty="0">
              <a:ea typeface="Calibri" panose="020F0502020204030204" pitchFamily="34" charset="0"/>
              <a:cs typeface="Times New Roman" panose="02020603050405020304" pitchFamily="18" charset="0"/>
            </a:endParaRPr>
          </a:p>
          <a:p>
            <a:pPr>
              <a:lnSpc>
                <a:spcPct val="150000"/>
              </a:lnSpc>
              <a:spcAft>
                <a:spcPts val="0"/>
              </a:spcAft>
            </a:pPr>
            <a:r>
              <a:rPr lang="sk-SK" sz="1400" b="1" dirty="0">
                <a:ea typeface="Calibri" panose="020F0502020204030204" pitchFamily="34" charset="0"/>
                <a:cs typeface="Times New Roman" panose="02020603050405020304" pitchFamily="18" charset="0"/>
              </a:rPr>
              <a:t>Potrava má poskytnúť primerané množstvo energie (kalórií). </a:t>
            </a:r>
            <a:endParaRPr lang="sk-SK" sz="1400" dirty="0">
              <a:ea typeface="Calibri" panose="020F0502020204030204" pitchFamily="34" charset="0"/>
              <a:cs typeface="Times New Roman" panose="02020603050405020304" pitchFamily="18" charset="0"/>
            </a:endParaRPr>
          </a:p>
          <a:p>
            <a:pPr>
              <a:lnSpc>
                <a:spcPct val="150000"/>
              </a:lnSpc>
              <a:spcAft>
                <a:spcPts val="0"/>
              </a:spcAft>
            </a:pPr>
            <a:r>
              <a:rPr lang="sk-SK" sz="1400" b="1" dirty="0">
                <a:ea typeface="Calibri" panose="020F0502020204030204" pitchFamily="34" charset="0"/>
                <a:cs typeface="Times New Roman" panose="02020603050405020304" pitchFamily="18" charset="0"/>
              </a:rPr>
              <a:t>Treba konzumovať potraviny bohaté na živiny, nie na energiu.</a:t>
            </a:r>
            <a:endParaRPr lang="sk-SK" sz="1400" dirty="0">
              <a:ea typeface="Calibri" panose="020F0502020204030204" pitchFamily="34" charset="0"/>
              <a:cs typeface="Times New Roman" panose="02020603050405020304" pitchFamily="18" charset="0"/>
            </a:endParaRPr>
          </a:p>
          <a:p>
            <a:pPr>
              <a:lnSpc>
                <a:spcPct val="150000"/>
              </a:lnSpc>
              <a:spcAft>
                <a:spcPts val="0"/>
              </a:spcAft>
            </a:pPr>
            <a:r>
              <a:rPr lang="sk-SK" sz="1400" b="1" dirty="0">
                <a:ea typeface="Calibri" panose="020F0502020204030204" pitchFamily="34" charset="0"/>
                <a:cs typeface="Times New Roman" panose="02020603050405020304" pitchFamily="18" charset="0"/>
              </a:rPr>
              <a:t>Pravidelný príjem potravy poskytuje pravidelný príjem energie.</a:t>
            </a:r>
            <a:endParaRPr lang="sk-SK" sz="1400" dirty="0">
              <a:ea typeface="Calibri" panose="020F0502020204030204" pitchFamily="34" charset="0"/>
              <a:cs typeface="Times New Roman" panose="02020603050405020304" pitchFamily="18" charset="0"/>
            </a:endParaRPr>
          </a:p>
          <a:p>
            <a:pPr>
              <a:lnSpc>
                <a:spcPct val="150000"/>
              </a:lnSpc>
              <a:spcAft>
                <a:spcPts val="0"/>
              </a:spcAft>
            </a:pPr>
            <a:r>
              <a:rPr lang="sk-SK" sz="1400" b="1" dirty="0">
                <a:ea typeface="Calibri" panose="020F0502020204030204" pitchFamily="34" charset="0"/>
                <a:cs typeface="Times New Roman" panose="02020603050405020304" pitchFamily="18" charset="0"/>
              </a:rPr>
              <a:t>Pozornosť treba venovať veľkosti porcie a jej energetickej hodnote. </a:t>
            </a:r>
            <a:endParaRPr lang="sk-SK" sz="1400" dirty="0">
              <a:ea typeface="Calibri" panose="020F0502020204030204" pitchFamily="34" charset="0"/>
              <a:cs typeface="Times New Roman" panose="02020603050405020304" pitchFamily="18" charset="0"/>
            </a:endParaRPr>
          </a:p>
          <a:p>
            <a:endParaRPr lang="sk-SK" sz="1400" b="1" i="1" dirty="0">
              <a:solidFill>
                <a:srgbClr val="FF0000"/>
              </a:solidFill>
            </a:endParaRPr>
          </a:p>
        </p:txBody>
      </p:sp>
    </p:spTree>
    <p:extLst>
      <p:ext uri="{BB962C8B-B14F-4D97-AF65-F5344CB8AC3E}">
        <p14:creationId xmlns:p14="http://schemas.microsoft.com/office/powerpoint/2010/main" val="5093615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a:t>Innovative STEPS </a:t>
            </a:r>
            <a:r>
              <a:rPr lang="sk-SK" sz="800" b="1" dirty="0" smtClean="0"/>
              <a:t>(</a:t>
            </a:r>
            <a:r>
              <a:rPr lang="sk-SK" sz="800" b="1" dirty="0"/>
              <a:t>Innovative SusTainability Education </a:t>
            </a:r>
            <a:r>
              <a:rPr lang="sk-SK" sz="800" b="1" dirty="0" err="1"/>
              <a:t>for</a:t>
            </a:r>
            <a:r>
              <a:rPr lang="sk-SK" sz="800" b="1" dirty="0"/>
              <a:t> Prosperous Schools)</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Agreement Number:</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2" name="Obdĺžnik 1"/>
          <p:cNvSpPr/>
          <p:nvPr/>
        </p:nvSpPr>
        <p:spPr>
          <a:xfrm>
            <a:off x="142998" y="1468634"/>
            <a:ext cx="8928992" cy="4106252"/>
          </a:xfrm>
          <a:prstGeom prst="rect">
            <a:avLst/>
          </a:prstGeom>
        </p:spPr>
        <p:txBody>
          <a:bodyPr wrap="square">
            <a:spAutoFit/>
          </a:bodyPr>
          <a:lstStyle/>
          <a:p>
            <a:pPr>
              <a:lnSpc>
                <a:spcPts val="2500"/>
              </a:lnSpc>
            </a:pPr>
            <a:r>
              <a:rPr lang="sk-SK" b="1" dirty="0" smtClean="0"/>
              <a:t>Ciele: </a:t>
            </a:r>
          </a:p>
          <a:p>
            <a:pPr marL="285750" lvl="0" indent="-285750" fontAlgn="base">
              <a:buFont typeface="Arial" panose="020B0604020202020204" pitchFamily="34" charset="0"/>
              <a:buChar char="•"/>
            </a:pPr>
            <a:r>
              <a:rPr lang="sk-SK" sz="1600" dirty="0" smtClean="0"/>
              <a:t>porovnať základné živiny ako zdroje energie pre telo človeka,</a:t>
            </a:r>
          </a:p>
          <a:p>
            <a:pPr marL="285750" lvl="0" indent="-285750" fontAlgn="base">
              <a:buFont typeface="Arial" panose="020B0604020202020204" pitchFamily="34" charset="0"/>
              <a:buChar char="•"/>
            </a:pPr>
            <a:r>
              <a:rPr lang="sk-SK" sz="1600" dirty="0" smtClean="0"/>
              <a:t>jednoducho odlíšiť množstvo energie, ktoré spotrebuje telo človeka v závislosti od pohlavia, hmotnosti, veku,</a:t>
            </a:r>
          </a:p>
          <a:p>
            <a:pPr marL="285750" lvl="0" indent="-285750" fontAlgn="base">
              <a:buFont typeface="Arial" panose="020B0604020202020204" pitchFamily="34" charset="0"/>
              <a:buChar char="•"/>
            </a:pPr>
            <a:r>
              <a:rPr lang="sk-SK" sz="1600" dirty="0" smtClean="0"/>
              <a:t>vysvetliť na veku primeranej úrovni vplyv nevyužitej energie na zdravie človeka,</a:t>
            </a:r>
          </a:p>
          <a:p>
            <a:pPr marL="285750" lvl="0" indent="-285750" fontAlgn="base">
              <a:buFont typeface="Arial" panose="020B0604020202020204" pitchFamily="34" charset="0"/>
              <a:buChar char="•"/>
            </a:pPr>
            <a:r>
              <a:rPr lang="sk-SK" sz="1600" dirty="0" smtClean="0"/>
              <a:t>zdôvodniť význam pohybu v súvislosti s ukladaním nevyužitej energie v tele človeka.</a:t>
            </a:r>
          </a:p>
          <a:p>
            <a:pPr algn="r"/>
            <a:r>
              <a:rPr lang="sk-SK" sz="1200" dirty="0" smtClean="0"/>
              <a:t>ZDROJ: https://www.statpedu.sk/sk/metodicky-portal/volitelne-predmety/viem-co-zjem</a:t>
            </a:r>
            <a:r>
              <a:rPr lang="sk-SK" sz="1600" dirty="0" smtClean="0"/>
              <a:t>/</a:t>
            </a:r>
          </a:p>
          <a:p>
            <a:r>
              <a:rPr lang="sk-SK" sz="1600" b="1" dirty="0" smtClean="0"/>
              <a:t>Zručnosti: </a:t>
            </a:r>
            <a:r>
              <a:rPr lang="sk-SK" sz="1600" dirty="0" smtClean="0"/>
              <a:t>Komunikačné, prezenčné, sociálne.</a:t>
            </a:r>
          </a:p>
          <a:p>
            <a:r>
              <a:rPr lang="sk-SK" sz="1600" b="1" dirty="0" smtClean="0"/>
              <a:t>Metódy a formy</a:t>
            </a:r>
            <a:r>
              <a:rPr lang="sk-SK" sz="1600" dirty="0" smtClean="0"/>
              <a:t>: skupinová práca, projektové vyučovanie</a:t>
            </a:r>
          </a:p>
          <a:p>
            <a:pPr fontAlgn="base"/>
            <a:r>
              <a:rPr lang="sk-SK" sz="1600" b="1" dirty="0" smtClean="0"/>
              <a:t>Odporúčaná veková kategória</a:t>
            </a:r>
            <a:r>
              <a:rPr lang="sk-SK" sz="1600" dirty="0" smtClean="0"/>
              <a:t>:  Energia v mojom jedle</a:t>
            </a:r>
            <a:r>
              <a:rPr lang="sk-SK" sz="1600" b="1" dirty="0" smtClean="0"/>
              <a:t> </a:t>
            </a:r>
            <a:r>
              <a:rPr lang="sk-SK" sz="1600" dirty="0" smtClean="0"/>
              <a:t> 12 -14 rokov</a:t>
            </a:r>
            <a:r>
              <a:rPr lang="sk-SK" sz="1600" b="1" dirty="0" smtClean="0"/>
              <a:t>, </a:t>
            </a:r>
          </a:p>
          <a:p>
            <a:pPr fontAlgn="base"/>
            <a:r>
              <a:rPr lang="sk-SK" sz="1600" b="1" dirty="0" smtClean="0"/>
              <a:t>                                                          </a:t>
            </a:r>
            <a:r>
              <a:rPr lang="sk-SK" sz="1600" dirty="0" smtClean="0"/>
              <a:t>Energetické nakupovanie 10-14 rokov</a:t>
            </a:r>
          </a:p>
          <a:p>
            <a:r>
              <a:rPr lang="sk-SK" sz="1600" b="1" dirty="0" smtClean="0"/>
              <a:t>Čas:       </a:t>
            </a:r>
            <a:r>
              <a:rPr lang="sk-SK" sz="1600" dirty="0" smtClean="0"/>
              <a:t>45  - 90 min.</a:t>
            </a:r>
          </a:p>
          <a:p>
            <a:r>
              <a:rPr lang="sk-SK" sz="1600" b="1" dirty="0" smtClean="0"/>
              <a:t>Kľúčové pojmy: </a:t>
            </a:r>
            <a:r>
              <a:rPr lang="sk-SK" sz="1600" i="1" dirty="0" smtClean="0">
                <a:latin typeface="Times New Roman" panose="02020603050405020304" pitchFamily="18" charset="0"/>
                <a:ea typeface="Calibri" panose="020F0502020204030204" pitchFamily="34" charset="0"/>
                <a:cs typeface="Times New Roman" panose="02020603050405020304" pitchFamily="18" charset="0"/>
              </a:rPr>
              <a:t>Príjem a výdaj energie, Trávenie potravy, Energetická hustota/ </a:t>
            </a:r>
            <a:r>
              <a:rPr lang="sk-SK" sz="1600" i="1" dirty="0" err="1" smtClean="0">
                <a:latin typeface="Times New Roman" panose="02020603050405020304" pitchFamily="18" charset="0"/>
                <a:ea typeface="Calibri" panose="020F0502020204030204" pitchFamily="34" charset="0"/>
                <a:cs typeface="Times New Roman" panose="02020603050405020304" pitchFamily="18" charset="0"/>
              </a:rPr>
              <a:t>denzita</a:t>
            </a:r>
            <a:r>
              <a:rPr lang="sk-SK" sz="1600" i="1" dirty="0" smtClean="0">
                <a:latin typeface="Times New Roman" panose="02020603050405020304" pitchFamily="18" charset="0"/>
                <a:ea typeface="Calibri" panose="020F0502020204030204" pitchFamily="34" charset="0"/>
                <a:cs typeface="Times New Roman" panose="02020603050405020304" pitchFamily="18" charset="0"/>
              </a:rPr>
              <a:t>, Energetický obsah potravín</a:t>
            </a:r>
            <a:endParaRPr lang="sk-SK" sz="1400" dirty="0" smtClean="0">
              <a:latin typeface="Calibri" panose="020F0502020204030204" pitchFamily="34" charset="0"/>
              <a:ea typeface="Calibri" panose="020F0502020204030204" pitchFamily="34" charset="0"/>
              <a:cs typeface="Times New Roman" panose="02020603050405020304" pitchFamily="18" charset="0"/>
            </a:endParaRPr>
          </a:p>
          <a:p>
            <a:r>
              <a:rPr lang="sk-SK" sz="1600" b="1" dirty="0" smtClean="0"/>
              <a:t>Kľúčové kompetencie: </a:t>
            </a:r>
            <a:r>
              <a:rPr lang="sk-SK" sz="1600" dirty="0" smtClean="0"/>
              <a:t>Skupinová práca rozvíja komunikačné a organizačné schopnosti žiakov. Po realizácii hodiny: Zmenili žiaci svoje stravovanie alebo pridali fyzické aktivity pre výdaj energie?</a:t>
            </a:r>
            <a:endParaRPr lang="sk-SK" sz="1600" dirty="0"/>
          </a:p>
        </p:txBody>
      </p:sp>
    </p:spTree>
    <p:extLst>
      <p:ext uri="{BB962C8B-B14F-4D97-AF65-F5344CB8AC3E}">
        <p14:creationId xmlns:p14="http://schemas.microsoft.com/office/powerpoint/2010/main" val="7044722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a:t>Innovative STEPS </a:t>
            </a:r>
            <a:r>
              <a:rPr lang="sk-SK" sz="800" b="1" dirty="0" smtClean="0"/>
              <a:t>(</a:t>
            </a:r>
            <a:r>
              <a:rPr lang="sk-SK" sz="800" b="1" dirty="0"/>
              <a:t>Innovative SusTainability Education </a:t>
            </a:r>
            <a:r>
              <a:rPr lang="sk-SK" sz="800" b="1" dirty="0" err="1"/>
              <a:t>for</a:t>
            </a:r>
            <a:r>
              <a:rPr lang="sk-SK" sz="800" b="1" dirty="0"/>
              <a:t> Prosperous Schools)</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Agreement Number:</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2" name="Obdĺžnik 1"/>
          <p:cNvSpPr/>
          <p:nvPr/>
        </p:nvSpPr>
        <p:spPr>
          <a:xfrm>
            <a:off x="107504" y="1206299"/>
            <a:ext cx="8928992" cy="4308872"/>
          </a:xfrm>
          <a:prstGeom prst="rect">
            <a:avLst/>
          </a:prstGeom>
        </p:spPr>
        <p:txBody>
          <a:bodyPr wrap="square">
            <a:spAutoFit/>
          </a:bodyPr>
          <a:lstStyle/>
          <a:p>
            <a:r>
              <a:rPr lang="sk-SK"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Aktivita 1 : </a:t>
            </a:r>
            <a:r>
              <a:rPr lang="sk-SK" b="1" dirty="0" smtClean="0">
                <a:solidFill>
                  <a:srgbClr val="FF0000"/>
                </a:solidFill>
              </a:rPr>
              <a:t>Kolotoč </a:t>
            </a:r>
            <a:r>
              <a:rPr lang="sk-SK" b="1" dirty="0">
                <a:solidFill>
                  <a:srgbClr val="FF0000"/>
                </a:solidFill>
              </a:rPr>
              <a:t>pojmov – skupinový brainstorming</a:t>
            </a:r>
            <a:endParaRPr lang="sk-SK" dirty="0">
              <a:solidFill>
                <a:srgbClr val="FF0000"/>
              </a:solidFill>
            </a:endParaRPr>
          </a:p>
          <a:p>
            <a:r>
              <a:rPr lang="sk-SK" sz="1600" b="1" dirty="0" smtClean="0"/>
              <a:t>Pomôcky</a:t>
            </a:r>
            <a:r>
              <a:rPr lang="sk-SK" sz="1600" dirty="0"/>
              <a:t>: papiere A4 s kľúčovými pojmami:</a:t>
            </a:r>
            <a:r>
              <a:rPr lang="sk-SK" sz="1600" b="1" dirty="0"/>
              <a:t>  </a:t>
            </a:r>
            <a:r>
              <a:rPr lang="sk-SK" sz="1600" dirty="0"/>
              <a:t>Potrava,</a:t>
            </a:r>
            <a:r>
              <a:rPr lang="sk-SK" sz="1600" b="1" i="1" dirty="0"/>
              <a:t> </a:t>
            </a:r>
            <a:r>
              <a:rPr lang="sk-SK" sz="1600" dirty="0"/>
              <a:t>Potravina, Jedlo, Strava, </a:t>
            </a:r>
            <a:r>
              <a:rPr lang="sk-SK" sz="1600" dirty="0" smtClean="0"/>
              <a:t>Živiny</a:t>
            </a:r>
          </a:p>
          <a:p>
            <a:endParaRPr lang="sk-SK" sz="1600" dirty="0"/>
          </a:p>
          <a:p>
            <a:pPr marL="342900" lvl="0" indent="-342900">
              <a:buFont typeface="+mj-lt"/>
              <a:buAutoNum type="arabicPeriod"/>
            </a:pPr>
            <a:r>
              <a:rPr lang="sk-SK" sz="1600" dirty="0"/>
              <a:t>Rozdeľte žiakov do piatich skupín. </a:t>
            </a:r>
          </a:p>
          <a:p>
            <a:pPr marL="342900" lvl="0" indent="-342900">
              <a:buFont typeface="+mj-lt"/>
              <a:buAutoNum type="arabicPeriod"/>
            </a:pPr>
            <a:r>
              <a:rPr lang="sk-SK" sz="1600" dirty="0"/>
              <a:t>Každá skupina dostane jednu farbu pera alebo fixky.</a:t>
            </a:r>
          </a:p>
          <a:p>
            <a:pPr marL="342900" lvl="0" indent="-342900">
              <a:buFont typeface="+mj-lt"/>
              <a:buAutoNum type="arabicPeriod"/>
            </a:pPr>
            <a:r>
              <a:rPr lang="sk-SK" sz="1600" dirty="0"/>
              <a:t>Po obvode triedy rozvešajte hárky papiera s kľúčovými pojmami.</a:t>
            </a:r>
          </a:p>
          <a:p>
            <a:pPr marL="342900" lvl="0" indent="-342900">
              <a:buFont typeface="+mj-lt"/>
              <a:buAutoNum type="arabicPeriod"/>
            </a:pPr>
            <a:r>
              <a:rPr lang="sk-SK" sz="1600" dirty="0"/>
              <a:t>Každá skupina bude stáť pri jednom z hárkov. </a:t>
            </a:r>
          </a:p>
          <a:p>
            <a:pPr marL="342900" lvl="0" indent="-342900">
              <a:buFont typeface="+mj-lt"/>
              <a:buAutoNum type="arabicPeriod"/>
            </a:pPr>
            <a:r>
              <a:rPr lang="sk-SK" sz="1600" dirty="0"/>
              <a:t>Po odštartovaní členovia skupiny píšu všetko, čo im napadne o pojme, ktorý majú napísaný na papieri.</a:t>
            </a:r>
          </a:p>
          <a:p>
            <a:pPr marL="342900" lvl="0" indent="-342900">
              <a:buFont typeface="+mj-lt"/>
              <a:buAutoNum type="arabicPeriod"/>
            </a:pPr>
            <a:r>
              <a:rPr lang="sk-SK" sz="1600" dirty="0"/>
              <a:t>Po časovom intervale (2 min) sa v smere hodinových ručičiek skupina posuniete k ďalšiemu hárku papiera. </a:t>
            </a:r>
          </a:p>
          <a:p>
            <a:pPr marL="342900" lvl="0" indent="-342900">
              <a:buFont typeface="+mj-lt"/>
              <a:buAutoNum type="arabicPeriod"/>
            </a:pPr>
            <a:r>
              <a:rPr lang="sk-SK" sz="1600" dirty="0"/>
              <a:t>Skupina dopisuje na hárok to, čo predchádzajúca skupina nenapísala. Informácie by sa nemali opakovať. </a:t>
            </a:r>
          </a:p>
          <a:p>
            <a:pPr marL="342900" lvl="0" indent="-342900">
              <a:buFont typeface="+mj-lt"/>
              <a:buAutoNum type="arabicPeriod"/>
            </a:pPr>
            <a:r>
              <a:rPr lang="sk-SK" sz="1600" dirty="0"/>
              <a:t>Po prejdení všetkých hárkov sa skupina vráti k svojmu pôvodnému hárku. </a:t>
            </a:r>
          </a:p>
          <a:p>
            <a:pPr marL="342900" lvl="0" indent="-342900">
              <a:buFont typeface="+mj-lt"/>
              <a:buAutoNum type="arabicPeriod"/>
            </a:pPr>
            <a:r>
              <a:rPr lang="sk-SK" sz="1600" dirty="0"/>
              <a:t>Spoločne skontrolujte informácie, ktoré sú na hárku napísané. Podľa rôznych farieb viete rozoznať, ktorá skupina čo napísala. </a:t>
            </a:r>
          </a:p>
          <a:p>
            <a:pPr marL="342900" lvl="0" indent="-342900">
              <a:buFont typeface="+mj-lt"/>
              <a:buAutoNum type="arabicPeriod"/>
            </a:pPr>
            <a:r>
              <a:rPr lang="sk-SK" sz="1600" dirty="0"/>
              <a:t>Prečiarknite informácie, ktoré sú na papieri uvedené dvakrát.</a:t>
            </a:r>
          </a:p>
          <a:p>
            <a:pPr marL="342900" lvl="0" indent="-342900">
              <a:buFont typeface="+mj-lt"/>
              <a:buAutoNum type="arabicPeriod"/>
            </a:pPr>
            <a:r>
              <a:rPr lang="sk-SK" sz="1600" dirty="0"/>
              <a:t>Spočítajte fakty na každom papieri, ktorá skupina koľko napísala.  Vyhodnoťte najlepšiu skupinu.</a:t>
            </a:r>
          </a:p>
        </p:txBody>
      </p:sp>
    </p:spTree>
    <p:extLst>
      <p:ext uri="{BB962C8B-B14F-4D97-AF65-F5344CB8AC3E}">
        <p14:creationId xmlns:p14="http://schemas.microsoft.com/office/powerpoint/2010/main" val="12037307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a:t>Innovative STEPS </a:t>
            </a:r>
            <a:r>
              <a:rPr lang="sk-SK" sz="800" b="1" dirty="0" smtClean="0"/>
              <a:t>(</a:t>
            </a:r>
            <a:r>
              <a:rPr lang="sk-SK" sz="800" b="1" dirty="0"/>
              <a:t>Innovative SusTainability Education </a:t>
            </a:r>
            <a:r>
              <a:rPr lang="sk-SK" sz="800" b="1" dirty="0" err="1"/>
              <a:t>for</a:t>
            </a:r>
            <a:r>
              <a:rPr lang="sk-SK" sz="800" b="1" dirty="0"/>
              <a:t> Prosperous Schools)</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Agreement Number:</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2" name="Obdĺžnik 1"/>
          <p:cNvSpPr/>
          <p:nvPr/>
        </p:nvSpPr>
        <p:spPr>
          <a:xfrm>
            <a:off x="107504" y="1317577"/>
            <a:ext cx="8928992" cy="4857227"/>
          </a:xfrm>
          <a:prstGeom prst="rect">
            <a:avLst/>
          </a:prstGeom>
        </p:spPr>
        <p:txBody>
          <a:bodyPr wrap="square">
            <a:spAutoFit/>
          </a:bodyPr>
          <a:lstStyle/>
          <a:p>
            <a:r>
              <a:rPr lang="sk-SK"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Aktivita 2 </a:t>
            </a:r>
            <a:r>
              <a:rPr lang="sk-SK"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sk-SK" b="1" dirty="0" smtClean="0"/>
              <a:t> </a:t>
            </a:r>
            <a:r>
              <a:rPr lang="sk-SK" b="1" dirty="0">
                <a:solidFill>
                  <a:srgbClr val="FF0000"/>
                </a:solidFill>
              </a:rPr>
              <a:t>Farebný jedálny lístok - domáca úloha alebo práca na hodine</a:t>
            </a:r>
            <a:endParaRPr lang="sk-SK" dirty="0">
              <a:solidFill>
                <a:srgbClr val="FF0000"/>
              </a:solidFill>
            </a:endParaRPr>
          </a:p>
          <a:p>
            <a:r>
              <a:rPr lang="sk-SK" dirty="0"/>
              <a:t> </a:t>
            </a:r>
          </a:p>
          <a:p>
            <a:r>
              <a:rPr lang="sk-SK" sz="1600" dirty="0"/>
              <a:t>1. Tvoju úlohu bude doplniť tabuľku podľa toho ako sa celý týždeň stravuješ:</a:t>
            </a:r>
          </a:p>
          <a:p>
            <a:pPr>
              <a:lnSpc>
                <a:spcPct val="115000"/>
              </a:lnSpc>
              <a:spcAft>
                <a:spcPts val="1000"/>
              </a:spcAft>
            </a:pPr>
            <a:endParaRPr lang="sk-SK" sz="1600" b="1" dirty="0" smtClean="0">
              <a:solidFill>
                <a:srgbClr val="FF0000"/>
              </a:solidFill>
              <a:ea typeface="Calibri" panose="020F0502020204030204" pitchFamily="34" charset="0"/>
              <a:cs typeface="Times New Roman" panose="02020603050405020304" pitchFamily="18" charset="0"/>
            </a:endParaRPr>
          </a:p>
          <a:p>
            <a:pPr>
              <a:lnSpc>
                <a:spcPct val="115000"/>
              </a:lnSpc>
              <a:spcAft>
                <a:spcPts val="1000"/>
              </a:spcAft>
            </a:pPr>
            <a:endParaRPr lang="sk-SK" sz="1600" b="1" dirty="0">
              <a:solidFill>
                <a:srgbClr val="FF0000"/>
              </a:solidFill>
              <a:ea typeface="Calibri" panose="020F0502020204030204" pitchFamily="34" charset="0"/>
              <a:cs typeface="Times New Roman" panose="02020603050405020304" pitchFamily="18" charset="0"/>
            </a:endParaRPr>
          </a:p>
          <a:p>
            <a:pPr>
              <a:lnSpc>
                <a:spcPct val="115000"/>
              </a:lnSpc>
              <a:spcAft>
                <a:spcPts val="1000"/>
              </a:spcAft>
            </a:pPr>
            <a:endParaRPr lang="sk-SK" sz="1600" b="1" dirty="0" smtClean="0">
              <a:solidFill>
                <a:srgbClr val="FF0000"/>
              </a:solidFill>
              <a:ea typeface="Calibri" panose="020F0502020204030204" pitchFamily="34" charset="0"/>
              <a:cs typeface="Times New Roman" panose="02020603050405020304" pitchFamily="18" charset="0"/>
            </a:endParaRPr>
          </a:p>
          <a:p>
            <a:pPr>
              <a:lnSpc>
                <a:spcPct val="115000"/>
              </a:lnSpc>
              <a:spcAft>
                <a:spcPts val="1000"/>
              </a:spcAft>
            </a:pPr>
            <a:endParaRPr lang="sk-SK" sz="1600" b="1" dirty="0">
              <a:solidFill>
                <a:srgbClr val="FF0000"/>
              </a:solidFill>
              <a:ea typeface="Calibri" panose="020F0502020204030204" pitchFamily="34" charset="0"/>
              <a:cs typeface="Times New Roman" panose="02020603050405020304" pitchFamily="18" charset="0"/>
            </a:endParaRPr>
          </a:p>
          <a:p>
            <a:r>
              <a:rPr lang="sk-SK" sz="1600" dirty="0"/>
              <a:t>2. Vo svojej tabuľke vyznač: červenou farbou potravinu, zelenou jedlo, žltou stravu.</a:t>
            </a:r>
          </a:p>
          <a:p>
            <a:r>
              <a:rPr lang="sk-SK" sz="1600" dirty="0"/>
              <a:t>3. Diskutujte o farbách, ktoré ste použili a prečo.</a:t>
            </a:r>
          </a:p>
          <a:p>
            <a:r>
              <a:rPr lang="sk-SK" sz="1600" dirty="0"/>
              <a:t>3. Ktorý deň v týždni sa podľa teba stravuješ zdravo a ktorý nezdravo? Diskutuj o tom so svojimi spolužiakmi.</a:t>
            </a:r>
          </a:p>
          <a:p>
            <a:r>
              <a:rPr lang="sk-SK" sz="1600" dirty="0"/>
              <a:t>4. </a:t>
            </a:r>
            <a:r>
              <a:rPr lang="sk-SK" sz="1600" b="1" i="1" dirty="0"/>
              <a:t>Domáca úloha :</a:t>
            </a:r>
            <a:r>
              <a:rPr lang="sk-SK" sz="1600" dirty="0"/>
              <a:t> Vyber si jeden deň z tvojho týždňa o ktorom si myslíš, že sa ten deň zdravo stravuješ. Priprav si krátku prezentáciu vo forme plagátu na A3 papier. Svoj plagát prezentuj na nasledujúcej hodine pred svojimi spolužiakmi a diskutujte o tom, či je tvoje jedlo naozaj zdravé. </a:t>
            </a:r>
          </a:p>
          <a:p>
            <a:r>
              <a:rPr lang="sk-SK" dirty="0"/>
              <a:t> </a:t>
            </a:r>
          </a:p>
          <a:p>
            <a:pPr>
              <a:lnSpc>
                <a:spcPct val="115000"/>
              </a:lnSpc>
              <a:spcAft>
                <a:spcPts val="1000"/>
              </a:spcAft>
            </a:pPr>
            <a:endParaRPr lang="sk-SK"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uľka 4"/>
          <p:cNvGraphicFramePr>
            <a:graphicFrameLocks noGrp="1"/>
          </p:cNvGraphicFramePr>
          <p:nvPr>
            <p:extLst>
              <p:ext uri="{D42A27DB-BD31-4B8C-83A1-F6EECF244321}">
                <p14:modId xmlns:p14="http://schemas.microsoft.com/office/powerpoint/2010/main" val="650750620"/>
              </p:ext>
            </p:extLst>
          </p:nvPr>
        </p:nvGraphicFramePr>
        <p:xfrm>
          <a:off x="1793761" y="2294326"/>
          <a:ext cx="3684270" cy="1542288"/>
        </p:xfrm>
        <a:graphic>
          <a:graphicData uri="http://schemas.openxmlformats.org/drawingml/2006/table">
            <a:tbl>
              <a:tblPr bandRow="1">
                <a:tableStyleId>{5C22544A-7EE6-4342-B048-85BDC9FD1C3A}</a:tableStyleId>
              </a:tblPr>
              <a:tblGrid>
                <a:gridCol w="713105">
                  <a:extLst>
                    <a:ext uri="{9D8B030D-6E8A-4147-A177-3AD203B41FA5}">
                      <a16:colId xmlns:a16="http://schemas.microsoft.com/office/drawing/2014/main" val="1452750633"/>
                    </a:ext>
                  </a:extLst>
                </a:gridCol>
                <a:gridCol w="645160">
                  <a:extLst>
                    <a:ext uri="{9D8B030D-6E8A-4147-A177-3AD203B41FA5}">
                      <a16:colId xmlns:a16="http://schemas.microsoft.com/office/drawing/2014/main" val="1432195331"/>
                    </a:ext>
                  </a:extLst>
                </a:gridCol>
                <a:gridCol w="596900">
                  <a:extLst>
                    <a:ext uri="{9D8B030D-6E8A-4147-A177-3AD203B41FA5}">
                      <a16:colId xmlns:a16="http://schemas.microsoft.com/office/drawing/2014/main" val="180816022"/>
                    </a:ext>
                  </a:extLst>
                </a:gridCol>
                <a:gridCol w="476885">
                  <a:extLst>
                    <a:ext uri="{9D8B030D-6E8A-4147-A177-3AD203B41FA5}">
                      <a16:colId xmlns:a16="http://schemas.microsoft.com/office/drawing/2014/main" val="3723302993"/>
                    </a:ext>
                  </a:extLst>
                </a:gridCol>
                <a:gridCol w="679450">
                  <a:extLst>
                    <a:ext uri="{9D8B030D-6E8A-4147-A177-3AD203B41FA5}">
                      <a16:colId xmlns:a16="http://schemas.microsoft.com/office/drawing/2014/main" val="3493344353"/>
                    </a:ext>
                  </a:extLst>
                </a:gridCol>
                <a:gridCol w="572770">
                  <a:extLst>
                    <a:ext uri="{9D8B030D-6E8A-4147-A177-3AD203B41FA5}">
                      <a16:colId xmlns:a16="http://schemas.microsoft.com/office/drawing/2014/main" val="4240184488"/>
                    </a:ext>
                  </a:extLst>
                </a:gridCol>
              </a:tblGrid>
              <a:tr h="0">
                <a:tc>
                  <a:txBody>
                    <a:bodyPr/>
                    <a:lstStyle/>
                    <a:p>
                      <a:pPr algn="just">
                        <a:lnSpc>
                          <a:spcPct val="115000"/>
                        </a:lnSpc>
                        <a:spcAft>
                          <a:spcPts val="0"/>
                        </a:spcAft>
                      </a:pPr>
                      <a:r>
                        <a:rPr lang="sk-SK" sz="1100" dirty="0">
                          <a:effectLst/>
                        </a:rPr>
                        <a:t>Dátum</a:t>
                      </a:r>
                      <a:endParaRPr lang="sk-SK" sz="11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dirty="0">
                          <a:effectLst/>
                        </a:rPr>
                        <a:t>Raňajky</a:t>
                      </a:r>
                      <a:endParaRPr lang="sk-SK" sz="11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Desiata</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Obed</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Olovrant</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Večera</a:t>
                      </a:r>
                      <a:endParaRPr lang="sk-SK"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353007280"/>
                  </a:ext>
                </a:extLst>
              </a:tr>
              <a:tr h="0">
                <a:tc>
                  <a:txBody>
                    <a:bodyPr/>
                    <a:lstStyle/>
                    <a:p>
                      <a:pPr algn="just">
                        <a:lnSpc>
                          <a:spcPct val="115000"/>
                        </a:lnSpc>
                        <a:spcAft>
                          <a:spcPts val="0"/>
                        </a:spcAft>
                      </a:pPr>
                      <a:r>
                        <a:rPr lang="sk-SK" sz="1100" dirty="0">
                          <a:effectLst/>
                        </a:rPr>
                        <a:t>Pondelok</a:t>
                      </a:r>
                      <a:endParaRPr lang="sk-SK" sz="11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dirty="0">
                          <a:effectLst/>
                        </a:rPr>
                        <a:t> </a:t>
                      </a:r>
                      <a:endParaRPr lang="sk-SK" sz="11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146411419"/>
                  </a:ext>
                </a:extLst>
              </a:tr>
              <a:tr h="0">
                <a:tc>
                  <a:txBody>
                    <a:bodyPr/>
                    <a:lstStyle/>
                    <a:p>
                      <a:pPr algn="just">
                        <a:lnSpc>
                          <a:spcPct val="115000"/>
                        </a:lnSpc>
                        <a:spcAft>
                          <a:spcPts val="0"/>
                        </a:spcAft>
                      </a:pPr>
                      <a:r>
                        <a:rPr lang="sk-SK" sz="1100">
                          <a:effectLst/>
                        </a:rPr>
                        <a:t>Utorok</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dirty="0">
                          <a:effectLst/>
                        </a:rPr>
                        <a:t> </a:t>
                      </a:r>
                      <a:endParaRPr lang="sk-SK" sz="11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970144288"/>
                  </a:ext>
                </a:extLst>
              </a:tr>
              <a:tr h="0">
                <a:tc>
                  <a:txBody>
                    <a:bodyPr/>
                    <a:lstStyle/>
                    <a:p>
                      <a:pPr algn="just">
                        <a:lnSpc>
                          <a:spcPct val="115000"/>
                        </a:lnSpc>
                        <a:spcAft>
                          <a:spcPts val="0"/>
                        </a:spcAft>
                      </a:pPr>
                      <a:r>
                        <a:rPr lang="sk-SK" sz="1100">
                          <a:effectLst/>
                        </a:rPr>
                        <a:t>Streda</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103382408"/>
                  </a:ext>
                </a:extLst>
              </a:tr>
              <a:tr h="0">
                <a:tc>
                  <a:txBody>
                    <a:bodyPr/>
                    <a:lstStyle/>
                    <a:p>
                      <a:pPr algn="just">
                        <a:lnSpc>
                          <a:spcPct val="115000"/>
                        </a:lnSpc>
                        <a:spcAft>
                          <a:spcPts val="0"/>
                        </a:spcAft>
                      </a:pPr>
                      <a:r>
                        <a:rPr lang="sk-SK" sz="1100">
                          <a:effectLst/>
                        </a:rPr>
                        <a:t>Štvrtok</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814343901"/>
                  </a:ext>
                </a:extLst>
              </a:tr>
              <a:tr h="0">
                <a:tc>
                  <a:txBody>
                    <a:bodyPr/>
                    <a:lstStyle/>
                    <a:p>
                      <a:pPr algn="just">
                        <a:lnSpc>
                          <a:spcPct val="115000"/>
                        </a:lnSpc>
                        <a:spcAft>
                          <a:spcPts val="0"/>
                        </a:spcAft>
                      </a:pPr>
                      <a:r>
                        <a:rPr lang="sk-SK" sz="1100">
                          <a:effectLst/>
                        </a:rPr>
                        <a:t>Piatok</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938570372"/>
                  </a:ext>
                </a:extLst>
              </a:tr>
              <a:tr h="0">
                <a:tc>
                  <a:txBody>
                    <a:bodyPr/>
                    <a:lstStyle/>
                    <a:p>
                      <a:pPr algn="just">
                        <a:lnSpc>
                          <a:spcPct val="115000"/>
                        </a:lnSpc>
                        <a:spcAft>
                          <a:spcPts val="0"/>
                        </a:spcAft>
                      </a:pPr>
                      <a:r>
                        <a:rPr lang="sk-SK" sz="1100">
                          <a:effectLst/>
                        </a:rPr>
                        <a:t>Sobota</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732286015"/>
                  </a:ext>
                </a:extLst>
              </a:tr>
              <a:tr h="0">
                <a:tc>
                  <a:txBody>
                    <a:bodyPr/>
                    <a:lstStyle/>
                    <a:p>
                      <a:pPr algn="just">
                        <a:lnSpc>
                          <a:spcPct val="115000"/>
                        </a:lnSpc>
                        <a:spcAft>
                          <a:spcPts val="0"/>
                        </a:spcAft>
                      </a:pPr>
                      <a:r>
                        <a:rPr lang="sk-SK" sz="1100">
                          <a:effectLst/>
                        </a:rPr>
                        <a:t>Nedeľa</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a:effectLst/>
                        </a:rPr>
                        <a:t> </a:t>
                      </a:r>
                      <a:endParaRPr lang="sk-SK" sz="11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15000"/>
                        </a:lnSpc>
                        <a:spcAft>
                          <a:spcPts val="0"/>
                        </a:spcAft>
                      </a:pPr>
                      <a:r>
                        <a:rPr lang="sk-SK" sz="1100" dirty="0">
                          <a:effectLst/>
                        </a:rPr>
                        <a:t> </a:t>
                      </a:r>
                      <a:endParaRPr lang="sk-SK"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989584942"/>
                  </a:ext>
                </a:extLst>
              </a:tr>
            </a:tbl>
          </a:graphicData>
        </a:graphic>
      </p:graphicFrame>
    </p:spTree>
    <p:extLst>
      <p:ext uri="{BB962C8B-B14F-4D97-AF65-F5344CB8AC3E}">
        <p14:creationId xmlns:p14="http://schemas.microsoft.com/office/powerpoint/2010/main" val="2654496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a:t>Innovative STEPS </a:t>
            </a:r>
            <a:r>
              <a:rPr lang="sk-SK" sz="800" b="1" dirty="0" smtClean="0"/>
              <a:t>(</a:t>
            </a:r>
            <a:r>
              <a:rPr lang="sk-SK" sz="800" b="1" dirty="0"/>
              <a:t>Innovative SusTainability Education </a:t>
            </a:r>
            <a:r>
              <a:rPr lang="sk-SK" sz="800" b="1" dirty="0" err="1"/>
              <a:t>for</a:t>
            </a:r>
            <a:r>
              <a:rPr lang="sk-SK" sz="800" b="1" dirty="0"/>
              <a:t> Prosperous Schools)</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Agreement Number:</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2" name="Obdĺžnik 1"/>
          <p:cNvSpPr/>
          <p:nvPr/>
        </p:nvSpPr>
        <p:spPr>
          <a:xfrm>
            <a:off x="197258" y="1277043"/>
            <a:ext cx="8820472" cy="383182"/>
          </a:xfrm>
          <a:prstGeom prst="rect">
            <a:avLst/>
          </a:prstGeom>
        </p:spPr>
        <p:txBody>
          <a:bodyPr wrap="square">
            <a:spAutoFit/>
          </a:bodyPr>
          <a:lstStyle/>
          <a:p>
            <a:r>
              <a:rPr lang="sk-SK" b="1" dirty="0">
                <a:solidFill>
                  <a:srgbClr val="FF0000"/>
                </a:solidFill>
              </a:rPr>
              <a:t>Otázka z dotazníka pre študentov – správna odpoveď</a:t>
            </a:r>
          </a:p>
        </p:txBody>
      </p:sp>
      <p:sp>
        <p:nvSpPr>
          <p:cNvPr id="3" name="Obdĺžnik 2"/>
          <p:cNvSpPr/>
          <p:nvPr/>
        </p:nvSpPr>
        <p:spPr>
          <a:xfrm>
            <a:off x="405829" y="1777865"/>
            <a:ext cx="8198619" cy="2542363"/>
          </a:xfrm>
          <a:prstGeom prst="rect">
            <a:avLst/>
          </a:prstGeom>
        </p:spPr>
        <p:txBody>
          <a:bodyPr wrap="square">
            <a:spAutoFit/>
          </a:bodyPr>
          <a:lstStyle/>
          <a:p>
            <a:pPr>
              <a:lnSpc>
                <a:spcPct val="150000"/>
              </a:lnSpc>
            </a:pPr>
            <a:r>
              <a:rPr lang="sk-SK" b="1" dirty="0"/>
              <a:t>Najvyššiu energetickú hodnotu spomedzi všetkých živín majú</a:t>
            </a:r>
          </a:p>
          <a:p>
            <a:pPr>
              <a:lnSpc>
                <a:spcPct val="150000"/>
              </a:lnSpc>
            </a:pPr>
            <a:r>
              <a:rPr lang="sk-SK" dirty="0"/>
              <a:t>a. Bielkoviny</a:t>
            </a:r>
          </a:p>
          <a:p>
            <a:pPr>
              <a:lnSpc>
                <a:spcPct val="150000"/>
              </a:lnSpc>
            </a:pPr>
            <a:r>
              <a:rPr lang="sk-SK" dirty="0"/>
              <a:t>b. Sacharidy</a:t>
            </a:r>
          </a:p>
          <a:p>
            <a:pPr>
              <a:lnSpc>
                <a:spcPct val="150000"/>
              </a:lnSpc>
            </a:pPr>
            <a:r>
              <a:rPr lang="sk-SK" dirty="0">
                <a:solidFill>
                  <a:srgbClr val="0070C0"/>
                </a:solidFill>
              </a:rPr>
              <a:t>c. Tuky</a:t>
            </a:r>
          </a:p>
          <a:p>
            <a:pPr>
              <a:lnSpc>
                <a:spcPct val="150000"/>
              </a:lnSpc>
            </a:pPr>
            <a:r>
              <a:rPr lang="sk-SK" dirty="0"/>
              <a:t>d. Voda</a:t>
            </a:r>
          </a:p>
          <a:p>
            <a:pPr>
              <a:lnSpc>
                <a:spcPct val="150000"/>
              </a:lnSpc>
            </a:pPr>
            <a:r>
              <a:rPr lang="sk-SK" dirty="0"/>
              <a:t>e. Neviem</a:t>
            </a:r>
          </a:p>
        </p:txBody>
      </p:sp>
    </p:spTree>
    <p:extLst>
      <p:ext uri="{BB962C8B-B14F-4D97-AF65-F5344CB8AC3E}">
        <p14:creationId xmlns:p14="http://schemas.microsoft.com/office/powerpoint/2010/main" val="13274715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a:t>Innovative STEPS </a:t>
            </a:r>
            <a:r>
              <a:rPr lang="sk-SK" sz="800" b="1" dirty="0" smtClean="0"/>
              <a:t>(</a:t>
            </a:r>
            <a:r>
              <a:rPr lang="sk-SK" sz="800" b="1" dirty="0"/>
              <a:t>Innovative SusTainability Education </a:t>
            </a:r>
            <a:r>
              <a:rPr lang="sk-SK" sz="800" b="1" dirty="0" err="1"/>
              <a:t>for</a:t>
            </a:r>
            <a:r>
              <a:rPr lang="sk-SK" sz="800" b="1" dirty="0"/>
              <a:t> Prosperous Schools)</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Agreement Number:</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2" name="Obdĺžnik 1"/>
          <p:cNvSpPr/>
          <p:nvPr/>
        </p:nvSpPr>
        <p:spPr>
          <a:xfrm>
            <a:off x="840401" y="2579973"/>
            <a:ext cx="7628114" cy="830997"/>
          </a:xfrm>
          <a:prstGeom prst="rect">
            <a:avLst/>
          </a:prstGeom>
        </p:spPr>
        <p:txBody>
          <a:bodyPr wrap="none">
            <a:spAutoFit/>
          </a:bodyPr>
          <a:lstStyle/>
          <a:p>
            <a:r>
              <a:rPr lang="sk-SK" sz="4800" b="1" dirty="0"/>
              <a:t>Ďakujeme Vám za pozornosť!</a:t>
            </a:r>
          </a:p>
        </p:txBody>
      </p:sp>
    </p:spTree>
    <p:extLst>
      <p:ext uri="{BB962C8B-B14F-4D97-AF65-F5344CB8AC3E}">
        <p14:creationId xmlns:p14="http://schemas.microsoft.com/office/powerpoint/2010/main" val="3248286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a:t>Innovative STEPS </a:t>
            </a:r>
            <a:r>
              <a:rPr lang="sk-SK" sz="800" b="1" dirty="0" smtClean="0"/>
              <a:t>(</a:t>
            </a:r>
            <a:r>
              <a:rPr lang="sk-SK" sz="800" b="1" dirty="0"/>
              <a:t>Innovative SusTainability Education </a:t>
            </a:r>
            <a:r>
              <a:rPr lang="sk-SK" sz="800" b="1" dirty="0" err="1"/>
              <a:t>for</a:t>
            </a:r>
            <a:r>
              <a:rPr lang="sk-SK" sz="800" b="1" dirty="0"/>
              <a:t> Prosperous Schools)</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Agreement Number:</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9" name="BlokTextu 8"/>
          <p:cNvSpPr txBox="1"/>
          <p:nvPr/>
        </p:nvSpPr>
        <p:spPr>
          <a:xfrm>
            <a:off x="686170" y="1825763"/>
            <a:ext cx="9332962" cy="2123658"/>
          </a:xfrm>
          <a:prstGeom prst="rect">
            <a:avLst/>
          </a:prstGeom>
          <a:noFill/>
        </p:spPr>
        <p:txBody>
          <a:bodyPr wrap="square" rtlCol="0">
            <a:spAutoFit/>
          </a:bodyPr>
          <a:lstStyle/>
          <a:p>
            <a:pPr marR="2070100" algn="ctr">
              <a:lnSpc>
                <a:spcPct val="150000"/>
              </a:lnSpc>
              <a:spcAft>
                <a:spcPts val="0"/>
              </a:spcAft>
            </a:pPr>
            <a:r>
              <a:rPr lang="sk-SK" sz="4000" b="1" dirty="0" smtClean="0">
                <a:solidFill>
                  <a:srgbClr val="FF0000"/>
                </a:solidFill>
                <a:ea typeface="Calibri" panose="020F0502020204030204" pitchFamily="34" charset="0"/>
                <a:cs typeface="Times New Roman" panose="02020603050405020304" pitchFamily="18" charset="0"/>
              </a:rPr>
              <a:t>POTRAVA </a:t>
            </a:r>
            <a:r>
              <a:rPr lang="sk-SK" sz="4000" b="1" dirty="0">
                <a:solidFill>
                  <a:srgbClr val="FF0000"/>
                </a:solidFill>
                <a:ea typeface="Calibri" panose="020F0502020204030204" pitchFamily="34" charset="0"/>
                <a:cs typeface="Times New Roman" panose="02020603050405020304" pitchFamily="18" charset="0"/>
              </a:rPr>
              <a:t>AKO ZDROJ </a:t>
            </a:r>
            <a:r>
              <a:rPr lang="sk-SK" sz="4000" b="1" dirty="0" smtClean="0">
                <a:solidFill>
                  <a:srgbClr val="FF0000"/>
                </a:solidFill>
                <a:ea typeface="Calibri" panose="020F0502020204030204" pitchFamily="34" charset="0"/>
                <a:cs typeface="Times New Roman" panose="02020603050405020304" pitchFamily="18" charset="0"/>
              </a:rPr>
              <a:t>ENERGIE</a:t>
            </a:r>
            <a:endParaRPr lang="sk-SK" sz="4000" b="1" i="1" kern="100" dirty="0">
              <a:solidFill>
                <a:srgbClr val="FF0000"/>
              </a:solidFill>
            </a:endParaRPr>
          </a:p>
          <a:p>
            <a:pPr marR="2070100" algn="ctr">
              <a:lnSpc>
                <a:spcPct val="150000"/>
              </a:lnSpc>
              <a:spcAft>
                <a:spcPts val="0"/>
              </a:spcAft>
            </a:pPr>
            <a:r>
              <a:rPr lang="sk-SK" sz="4800" b="1" i="1" dirty="0" smtClean="0">
                <a:solidFill>
                  <a:srgbClr val="FF0000"/>
                </a:solidFill>
              </a:rPr>
              <a:t>Kapitola </a:t>
            </a:r>
            <a:r>
              <a:rPr lang="sk-SK" sz="4800" b="1" i="1" dirty="0">
                <a:solidFill>
                  <a:srgbClr val="FF0000"/>
                </a:solidFill>
              </a:rPr>
              <a:t>2</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Tree>
    <p:extLst>
      <p:ext uri="{BB962C8B-B14F-4D97-AF65-F5344CB8AC3E}">
        <p14:creationId xmlns:p14="http://schemas.microsoft.com/office/powerpoint/2010/main" val="290834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a:t>Innovative STEPS </a:t>
            </a:r>
            <a:r>
              <a:rPr lang="sk-SK" sz="800" b="1" dirty="0" smtClean="0"/>
              <a:t>(</a:t>
            </a:r>
            <a:r>
              <a:rPr lang="sk-SK" sz="800" b="1" dirty="0"/>
              <a:t>Innovative SusTainability Education </a:t>
            </a:r>
            <a:r>
              <a:rPr lang="sk-SK" sz="800" b="1" dirty="0" err="1"/>
              <a:t>for</a:t>
            </a:r>
            <a:r>
              <a:rPr lang="sk-SK" sz="800" b="1" dirty="0"/>
              <a:t> Prosperous Schools)</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Agreement Number:</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9" name="BlokTextu 8"/>
          <p:cNvSpPr txBox="1"/>
          <p:nvPr/>
        </p:nvSpPr>
        <p:spPr>
          <a:xfrm>
            <a:off x="103987" y="1440210"/>
            <a:ext cx="8843955" cy="1569660"/>
          </a:xfrm>
          <a:prstGeom prst="rect">
            <a:avLst/>
          </a:prstGeom>
          <a:noFill/>
        </p:spPr>
        <p:txBody>
          <a:bodyPr wrap="square" rtlCol="0">
            <a:spAutoFit/>
          </a:bodyPr>
          <a:lstStyle/>
          <a:p>
            <a:pPr algn="ctr"/>
            <a:r>
              <a:rPr lang="sk-SK" sz="2400" dirty="0"/>
              <a:t>Ľudský organizmus pre svoju existenciu vyžaduje neustály </a:t>
            </a:r>
            <a:r>
              <a:rPr lang="sk-SK" sz="2400" b="1" dirty="0"/>
              <a:t>príjem energie</a:t>
            </a:r>
            <a:r>
              <a:rPr lang="sk-SK" sz="2400" dirty="0"/>
              <a:t>. </a:t>
            </a:r>
            <a:r>
              <a:rPr lang="sk-SK" sz="2400" b="1" dirty="0"/>
              <a:t>Zdrojom energie sú živiny </a:t>
            </a:r>
            <a:r>
              <a:rPr lang="sk-SK" sz="2400" dirty="0"/>
              <a:t>v živočíšnych a rastlinných potravinách a nápojoch. Pre zdravie je potrebné, aby bol </a:t>
            </a:r>
            <a:r>
              <a:rPr lang="sk-SK" sz="2400" b="1" dirty="0"/>
              <a:t>príjem energie v rovnováhe s výdajom.</a:t>
            </a:r>
            <a:endParaRPr lang="sk-SK" sz="2400" dirty="0"/>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pic>
        <p:nvPicPr>
          <p:cNvPr id="3" name="Obrázok 2"/>
          <p:cNvPicPr>
            <a:picLocks noChangeAspect="1"/>
          </p:cNvPicPr>
          <p:nvPr/>
        </p:nvPicPr>
        <p:blipFill rotWithShape="1">
          <a:blip r:embed="rId10"/>
          <a:srcRect t="12200" b="9501"/>
          <a:stretch/>
        </p:blipFill>
        <p:spPr>
          <a:xfrm>
            <a:off x="2054704" y="3265076"/>
            <a:ext cx="4886325" cy="2088232"/>
          </a:xfrm>
          <a:prstGeom prst="rect">
            <a:avLst/>
          </a:prstGeom>
        </p:spPr>
      </p:pic>
    </p:spTree>
    <p:extLst>
      <p:ext uri="{BB962C8B-B14F-4D97-AF65-F5344CB8AC3E}">
        <p14:creationId xmlns:p14="http://schemas.microsoft.com/office/powerpoint/2010/main" val="831782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a:t>Innovative STEPS </a:t>
            </a:r>
            <a:r>
              <a:rPr lang="sk-SK" sz="800" b="1" dirty="0" smtClean="0"/>
              <a:t>(</a:t>
            </a:r>
            <a:r>
              <a:rPr lang="sk-SK" sz="800" b="1" dirty="0"/>
              <a:t>Innovative SusTainability Education </a:t>
            </a:r>
            <a:r>
              <a:rPr lang="sk-SK" sz="800" b="1" dirty="0" err="1"/>
              <a:t>for</a:t>
            </a:r>
            <a:r>
              <a:rPr lang="sk-SK" sz="800" b="1" dirty="0"/>
              <a:t> Prosperous Schools)</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Agreement Number:</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4" name="Obdĺžnik 3"/>
          <p:cNvSpPr/>
          <p:nvPr/>
        </p:nvSpPr>
        <p:spPr>
          <a:xfrm>
            <a:off x="215008" y="2470468"/>
            <a:ext cx="8928992" cy="2882840"/>
          </a:xfrm>
          <a:prstGeom prst="rect">
            <a:avLst/>
          </a:prstGeom>
        </p:spPr>
        <p:txBody>
          <a:bodyPr wrap="square">
            <a:spAutoFit/>
          </a:bodyPr>
          <a:lstStyle/>
          <a:p>
            <a:pPr>
              <a:lnSpc>
                <a:spcPct val="150000"/>
              </a:lnSpc>
              <a:spcAft>
                <a:spcPts val="800"/>
              </a:spcAft>
            </a:pPr>
            <a:endParaRPr lang="sk-SK" sz="1600" b="1" dirty="0">
              <a:ea typeface="Calibri" panose="020F0502020204030204" pitchFamily="34" charset="0"/>
              <a:cs typeface="Times New Roman" panose="02020603050405020304" pitchFamily="18" charset="0"/>
            </a:endParaRPr>
          </a:p>
          <a:p>
            <a:pPr>
              <a:lnSpc>
                <a:spcPct val="150000"/>
              </a:lnSpc>
              <a:spcAft>
                <a:spcPts val="800"/>
              </a:spcAft>
            </a:pPr>
            <a:r>
              <a:rPr lang="sk-SK" sz="1600" b="1" dirty="0" smtClean="0">
                <a:ea typeface="Calibri" panose="020F0502020204030204" pitchFamily="34" charset="0"/>
                <a:cs typeface="Times New Roman" panose="02020603050405020304" pitchFamily="18" charset="0"/>
              </a:rPr>
              <a:t>Energetická </a:t>
            </a:r>
            <a:r>
              <a:rPr lang="sk-SK" sz="1600" b="1" dirty="0">
                <a:ea typeface="Calibri" panose="020F0502020204030204" pitchFamily="34" charset="0"/>
                <a:cs typeface="Times New Roman" panose="02020603050405020304" pitchFamily="18" charset="0"/>
              </a:rPr>
              <a:t>bilancia</a:t>
            </a:r>
            <a:r>
              <a:rPr lang="sk-SK" sz="1600" dirty="0">
                <a:ea typeface="Calibri" panose="020F0502020204030204" pitchFamily="34" charset="0"/>
                <a:cs typeface="Times New Roman" panose="02020603050405020304" pitchFamily="18" charset="0"/>
              </a:rPr>
              <a:t> je vzťah medzi celkovým príjmom energie (kalórie prijaté potravou a nápojmi) a celkovým výdajom energie (kalórie spotrebované na pokrytie energetických potrieb organizmu). Tento vzťah určuje, či sa naša telesná hmotnosť znižuje, zvyšuje alebo zostáva rovnaká.</a:t>
            </a:r>
          </a:p>
          <a:p>
            <a:pPr>
              <a:lnSpc>
                <a:spcPct val="150000"/>
              </a:lnSpc>
              <a:spcAft>
                <a:spcPts val="800"/>
              </a:spcAft>
            </a:pPr>
            <a:r>
              <a:rPr lang="sk-SK" sz="1600" b="1" dirty="0">
                <a:ea typeface="Calibri" panose="020F0502020204030204" pitchFamily="34" charset="0"/>
                <a:cs typeface="Times New Roman" panose="02020603050405020304" pitchFamily="18" charset="0"/>
              </a:rPr>
              <a:t>Energetický príjem</a:t>
            </a:r>
            <a:r>
              <a:rPr lang="sk-SK" sz="1600" dirty="0">
                <a:ea typeface="Calibri" panose="020F0502020204030204" pitchFamily="34" charset="0"/>
                <a:cs typeface="Times New Roman" panose="02020603050405020304" pitchFamily="18" charset="0"/>
              </a:rPr>
              <a:t>  je množstvo energie, ktorú organizmus príjme v  potrave a nápojoch. </a:t>
            </a:r>
            <a:r>
              <a:rPr lang="sk-SK" sz="1600" b="1" dirty="0">
                <a:ea typeface="Calibri" panose="020F0502020204030204" pitchFamily="34" charset="0"/>
                <a:cs typeface="Times New Roman" panose="02020603050405020304" pitchFamily="18" charset="0"/>
              </a:rPr>
              <a:t>Zdrojom energie sú len makroživiny</a:t>
            </a:r>
            <a:r>
              <a:rPr lang="sk-SK" sz="1600" dirty="0">
                <a:ea typeface="Calibri" panose="020F0502020204030204" pitchFamily="34" charset="0"/>
                <a:cs typeface="Times New Roman" panose="02020603050405020304" pitchFamily="18" charset="0"/>
              </a:rPr>
              <a:t>. </a:t>
            </a:r>
            <a:r>
              <a:rPr lang="sk-SK" sz="1600" b="1" dirty="0">
                <a:ea typeface="Calibri" panose="020F0502020204030204" pitchFamily="34" charset="0"/>
                <a:cs typeface="Times New Roman" panose="02020603050405020304" pitchFamily="18" charset="0"/>
              </a:rPr>
              <a:t>Asi polovicu celodennej energie by sme mali získať z celozrnných škrobových potravín</a:t>
            </a:r>
            <a:r>
              <a:rPr lang="sk-SK" sz="1600" dirty="0">
                <a:ea typeface="Calibri" panose="020F0502020204030204" pitchFamily="34" charset="0"/>
                <a:cs typeface="Times New Roman" panose="02020603050405020304" pitchFamily="18" charset="0"/>
              </a:rPr>
              <a:t>, maximálne tretinu z potravín s obsahom tukov a zvyšok z potravín bohatých na bielkoviny.</a:t>
            </a:r>
            <a:endParaRPr lang="sk-SK" sz="1600" dirty="0">
              <a:effectLst/>
              <a:ea typeface="Calibri" panose="020F0502020204030204" pitchFamily="34" charset="0"/>
              <a:cs typeface="Times New Roman" panose="02020603050405020304" pitchFamily="18" charset="0"/>
            </a:endParaRPr>
          </a:p>
        </p:txBody>
      </p:sp>
      <p:pic>
        <p:nvPicPr>
          <p:cNvPr id="2" name="Obrázok 1"/>
          <p:cNvPicPr>
            <a:picLocks noChangeAspect="1"/>
          </p:cNvPicPr>
          <p:nvPr/>
        </p:nvPicPr>
        <p:blipFill>
          <a:blip r:embed="rId10"/>
          <a:stretch>
            <a:fillRect/>
          </a:stretch>
        </p:blipFill>
        <p:spPr>
          <a:xfrm>
            <a:off x="6898849" y="1457514"/>
            <a:ext cx="2209428" cy="1472952"/>
          </a:xfrm>
          <a:prstGeom prst="rect">
            <a:avLst/>
          </a:prstGeom>
        </p:spPr>
      </p:pic>
      <p:sp>
        <p:nvSpPr>
          <p:cNvPr id="5" name="Obdĺžnik 4"/>
          <p:cNvSpPr/>
          <p:nvPr/>
        </p:nvSpPr>
        <p:spPr>
          <a:xfrm>
            <a:off x="215008" y="1532938"/>
            <a:ext cx="6727836" cy="1619033"/>
          </a:xfrm>
          <a:prstGeom prst="rect">
            <a:avLst/>
          </a:prstGeom>
        </p:spPr>
        <p:txBody>
          <a:bodyPr wrap="square">
            <a:spAutoFit/>
          </a:bodyPr>
          <a:lstStyle/>
          <a:p>
            <a:pPr>
              <a:lnSpc>
                <a:spcPct val="150000"/>
              </a:lnSpc>
            </a:pPr>
            <a:r>
              <a:rPr lang="sk-SK" sz="1600" dirty="0"/>
              <a:t>Na vyjadrenie príjmu a výdaja energie, ako aj obsahu energie v potrave, používame pojem „kalórie“ a jednotky kilokalórie (kcal) alebo kilojouly (kJ). </a:t>
            </a:r>
            <a:endParaRPr lang="sk-SK" sz="1600" dirty="0" smtClean="0"/>
          </a:p>
          <a:p>
            <a:pPr>
              <a:lnSpc>
                <a:spcPct val="150000"/>
              </a:lnSpc>
            </a:pPr>
            <a:r>
              <a:rPr lang="sk-SK" sz="1600" dirty="0" smtClean="0"/>
              <a:t>1 </a:t>
            </a:r>
            <a:r>
              <a:rPr lang="sk-SK" sz="1600" dirty="0"/>
              <a:t>kcal = 4,2 kJ ( presnejšie </a:t>
            </a:r>
            <a:r>
              <a:rPr lang="sk-SK" dirty="0"/>
              <a:t>4,184)</a:t>
            </a:r>
          </a:p>
          <a:p>
            <a:pPr>
              <a:lnSpc>
                <a:spcPct val="150000"/>
              </a:lnSpc>
            </a:pPr>
            <a:endParaRPr lang="sk-SK" dirty="0"/>
          </a:p>
        </p:txBody>
      </p:sp>
    </p:spTree>
    <p:extLst>
      <p:ext uri="{BB962C8B-B14F-4D97-AF65-F5344CB8AC3E}">
        <p14:creationId xmlns:p14="http://schemas.microsoft.com/office/powerpoint/2010/main" val="2261229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a:t>Innovative STEPS </a:t>
            </a:r>
            <a:r>
              <a:rPr lang="sk-SK" sz="800" b="1" dirty="0" smtClean="0"/>
              <a:t>(</a:t>
            </a:r>
            <a:r>
              <a:rPr lang="sk-SK" sz="800" b="1" dirty="0"/>
              <a:t>Innovative SusTainability Education </a:t>
            </a:r>
            <a:r>
              <a:rPr lang="sk-SK" sz="800" b="1" dirty="0" err="1"/>
              <a:t>for</a:t>
            </a:r>
            <a:r>
              <a:rPr lang="sk-SK" sz="800" b="1" dirty="0"/>
              <a:t> Prosperous Schools)</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Agreement Number:</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8" name="Obdĺžnik 7"/>
          <p:cNvSpPr/>
          <p:nvPr/>
        </p:nvSpPr>
        <p:spPr>
          <a:xfrm>
            <a:off x="58980" y="1408528"/>
            <a:ext cx="8892479" cy="1446550"/>
          </a:xfrm>
          <a:prstGeom prst="rect">
            <a:avLst/>
          </a:prstGeom>
        </p:spPr>
        <p:txBody>
          <a:bodyPr wrap="square">
            <a:spAutoFit/>
          </a:bodyPr>
          <a:lstStyle/>
          <a:p>
            <a:endParaRPr lang="sk-SK" b="1" dirty="0" smtClean="0"/>
          </a:p>
          <a:p>
            <a:r>
              <a:rPr lang="sk-SK" b="1" dirty="0" smtClean="0"/>
              <a:t>Energetická </a:t>
            </a:r>
            <a:r>
              <a:rPr lang="sk-SK" b="1" dirty="0"/>
              <a:t>hodnota makroživín je rôzna:</a:t>
            </a:r>
            <a:endParaRPr lang="sk-SK" dirty="0"/>
          </a:p>
          <a:p>
            <a:pPr algn="ctr"/>
            <a:r>
              <a:rPr lang="es-ES" sz="2800" b="1" dirty="0" smtClean="0">
                <a:solidFill>
                  <a:srgbClr val="FF0000"/>
                </a:solidFill>
              </a:rPr>
              <a:t> </a:t>
            </a:r>
          </a:p>
          <a:p>
            <a:pPr algn="ctr"/>
            <a:r>
              <a:rPr lang="es-ES" sz="2400" b="1" dirty="0" smtClean="0">
                <a:solidFill>
                  <a:srgbClr val="FFC000"/>
                </a:solidFill>
              </a:rPr>
              <a:t>. </a:t>
            </a:r>
            <a:endParaRPr lang="es-ES" sz="2400" b="1" dirty="0">
              <a:solidFill>
                <a:srgbClr val="FFC000"/>
              </a:solidFill>
            </a:endParaRPr>
          </a:p>
        </p:txBody>
      </p:sp>
      <p:graphicFrame>
        <p:nvGraphicFramePr>
          <p:cNvPr id="3" name="Tabuľka 2"/>
          <p:cNvGraphicFramePr>
            <a:graphicFrameLocks noGrp="1"/>
          </p:cNvGraphicFramePr>
          <p:nvPr>
            <p:extLst>
              <p:ext uri="{D42A27DB-BD31-4B8C-83A1-F6EECF244321}">
                <p14:modId xmlns:p14="http://schemas.microsoft.com/office/powerpoint/2010/main" val="3909573557"/>
              </p:ext>
            </p:extLst>
          </p:nvPr>
        </p:nvGraphicFramePr>
        <p:xfrm>
          <a:off x="827584" y="2276874"/>
          <a:ext cx="7272808" cy="2664294"/>
        </p:xfrm>
        <a:graphic>
          <a:graphicData uri="http://schemas.openxmlformats.org/drawingml/2006/table">
            <a:tbl>
              <a:tblPr firstRow="1" firstCol="1" bandRow="1">
                <a:tableStyleId>{5C22544A-7EE6-4342-B048-85BDC9FD1C3A}</a:tableStyleId>
              </a:tblPr>
              <a:tblGrid>
                <a:gridCol w="3636404">
                  <a:extLst>
                    <a:ext uri="{9D8B030D-6E8A-4147-A177-3AD203B41FA5}">
                      <a16:colId xmlns:a16="http://schemas.microsoft.com/office/drawing/2014/main" val="3808752361"/>
                    </a:ext>
                  </a:extLst>
                </a:gridCol>
                <a:gridCol w="3636404">
                  <a:extLst>
                    <a:ext uri="{9D8B030D-6E8A-4147-A177-3AD203B41FA5}">
                      <a16:colId xmlns:a16="http://schemas.microsoft.com/office/drawing/2014/main" val="1673785876"/>
                    </a:ext>
                  </a:extLst>
                </a:gridCol>
              </a:tblGrid>
              <a:tr h="888098">
                <a:tc>
                  <a:txBody>
                    <a:bodyPr/>
                    <a:lstStyle/>
                    <a:p>
                      <a:pPr>
                        <a:lnSpc>
                          <a:spcPct val="150000"/>
                        </a:lnSpc>
                        <a:spcAft>
                          <a:spcPts val="800"/>
                        </a:spcAft>
                      </a:pPr>
                      <a:r>
                        <a:rPr lang="en-GB" sz="1200" kern="100">
                          <a:effectLst/>
                        </a:rPr>
                        <a:t>Bielkoviny</a:t>
                      </a:r>
                      <a:endParaRPr lang="sk-SK"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GB" sz="1200" kern="100">
                          <a:effectLst/>
                        </a:rPr>
                        <a:t>1 gram = 4 kcal (17 kJ) </a:t>
                      </a:r>
                      <a:endParaRPr lang="sk-SK"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57456017"/>
                  </a:ext>
                </a:extLst>
              </a:tr>
              <a:tr h="888098">
                <a:tc>
                  <a:txBody>
                    <a:bodyPr/>
                    <a:lstStyle/>
                    <a:p>
                      <a:pPr>
                        <a:lnSpc>
                          <a:spcPct val="150000"/>
                        </a:lnSpc>
                        <a:spcAft>
                          <a:spcPts val="800"/>
                        </a:spcAft>
                      </a:pPr>
                      <a:r>
                        <a:rPr lang="en-GB" sz="1200" kern="100" dirty="0">
                          <a:effectLst/>
                        </a:rPr>
                        <a:t>Sacharidy </a:t>
                      </a:r>
                      <a:endParaRPr lang="sk-SK"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GB" sz="1200" kern="100">
                          <a:effectLst/>
                        </a:rPr>
                        <a:t>1 gram = 4 kcal (17 kJ) </a:t>
                      </a:r>
                      <a:endParaRPr lang="sk-SK"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75927658"/>
                  </a:ext>
                </a:extLst>
              </a:tr>
              <a:tr h="888098">
                <a:tc>
                  <a:txBody>
                    <a:bodyPr/>
                    <a:lstStyle/>
                    <a:p>
                      <a:pPr>
                        <a:lnSpc>
                          <a:spcPct val="150000"/>
                        </a:lnSpc>
                        <a:spcAft>
                          <a:spcPts val="800"/>
                        </a:spcAft>
                      </a:pPr>
                      <a:r>
                        <a:rPr lang="en-GB" sz="1200" kern="100">
                          <a:effectLst/>
                        </a:rPr>
                        <a:t>Tuky</a:t>
                      </a:r>
                      <a:endParaRPr lang="sk-SK"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GB" sz="1200" kern="100" dirty="0">
                          <a:effectLst/>
                        </a:rPr>
                        <a:t>1 gram = 9 kcal (37 kJ)</a:t>
                      </a:r>
                      <a:endParaRPr lang="sk-SK"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78441503"/>
                  </a:ext>
                </a:extLst>
              </a:tr>
            </a:tbl>
          </a:graphicData>
        </a:graphic>
      </p:graphicFrame>
    </p:spTree>
    <p:extLst>
      <p:ext uri="{BB962C8B-B14F-4D97-AF65-F5344CB8AC3E}">
        <p14:creationId xmlns:p14="http://schemas.microsoft.com/office/powerpoint/2010/main" val="2225731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a:t>Innovative STEPS </a:t>
            </a:r>
            <a:r>
              <a:rPr lang="sk-SK" sz="800" b="1" dirty="0" smtClean="0"/>
              <a:t>(</a:t>
            </a:r>
            <a:r>
              <a:rPr lang="sk-SK" sz="800" b="1" dirty="0"/>
              <a:t>Innovative SusTainability Education </a:t>
            </a:r>
            <a:r>
              <a:rPr lang="sk-SK" sz="800" b="1" dirty="0" err="1"/>
              <a:t>for</a:t>
            </a:r>
            <a:r>
              <a:rPr lang="sk-SK" sz="800" b="1" dirty="0"/>
              <a:t> Prosperous Schools)</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Agreement Number:</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3" name="Obdĺžnik 2"/>
          <p:cNvSpPr/>
          <p:nvPr/>
        </p:nvSpPr>
        <p:spPr>
          <a:xfrm>
            <a:off x="357756" y="1537123"/>
            <a:ext cx="8499476" cy="3693319"/>
          </a:xfrm>
          <a:prstGeom prst="rect">
            <a:avLst/>
          </a:prstGeom>
        </p:spPr>
        <p:txBody>
          <a:bodyPr wrap="square">
            <a:spAutoFit/>
          </a:bodyPr>
          <a:lstStyle/>
          <a:p>
            <a:r>
              <a:rPr lang="sk-SK" b="1" dirty="0"/>
              <a:t>Voda (čistá, neochutená) neobsahuje žiadne kalórie</a:t>
            </a:r>
            <a:r>
              <a:rPr lang="sk-SK" b="1" dirty="0" smtClean="0"/>
              <a:t>.</a:t>
            </a:r>
          </a:p>
          <a:p>
            <a:r>
              <a:rPr lang="sk-SK" b="1" dirty="0" smtClean="0"/>
              <a:t> </a:t>
            </a:r>
            <a:endParaRPr lang="sk-SK" dirty="0"/>
          </a:p>
          <a:p>
            <a:r>
              <a:rPr lang="sk-SK" b="1" dirty="0"/>
              <a:t>Alkohol tiež obsahuje energiu (1 gram = 7 kcal/29 kJ).  </a:t>
            </a:r>
            <a:endParaRPr lang="sk-SK" b="1" dirty="0" smtClean="0"/>
          </a:p>
          <a:p>
            <a:r>
              <a:rPr lang="sk-SK" b="1" dirty="0" smtClean="0"/>
              <a:t>Je </a:t>
            </a:r>
            <a:r>
              <a:rPr lang="sk-SK" b="1" dirty="0"/>
              <a:t>to škodlivá a návyková látka.</a:t>
            </a:r>
            <a:endParaRPr lang="sk-SK" dirty="0"/>
          </a:p>
          <a:p>
            <a:endParaRPr lang="sk-SK" dirty="0" smtClean="0"/>
          </a:p>
          <a:p>
            <a:r>
              <a:rPr lang="sk-SK" dirty="0" smtClean="0"/>
              <a:t>Každá </a:t>
            </a:r>
            <a:r>
              <a:rPr lang="sk-SK" dirty="0"/>
              <a:t>potravina a nápoj má svoju energetickú a nutričnú hodnotu. Energetická hodnota vyjadruje obsah energie, nutričná hodnota sa vzťahuje k zastúpenie živín v potravine a nápoji. </a:t>
            </a:r>
            <a:endParaRPr lang="sk-SK" dirty="0" smtClean="0"/>
          </a:p>
          <a:p>
            <a:r>
              <a:rPr lang="sk-SK" dirty="0" smtClean="0"/>
              <a:t>Potraviny </a:t>
            </a:r>
            <a:r>
              <a:rPr lang="sk-SK" dirty="0"/>
              <a:t>a nápoje s </a:t>
            </a:r>
            <a:r>
              <a:rPr lang="sk-SK" b="1" dirty="0"/>
              <a:t>vysokou energetickou hodnotou</a:t>
            </a:r>
            <a:r>
              <a:rPr lang="sk-SK" dirty="0"/>
              <a:t> (denzitou, hustotou) zvyčajne obsahujú veľa nasýtených tukov, pridaných cukrov a soli (napr. sladkosti, chipsy, hranolčeky, majonézy, šľahačka, sladené nápoje atď.), zatiaľ čo potraviny s </a:t>
            </a:r>
            <a:r>
              <a:rPr lang="sk-SK" b="1" dirty="0"/>
              <a:t>nižšou energetickou hodnotou</a:t>
            </a:r>
            <a:r>
              <a:rPr lang="sk-SK" dirty="0"/>
              <a:t> sú zvyčajne bohaté na vodu, vlákninu, vitamíny, minerálne látky a stopové prvky (napr. ovocie, zelenina, mlieko a mliečne výrobky, atď.). </a:t>
            </a:r>
          </a:p>
        </p:txBody>
      </p:sp>
      <p:pic>
        <p:nvPicPr>
          <p:cNvPr id="20" name="Obrázok 19"/>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94997" y="1217063"/>
            <a:ext cx="3091730" cy="1692509"/>
          </a:xfrm>
          <a:prstGeom prst="rect">
            <a:avLst/>
          </a:prstGeom>
          <a:noFill/>
        </p:spPr>
      </p:pic>
      <p:sp>
        <p:nvSpPr>
          <p:cNvPr id="4" name="Obdĺžnik 3"/>
          <p:cNvSpPr/>
          <p:nvPr/>
        </p:nvSpPr>
        <p:spPr>
          <a:xfrm>
            <a:off x="2627784" y="5345924"/>
            <a:ext cx="6660232" cy="323165"/>
          </a:xfrm>
          <a:prstGeom prst="rect">
            <a:avLst/>
          </a:prstGeom>
        </p:spPr>
        <p:txBody>
          <a:bodyPr wrap="square">
            <a:spAutoFit/>
          </a:bodyPr>
          <a:lstStyle/>
          <a:p>
            <a:pPr>
              <a:lnSpc>
                <a:spcPct val="150000"/>
              </a:lnSpc>
              <a:spcAft>
                <a:spcPts val="800"/>
              </a:spcAft>
            </a:pPr>
            <a:r>
              <a:rPr lang="sk-SK" sz="1000" i="1" dirty="0">
                <a:ea typeface="Calibri" panose="020F0502020204030204" pitchFamily="34" charset="0"/>
                <a:cs typeface="Times New Roman" panose="02020603050405020304" pitchFamily="18" charset="0"/>
              </a:rPr>
              <a:t>Zdroj obrázka https://www.coachdannymatranga.com/blog/2020/3/11/the-best-kept-fat-loss-tool-eat-lots-and-still-lose-fat</a:t>
            </a:r>
            <a:endParaRPr lang="sk-SK" sz="1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2221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a:t>Innovative STEPS </a:t>
            </a:r>
            <a:r>
              <a:rPr lang="sk-SK" sz="800" b="1" dirty="0" smtClean="0"/>
              <a:t>(</a:t>
            </a:r>
            <a:r>
              <a:rPr lang="sk-SK" sz="800" b="1" dirty="0"/>
              <a:t>Innovative SusTainability Education </a:t>
            </a:r>
            <a:r>
              <a:rPr lang="sk-SK" sz="800" b="1" dirty="0" err="1"/>
              <a:t>for</a:t>
            </a:r>
            <a:r>
              <a:rPr lang="sk-SK" sz="800" b="1" dirty="0"/>
              <a:t> Prosperous Schools)</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Agreement Number:</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3" name="Obdĺžnik 2"/>
          <p:cNvSpPr/>
          <p:nvPr/>
        </p:nvSpPr>
        <p:spPr>
          <a:xfrm>
            <a:off x="284086" y="1772816"/>
            <a:ext cx="5068565" cy="3416320"/>
          </a:xfrm>
          <a:prstGeom prst="rect">
            <a:avLst/>
          </a:prstGeom>
        </p:spPr>
        <p:txBody>
          <a:bodyPr wrap="square">
            <a:spAutoFit/>
          </a:bodyPr>
          <a:lstStyle/>
          <a:p>
            <a:r>
              <a:rPr lang="sk-SK" b="1" dirty="0"/>
              <a:t>Energetickú hodnotu potraviny alebo nápoja najviac ovplyvňuje podiel vody a tuku. </a:t>
            </a:r>
            <a:r>
              <a:rPr lang="sk-SK" dirty="0"/>
              <a:t>Napr. 100 ml plnotučného mlieka obsahuje 65 kcal (271 kJ), kým 100 ml nízkotučného mlieka 38 kcal (161 kJ ). </a:t>
            </a:r>
            <a:endParaRPr lang="sk-SK" dirty="0" smtClean="0"/>
          </a:p>
          <a:p>
            <a:r>
              <a:rPr lang="sk-SK" dirty="0" smtClean="0"/>
              <a:t> </a:t>
            </a:r>
            <a:endParaRPr lang="sk-SK" dirty="0"/>
          </a:p>
          <a:p>
            <a:r>
              <a:rPr lang="sk-SK" b="1" dirty="0"/>
              <a:t>Obsah energie na balených potravinách a nápojoch nájdeme na ich obale</a:t>
            </a:r>
            <a:r>
              <a:rPr lang="sk-SK" dirty="0"/>
              <a:t>. Je uvedený vždy na 100 g potraviny alebo na 100 ml nápoja alebo na porciu. Porcia, ktorú zvyčajne konzumujeme, však môže byť väčšia a prijmeme tak viac kalórií, než je uvedené na balení.</a:t>
            </a:r>
          </a:p>
          <a:p>
            <a:pPr marL="285750" indent="-285750">
              <a:buFont typeface="Arial" panose="020B0604020202020204" pitchFamily="34" charset="0"/>
              <a:buChar char="•"/>
            </a:pPr>
            <a:endParaRPr lang="sk-SK" dirty="0"/>
          </a:p>
        </p:txBody>
      </p:sp>
      <p:pic>
        <p:nvPicPr>
          <p:cNvPr id="20" name="Obrázok 19" descr="kalórie, kJ a nutričné hodnoty | KalorickéTabuľky.sk"/>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78564" y="1565879"/>
            <a:ext cx="2766060" cy="1310640"/>
          </a:xfrm>
          <a:prstGeom prst="rect">
            <a:avLst/>
          </a:prstGeom>
          <a:noFill/>
          <a:ln>
            <a:noFill/>
          </a:ln>
        </p:spPr>
      </p:pic>
      <p:pic>
        <p:nvPicPr>
          <p:cNvPr id="21" name="Obrázok 20" descr="Viete čítať obaly na potravinách? | chudnutie-ako.sk"/>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43782" y="3186812"/>
            <a:ext cx="1223769" cy="2186971"/>
          </a:xfrm>
          <a:prstGeom prst="rect">
            <a:avLst/>
          </a:prstGeom>
          <a:noFill/>
          <a:ln>
            <a:noFill/>
          </a:ln>
        </p:spPr>
      </p:pic>
    </p:spTree>
    <p:extLst>
      <p:ext uri="{BB962C8B-B14F-4D97-AF65-F5344CB8AC3E}">
        <p14:creationId xmlns:p14="http://schemas.microsoft.com/office/powerpoint/2010/main" val="817361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a:t>Innovative STEPS </a:t>
            </a:r>
            <a:r>
              <a:rPr lang="sk-SK" sz="800" b="1" dirty="0" smtClean="0"/>
              <a:t>(</a:t>
            </a:r>
            <a:r>
              <a:rPr lang="sk-SK" sz="800" b="1" dirty="0"/>
              <a:t>Innovative SusTainability Education </a:t>
            </a:r>
            <a:r>
              <a:rPr lang="sk-SK" sz="800" b="1" dirty="0" err="1"/>
              <a:t>for</a:t>
            </a:r>
            <a:r>
              <a:rPr lang="sk-SK" sz="800" b="1" dirty="0"/>
              <a:t> Prosperous Schools)</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Agreement Number:</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3" name="Obdĺžnik 2"/>
          <p:cNvSpPr/>
          <p:nvPr/>
        </p:nvSpPr>
        <p:spPr>
          <a:xfrm>
            <a:off x="222279" y="1317050"/>
            <a:ext cx="8699442" cy="2585323"/>
          </a:xfrm>
          <a:prstGeom prst="rect">
            <a:avLst/>
          </a:prstGeom>
        </p:spPr>
        <p:txBody>
          <a:bodyPr wrap="square">
            <a:spAutoFit/>
          </a:bodyPr>
          <a:lstStyle/>
          <a:p>
            <a:r>
              <a:rPr lang="sk-SK" b="1" dirty="0"/>
              <a:t>Energetický výdaj</a:t>
            </a:r>
            <a:r>
              <a:rPr lang="sk-SK" dirty="0"/>
              <a:t> je množstvo energie, ktorú náš organizmus spotrebuje pri vykonávaní rôznych fyzických aktivít a funkcií tela počas dňa. Energetický výdaj tvorí:</a:t>
            </a:r>
          </a:p>
          <a:p>
            <a:pPr lvl="0"/>
            <a:r>
              <a:rPr lang="sk-SK" b="1" dirty="0"/>
              <a:t>Bazálny metabolizmus</a:t>
            </a:r>
            <a:r>
              <a:rPr lang="sk-SK" dirty="0"/>
              <a:t> (60 – 75%). Je to energia na udržanie základných telesných funkcií ako je činnosť srdca, dýchanie, telesná teplota a pod. Je to minimálne množstvo energie, ktorú telo potrebuje na prežitie. </a:t>
            </a:r>
          </a:p>
          <a:p>
            <a:pPr lvl="0"/>
            <a:r>
              <a:rPr lang="sk-SK" b="1" dirty="0"/>
              <a:t>Fyzická aktivita a pohyb </a:t>
            </a:r>
            <a:r>
              <a:rPr lang="sk-SK" dirty="0"/>
              <a:t>(10 – 30%).</a:t>
            </a:r>
            <a:r>
              <a:rPr lang="sk-SK" b="1" dirty="0"/>
              <a:t> </a:t>
            </a:r>
            <a:r>
              <a:rPr lang="sk-SK" dirty="0"/>
              <a:t>Čím je jedinec aktívnejší, tým viac energie potrebuje.  </a:t>
            </a:r>
          </a:p>
          <a:p>
            <a:pPr lvl="0"/>
            <a:r>
              <a:rPr lang="sk-SK" b="1" dirty="0"/>
              <a:t>Termický efekt </a:t>
            </a:r>
            <a:r>
              <a:rPr lang="sk-SK" dirty="0"/>
              <a:t>(asi 10%).  Je energia potrebná na trávenie potravy a živín. Viac energie sa spotrebuje na trávenie bielkovín, najmenej na trávenie tukov. Viac energie sa spotrebuje, ak stravu prijímame rozdelenú do niekoľkých denných jedál, nie naraz.</a:t>
            </a:r>
          </a:p>
        </p:txBody>
      </p:sp>
      <p:pic>
        <p:nvPicPr>
          <p:cNvPr id="20" name="Obrázok 19"/>
          <p:cNvPicPr/>
          <p:nvPr/>
        </p:nvPicPr>
        <p:blipFill>
          <a:blip r:embed="rId10">
            <a:extLst>
              <a:ext uri="{28A0092B-C50C-407E-A947-70E740481C1C}">
                <a14:useLocalDpi xmlns:a14="http://schemas.microsoft.com/office/drawing/2010/main" val="0"/>
              </a:ext>
            </a:extLst>
          </a:blip>
          <a:srcRect/>
          <a:stretch>
            <a:fillRect/>
          </a:stretch>
        </p:blipFill>
        <p:spPr bwMode="auto">
          <a:xfrm>
            <a:off x="2002459" y="3916709"/>
            <a:ext cx="5139081" cy="1391296"/>
          </a:xfrm>
          <a:prstGeom prst="rect">
            <a:avLst/>
          </a:prstGeom>
          <a:noFill/>
        </p:spPr>
      </p:pic>
      <p:sp>
        <p:nvSpPr>
          <p:cNvPr id="5" name="Obdĺžnik 4"/>
          <p:cNvSpPr/>
          <p:nvPr/>
        </p:nvSpPr>
        <p:spPr>
          <a:xfrm>
            <a:off x="3444546" y="5330672"/>
            <a:ext cx="6996596" cy="323165"/>
          </a:xfrm>
          <a:prstGeom prst="rect">
            <a:avLst/>
          </a:prstGeom>
        </p:spPr>
        <p:txBody>
          <a:bodyPr wrap="square">
            <a:spAutoFit/>
          </a:bodyPr>
          <a:lstStyle/>
          <a:p>
            <a:pPr>
              <a:lnSpc>
                <a:spcPct val="150000"/>
              </a:lnSpc>
              <a:spcAft>
                <a:spcPts val="800"/>
              </a:spcAft>
            </a:pPr>
            <a:r>
              <a:rPr lang="sk-SK" sz="1000" i="1" dirty="0">
                <a:latin typeface="Times New Roman" panose="02020603050405020304" pitchFamily="18" charset="0"/>
                <a:ea typeface="Calibri" panose="020F0502020204030204" pitchFamily="34" charset="0"/>
                <a:cs typeface="Times New Roman" panose="02020603050405020304" pitchFamily="18" charset="0"/>
              </a:rPr>
              <a:t>Zdroj </a:t>
            </a:r>
            <a:r>
              <a:rPr lang="sk-SK" sz="1000" i="1" dirty="0" smtClean="0">
                <a:latin typeface="Times New Roman" panose="02020603050405020304" pitchFamily="18" charset="0"/>
                <a:ea typeface="Calibri" panose="020F0502020204030204" pitchFamily="34" charset="0"/>
                <a:cs typeface="Times New Roman" panose="02020603050405020304" pitchFamily="18" charset="0"/>
              </a:rPr>
              <a:t>obrázka:</a:t>
            </a:r>
            <a:r>
              <a:rPr lang="sk-SK" sz="1000" dirty="0" smtClean="0">
                <a:latin typeface="Calibri" panose="020F0502020204030204" pitchFamily="34" charset="0"/>
                <a:ea typeface="Calibri" panose="020F0502020204030204" pitchFamily="34" charset="0"/>
                <a:cs typeface="Times New Roman" panose="02020603050405020304" pitchFamily="18" charset="0"/>
              </a:rPr>
              <a:t> </a:t>
            </a:r>
            <a:r>
              <a:rPr lang="sk-SK" sz="1000" i="1" dirty="0" smtClean="0">
                <a:latin typeface="Times New Roman" panose="02020603050405020304" pitchFamily="18" charset="0"/>
                <a:ea typeface="Calibri" panose="020F0502020204030204" pitchFamily="34" charset="0"/>
                <a:cs typeface="Times New Roman" panose="02020603050405020304" pitchFamily="18" charset="0"/>
              </a:rPr>
              <a:t>https</a:t>
            </a:r>
            <a:r>
              <a:rPr lang="sk-SK" sz="1000" i="1" dirty="0">
                <a:latin typeface="Times New Roman" panose="02020603050405020304" pitchFamily="18" charset="0"/>
                <a:ea typeface="Calibri" panose="020F0502020204030204" pitchFamily="34" charset="0"/>
                <a:cs typeface="Times New Roman" panose="02020603050405020304" pitchFamily="18" charset="0"/>
              </a:rPr>
              <a:t>://pressbooks.calstate.edu/nutritionandfitness/chapter/estimating-energy-expenditure/</a:t>
            </a:r>
            <a:endParaRPr lang="sk-SK"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3699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a:t>Innovative STEPS </a:t>
            </a:r>
            <a:r>
              <a:rPr lang="sk-SK" sz="800" b="1" dirty="0" smtClean="0"/>
              <a:t>(</a:t>
            </a:r>
            <a:r>
              <a:rPr lang="sk-SK" sz="800" b="1" dirty="0"/>
              <a:t>Innovative SusTainability Education </a:t>
            </a:r>
            <a:r>
              <a:rPr lang="sk-SK" sz="800" b="1" dirty="0" err="1"/>
              <a:t>for</a:t>
            </a:r>
            <a:r>
              <a:rPr lang="sk-SK" sz="800" b="1" dirty="0"/>
              <a:t> Prosperous Schools)</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Agreement Number:</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3" name="Obdĺžnik 2"/>
          <p:cNvSpPr/>
          <p:nvPr/>
        </p:nvSpPr>
        <p:spPr>
          <a:xfrm>
            <a:off x="867635" y="1198953"/>
            <a:ext cx="7736813" cy="4201150"/>
          </a:xfrm>
          <a:prstGeom prst="rect">
            <a:avLst/>
          </a:prstGeom>
        </p:spPr>
        <p:txBody>
          <a:bodyPr wrap="square">
            <a:spAutoFit/>
          </a:bodyPr>
          <a:lstStyle/>
          <a:p>
            <a:r>
              <a:rPr lang="sk-SK" dirty="0"/>
              <a:t> </a:t>
            </a:r>
          </a:p>
          <a:p>
            <a:r>
              <a:rPr lang="sk-SK" b="1" dirty="0"/>
              <a:t>Potreba energie je individuálna. Závisí od viacerých faktorov</a:t>
            </a:r>
            <a:r>
              <a:rPr lang="sk-SK" b="1" dirty="0" smtClean="0"/>
              <a:t>:</a:t>
            </a:r>
          </a:p>
          <a:p>
            <a:endParaRPr lang="sk-SK" dirty="0"/>
          </a:p>
          <a:p>
            <a:pPr marL="285750" lvl="0" indent="-285750">
              <a:lnSpc>
                <a:spcPct val="150000"/>
              </a:lnSpc>
              <a:buFont typeface="Arial" panose="020B0604020202020204" pitchFamily="34" charset="0"/>
              <a:buChar char="•"/>
            </a:pPr>
            <a:r>
              <a:rPr lang="sk-SK" dirty="0"/>
              <a:t>Pohlavie (viac muži ako ženy).</a:t>
            </a:r>
          </a:p>
          <a:p>
            <a:pPr marL="285750" lvl="0" indent="-285750">
              <a:lnSpc>
                <a:spcPct val="150000"/>
              </a:lnSpc>
              <a:buFont typeface="Arial" panose="020B0604020202020204" pitchFamily="34" charset="0"/>
              <a:buChar char="•"/>
            </a:pPr>
            <a:r>
              <a:rPr lang="sk-SK" dirty="0"/>
              <a:t>Vek (viac v období rastu a vývoja).</a:t>
            </a:r>
          </a:p>
          <a:p>
            <a:pPr marL="285750" lvl="0" indent="-285750">
              <a:lnSpc>
                <a:spcPct val="150000"/>
              </a:lnSpc>
              <a:buFont typeface="Arial" panose="020B0604020202020204" pitchFamily="34" charset="0"/>
              <a:buChar char="•"/>
            </a:pPr>
            <a:r>
              <a:rPr lang="sk-SK" dirty="0"/>
              <a:t>Tehotenstvo a dojčenie.</a:t>
            </a:r>
          </a:p>
          <a:p>
            <a:pPr marL="285750" lvl="0" indent="-285750">
              <a:lnSpc>
                <a:spcPct val="150000"/>
              </a:lnSpc>
              <a:buFont typeface="Arial" panose="020B0604020202020204" pitchFamily="34" charset="0"/>
              <a:buChar char="•"/>
            </a:pPr>
            <a:r>
              <a:rPr lang="sk-SK" dirty="0"/>
              <a:t>Fyzická aktivita (práca a šport).</a:t>
            </a:r>
          </a:p>
          <a:p>
            <a:pPr marL="285750" lvl="0" indent="-285750">
              <a:lnSpc>
                <a:spcPct val="150000"/>
              </a:lnSpc>
              <a:buFont typeface="Arial" panose="020B0604020202020204" pitchFamily="34" charset="0"/>
              <a:buChar char="•"/>
            </a:pPr>
            <a:r>
              <a:rPr lang="sk-SK" dirty="0"/>
              <a:t>Telesná hmotnosť a zloženie tela (viac pri vyššom podiele svalov).</a:t>
            </a:r>
          </a:p>
          <a:p>
            <a:pPr marL="285750" lvl="0" indent="-285750">
              <a:lnSpc>
                <a:spcPct val="150000"/>
              </a:lnSpc>
              <a:buFont typeface="Arial" panose="020B0604020202020204" pitchFamily="34" charset="0"/>
              <a:buChar char="•"/>
            </a:pPr>
            <a:r>
              <a:rPr lang="sk-SK" dirty="0"/>
              <a:t>Zdravotný stav (špeciálne nároky pri niektorých ochoreniach).</a:t>
            </a:r>
          </a:p>
          <a:p>
            <a:pPr marL="285750" lvl="0" indent="-285750">
              <a:lnSpc>
                <a:spcPct val="150000"/>
              </a:lnSpc>
              <a:buFont typeface="Arial" panose="020B0604020202020204" pitchFamily="34" charset="0"/>
              <a:buChar char="•"/>
            </a:pPr>
            <a:r>
              <a:rPr lang="sk-SK" dirty="0"/>
              <a:t>Kontrola telesnej hmotnosti (cielené chudnutie, priberanie, udržiavanie).</a:t>
            </a:r>
          </a:p>
          <a:p>
            <a:pPr marL="285750" indent="-285750" algn="just">
              <a:lnSpc>
                <a:spcPct val="150000"/>
              </a:lnSpc>
              <a:spcAft>
                <a:spcPts val="800"/>
              </a:spcAft>
              <a:buFont typeface="Arial" panose="020B0604020202020204" pitchFamily="34" charset="0"/>
              <a:buChar char="•"/>
            </a:pPr>
            <a:endParaRPr lang="sk-SK"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992981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Template_O2_LESSON 1_</Template>
  <TotalTime>16381</TotalTime>
  <Words>2649</Words>
  <Application>Microsoft Office PowerPoint</Application>
  <PresentationFormat>Prezentácia na obrazovke (4:3)</PresentationFormat>
  <Paragraphs>219</Paragraphs>
  <Slides>16</Slides>
  <Notes>0</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16</vt:i4>
      </vt:variant>
    </vt:vector>
  </HeadingPairs>
  <TitlesOfParts>
    <vt:vector size="21" baseType="lpstr">
      <vt:lpstr>Arial</vt:lpstr>
      <vt:lpstr>Calibri</vt:lpstr>
      <vt:lpstr>Times New Roman</vt:lpstr>
      <vt:lpstr>Verdana</vt:lpstr>
      <vt:lpstr>Motiv systému Office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Writers in Rhyme</dc:title>
  <dc:creator>MILOSKO</dc:creator>
  <cp:lastModifiedBy>Dagmar Sadovska</cp:lastModifiedBy>
  <cp:revision>1190</cp:revision>
  <dcterms:created xsi:type="dcterms:W3CDTF">2010-12-09T22:38:35Z</dcterms:created>
  <dcterms:modified xsi:type="dcterms:W3CDTF">2024-12-19T15:35:27Z</dcterms:modified>
</cp:coreProperties>
</file>