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647" r:id="rId2"/>
    <p:sldId id="650" r:id="rId3"/>
    <p:sldId id="670" r:id="rId4"/>
    <p:sldId id="672" r:id="rId5"/>
    <p:sldId id="673" r:id="rId6"/>
    <p:sldId id="674" r:id="rId7"/>
    <p:sldId id="683" r:id="rId8"/>
    <p:sldId id="684" r:id="rId9"/>
    <p:sldId id="657" r:id="rId10"/>
    <p:sldId id="658" r:id="rId11"/>
    <p:sldId id="681" r:id="rId12"/>
    <p:sldId id="682" r:id="rId13"/>
    <p:sldId id="663" r:id="rId14"/>
    <p:sldId id="679" r:id="rId15"/>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DFEFF"/>
    <a:srgbClr val="CFFDFD"/>
    <a:srgbClr val="B88C00"/>
    <a:srgbClr val="CCFFFF"/>
    <a:srgbClr val="FBFBF5"/>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redný štý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5332" autoAdjust="0"/>
  </p:normalViewPr>
  <p:slideViewPr>
    <p:cSldViewPr>
      <p:cViewPr varScale="1">
        <p:scale>
          <a:sx n="91" d="100"/>
          <a:sy n="91" d="100"/>
        </p:scale>
        <p:origin x="140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Zástupný objekt pre dá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245362-6DB7-45BC-85FE-5D5636CE19A7}" type="datetimeFigureOut">
              <a:rPr lang="sk-SK" smtClean="0"/>
              <a:t>19.12.2024</a:t>
            </a:fld>
            <a:endParaRPr lang="sk-SK"/>
          </a:p>
        </p:txBody>
      </p:sp>
      <p:sp>
        <p:nvSpPr>
          <p:cNvPr id="4" name="Zástupný objekt pre obrázok snímky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objekt pre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6" name="Zástupný objekt pre pät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Zástupný objekt pre číslo snímk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37B4B1-CBA5-409B-968D-563B3B7C8B2E}" type="slidenum">
              <a:rPr lang="sk-SK" smtClean="0"/>
              <a:t>‹#›</a:t>
            </a:fld>
            <a:endParaRPr lang="sk-SK"/>
          </a:p>
        </p:txBody>
      </p:sp>
    </p:spTree>
    <p:extLst>
      <p:ext uri="{BB962C8B-B14F-4D97-AF65-F5344CB8AC3E}">
        <p14:creationId xmlns:p14="http://schemas.microsoft.com/office/powerpoint/2010/main" val="2483686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sk-SK" smtClean="0"/>
              <a:t>Upravte štýly predlohy textu</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smtClean="0"/>
              <a:t>Kliknutím upravte štýl predlohy podnadpisov</a:t>
            </a:r>
            <a:endParaRPr lang="cs-CZ"/>
          </a:p>
        </p:txBody>
      </p:sp>
      <p:sp>
        <p:nvSpPr>
          <p:cNvPr id="4" name="Zástupný symbol pro datum 3"/>
          <p:cNvSpPr>
            <a:spLocks noGrp="1"/>
          </p:cNvSpPr>
          <p:nvPr>
            <p:ph type="dt" sz="half" idx="10"/>
          </p:nvPr>
        </p:nvSpPr>
        <p:spPr/>
        <p:txBody>
          <a:bodyPr/>
          <a:lstStyle/>
          <a:p>
            <a:pPr>
              <a:defRPr/>
            </a:pPr>
            <a:endParaRPr lang="sk-SK"/>
          </a:p>
        </p:txBody>
      </p:sp>
      <p:sp>
        <p:nvSpPr>
          <p:cNvPr id="5" name="Zástupný symbol pro zápatí 4"/>
          <p:cNvSpPr>
            <a:spLocks noGrp="1"/>
          </p:cNvSpPr>
          <p:nvPr>
            <p:ph type="ftr" sz="quarter" idx="11"/>
          </p:nvPr>
        </p:nvSpPr>
        <p:spPr/>
        <p:txBody>
          <a:bodyPr/>
          <a:lstStyle/>
          <a:p>
            <a:pPr>
              <a:defRPr/>
            </a:pPr>
            <a:endParaRPr lang="sk-SK"/>
          </a:p>
        </p:txBody>
      </p:sp>
      <p:sp>
        <p:nvSpPr>
          <p:cNvPr id="6" name="Zástupný symbol pro číslo snímku 5"/>
          <p:cNvSpPr>
            <a:spLocks noGrp="1"/>
          </p:cNvSpPr>
          <p:nvPr>
            <p:ph type="sldNum" sz="quarter" idx="12"/>
          </p:nvPr>
        </p:nvSpPr>
        <p:spPr/>
        <p:txBody>
          <a:bodyPr/>
          <a:lstStyle/>
          <a:p>
            <a:pPr>
              <a:defRPr/>
            </a:pPr>
            <a:fld id="{11402C2E-A5C6-470E-AB4D-B6E2E8A6E28C}" type="slidenum">
              <a:rPr lang="sk-SK" altLang="sk-SK" smtClean="0"/>
              <a:pPr>
                <a:defRPr/>
              </a:pPr>
              <a:t>‹#›</a:t>
            </a:fld>
            <a:endParaRPr lang="sk-SK" altLang="sk-SK"/>
          </a:p>
        </p:txBody>
      </p:sp>
    </p:spTree>
    <p:extLst>
      <p:ext uri="{BB962C8B-B14F-4D97-AF65-F5344CB8AC3E}">
        <p14:creationId xmlns:p14="http://schemas.microsoft.com/office/powerpoint/2010/main" val="3992721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cs-CZ"/>
          </a:p>
        </p:txBody>
      </p:sp>
      <p:sp>
        <p:nvSpPr>
          <p:cNvPr id="3" name="Zástupný symbol pro svislý text 2"/>
          <p:cNvSpPr>
            <a:spLocks noGrp="1"/>
          </p:cNvSpPr>
          <p:nvPr>
            <p:ph type="body" orient="vert" idx="1"/>
          </p:nvPr>
        </p:nvSpPr>
        <p:spPr/>
        <p:txBody>
          <a:bodyPr vert="eaVert"/>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cs-CZ"/>
          </a:p>
        </p:txBody>
      </p:sp>
      <p:sp>
        <p:nvSpPr>
          <p:cNvPr id="4" name="Zástupný symbol pro datum 3"/>
          <p:cNvSpPr>
            <a:spLocks noGrp="1"/>
          </p:cNvSpPr>
          <p:nvPr>
            <p:ph type="dt" sz="half" idx="10"/>
          </p:nvPr>
        </p:nvSpPr>
        <p:spPr/>
        <p:txBody>
          <a:bodyPr/>
          <a:lstStyle/>
          <a:p>
            <a:pPr>
              <a:defRPr/>
            </a:pPr>
            <a:endParaRPr lang="sk-SK"/>
          </a:p>
        </p:txBody>
      </p:sp>
      <p:sp>
        <p:nvSpPr>
          <p:cNvPr id="5" name="Zástupný symbol pro zápatí 4"/>
          <p:cNvSpPr>
            <a:spLocks noGrp="1"/>
          </p:cNvSpPr>
          <p:nvPr>
            <p:ph type="ftr" sz="quarter" idx="11"/>
          </p:nvPr>
        </p:nvSpPr>
        <p:spPr/>
        <p:txBody>
          <a:bodyPr/>
          <a:lstStyle/>
          <a:p>
            <a:pPr>
              <a:defRPr/>
            </a:pPr>
            <a:endParaRPr lang="sk-SK"/>
          </a:p>
        </p:txBody>
      </p:sp>
      <p:sp>
        <p:nvSpPr>
          <p:cNvPr id="6" name="Zástupný symbol pro číslo snímku 5"/>
          <p:cNvSpPr>
            <a:spLocks noGrp="1"/>
          </p:cNvSpPr>
          <p:nvPr>
            <p:ph type="sldNum" sz="quarter" idx="12"/>
          </p:nvPr>
        </p:nvSpPr>
        <p:spPr/>
        <p:txBody>
          <a:bodyPr/>
          <a:lstStyle/>
          <a:p>
            <a:pPr>
              <a:defRPr/>
            </a:pPr>
            <a:fld id="{11402C2E-A5C6-470E-AB4D-B6E2E8A6E28C}" type="slidenum">
              <a:rPr lang="sk-SK" altLang="sk-SK" smtClean="0"/>
              <a:pPr>
                <a:defRPr/>
              </a:pPr>
              <a:t>‹#›</a:t>
            </a:fld>
            <a:endParaRPr lang="sk-SK" altLang="sk-SK"/>
          </a:p>
        </p:txBody>
      </p:sp>
    </p:spTree>
    <p:extLst>
      <p:ext uri="{BB962C8B-B14F-4D97-AF65-F5344CB8AC3E}">
        <p14:creationId xmlns:p14="http://schemas.microsoft.com/office/powerpoint/2010/main" val="2292257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sk-SK" smtClean="0"/>
              <a:t>Upravte štýly predlohy textu</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cs-CZ"/>
          </a:p>
        </p:txBody>
      </p:sp>
      <p:sp>
        <p:nvSpPr>
          <p:cNvPr id="4" name="Zástupný symbol pro datum 3"/>
          <p:cNvSpPr>
            <a:spLocks noGrp="1"/>
          </p:cNvSpPr>
          <p:nvPr>
            <p:ph type="dt" sz="half" idx="10"/>
          </p:nvPr>
        </p:nvSpPr>
        <p:spPr/>
        <p:txBody>
          <a:bodyPr/>
          <a:lstStyle/>
          <a:p>
            <a:pPr>
              <a:defRPr/>
            </a:pPr>
            <a:endParaRPr lang="sk-SK"/>
          </a:p>
        </p:txBody>
      </p:sp>
      <p:sp>
        <p:nvSpPr>
          <p:cNvPr id="5" name="Zástupný symbol pro zápatí 4"/>
          <p:cNvSpPr>
            <a:spLocks noGrp="1"/>
          </p:cNvSpPr>
          <p:nvPr>
            <p:ph type="ftr" sz="quarter" idx="11"/>
          </p:nvPr>
        </p:nvSpPr>
        <p:spPr/>
        <p:txBody>
          <a:bodyPr/>
          <a:lstStyle/>
          <a:p>
            <a:pPr>
              <a:defRPr/>
            </a:pPr>
            <a:endParaRPr lang="sk-SK"/>
          </a:p>
        </p:txBody>
      </p:sp>
      <p:sp>
        <p:nvSpPr>
          <p:cNvPr id="6" name="Zástupný symbol pro číslo snímku 5"/>
          <p:cNvSpPr>
            <a:spLocks noGrp="1"/>
          </p:cNvSpPr>
          <p:nvPr>
            <p:ph type="sldNum" sz="quarter" idx="12"/>
          </p:nvPr>
        </p:nvSpPr>
        <p:spPr/>
        <p:txBody>
          <a:bodyPr/>
          <a:lstStyle/>
          <a:p>
            <a:pPr>
              <a:defRPr/>
            </a:pPr>
            <a:fld id="{11402C2E-A5C6-470E-AB4D-B6E2E8A6E28C}" type="slidenum">
              <a:rPr lang="sk-SK" altLang="sk-SK" smtClean="0"/>
              <a:pPr>
                <a:defRPr/>
              </a:pPr>
              <a:t>‹#›</a:t>
            </a:fld>
            <a:endParaRPr lang="sk-SK" altLang="sk-SK"/>
          </a:p>
        </p:txBody>
      </p:sp>
    </p:spTree>
    <p:extLst>
      <p:ext uri="{BB962C8B-B14F-4D97-AF65-F5344CB8AC3E}">
        <p14:creationId xmlns:p14="http://schemas.microsoft.com/office/powerpoint/2010/main" val="164926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cs-CZ"/>
          </a:p>
        </p:txBody>
      </p:sp>
      <p:sp>
        <p:nvSpPr>
          <p:cNvPr id="3" name="Zástupný symbol pro obsah 2"/>
          <p:cNvSpPr>
            <a:spLocks noGrp="1"/>
          </p:cNvSpPr>
          <p:nvPr>
            <p:ph idx="1"/>
          </p:nvPr>
        </p:nvSpPr>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cs-CZ"/>
          </a:p>
        </p:txBody>
      </p:sp>
      <p:sp>
        <p:nvSpPr>
          <p:cNvPr id="4" name="Zástupný symbol pro datum 3"/>
          <p:cNvSpPr>
            <a:spLocks noGrp="1"/>
          </p:cNvSpPr>
          <p:nvPr>
            <p:ph type="dt" sz="half" idx="10"/>
          </p:nvPr>
        </p:nvSpPr>
        <p:spPr/>
        <p:txBody>
          <a:bodyPr/>
          <a:lstStyle/>
          <a:p>
            <a:pPr>
              <a:defRPr/>
            </a:pPr>
            <a:endParaRPr lang="sk-SK"/>
          </a:p>
        </p:txBody>
      </p:sp>
      <p:sp>
        <p:nvSpPr>
          <p:cNvPr id="5" name="Zástupný symbol pro zápatí 4"/>
          <p:cNvSpPr>
            <a:spLocks noGrp="1"/>
          </p:cNvSpPr>
          <p:nvPr>
            <p:ph type="ftr" sz="quarter" idx="11"/>
          </p:nvPr>
        </p:nvSpPr>
        <p:spPr/>
        <p:txBody>
          <a:bodyPr/>
          <a:lstStyle/>
          <a:p>
            <a:pPr>
              <a:defRPr/>
            </a:pPr>
            <a:endParaRPr lang="sk-SK"/>
          </a:p>
        </p:txBody>
      </p:sp>
      <p:sp>
        <p:nvSpPr>
          <p:cNvPr id="6" name="Zástupný symbol pro číslo snímku 5"/>
          <p:cNvSpPr>
            <a:spLocks noGrp="1"/>
          </p:cNvSpPr>
          <p:nvPr>
            <p:ph type="sldNum" sz="quarter" idx="12"/>
          </p:nvPr>
        </p:nvSpPr>
        <p:spPr/>
        <p:txBody>
          <a:bodyPr/>
          <a:lstStyle/>
          <a:p>
            <a:pPr>
              <a:defRPr/>
            </a:pPr>
            <a:fld id="{D35FA7E5-6B71-4F0B-B28C-C7E70D3501B9}" type="slidenum">
              <a:rPr lang="sk-SK" altLang="sk-SK" smtClean="0"/>
              <a:pPr>
                <a:defRPr/>
              </a:pPr>
              <a:t>‹#›</a:t>
            </a:fld>
            <a:endParaRPr lang="sk-SK" altLang="sk-SK"/>
          </a:p>
        </p:txBody>
      </p:sp>
    </p:spTree>
    <p:extLst>
      <p:ext uri="{BB962C8B-B14F-4D97-AF65-F5344CB8AC3E}">
        <p14:creationId xmlns:p14="http://schemas.microsoft.com/office/powerpoint/2010/main" val="2050843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sk-SK" smtClean="0"/>
              <a:t>Upravte štýly predlohy textu</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Upraviť štýly predlohy textu</a:t>
            </a:r>
          </a:p>
        </p:txBody>
      </p:sp>
      <p:sp>
        <p:nvSpPr>
          <p:cNvPr id="4" name="Zástupný symbol pro datum 3"/>
          <p:cNvSpPr>
            <a:spLocks noGrp="1"/>
          </p:cNvSpPr>
          <p:nvPr>
            <p:ph type="dt" sz="half" idx="10"/>
          </p:nvPr>
        </p:nvSpPr>
        <p:spPr/>
        <p:txBody>
          <a:bodyPr/>
          <a:lstStyle/>
          <a:p>
            <a:pPr>
              <a:defRPr/>
            </a:pPr>
            <a:endParaRPr lang="sk-SK"/>
          </a:p>
        </p:txBody>
      </p:sp>
      <p:sp>
        <p:nvSpPr>
          <p:cNvPr id="5" name="Zástupný symbol pro zápatí 4"/>
          <p:cNvSpPr>
            <a:spLocks noGrp="1"/>
          </p:cNvSpPr>
          <p:nvPr>
            <p:ph type="ftr" sz="quarter" idx="11"/>
          </p:nvPr>
        </p:nvSpPr>
        <p:spPr/>
        <p:txBody>
          <a:bodyPr/>
          <a:lstStyle/>
          <a:p>
            <a:pPr>
              <a:defRPr/>
            </a:pPr>
            <a:endParaRPr lang="sk-SK"/>
          </a:p>
        </p:txBody>
      </p:sp>
      <p:sp>
        <p:nvSpPr>
          <p:cNvPr id="6" name="Zástupný symbol pro číslo snímku 5"/>
          <p:cNvSpPr>
            <a:spLocks noGrp="1"/>
          </p:cNvSpPr>
          <p:nvPr>
            <p:ph type="sldNum" sz="quarter" idx="12"/>
          </p:nvPr>
        </p:nvSpPr>
        <p:spPr/>
        <p:txBody>
          <a:bodyPr/>
          <a:lstStyle/>
          <a:p>
            <a:pPr>
              <a:defRPr/>
            </a:pPr>
            <a:fld id="{11402C2E-A5C6-470E-AB4D-B6E2E8A6E28C}" type="slidenum">
              <a:rPr lang="sk-SK" altLang="sk-SK" smtClean="0"/>
              <a:pPr>
                <a:defRPr/>
              </a:pPr>
              <a:t>‹#›</a:t>
            </a:fld>
            <a:endParaRPr lang="sk-SK" altLang="sk-SK"/>
          </a:p>
        </p:txBody>
      </p:sp>
    </p:spTree>
    <p:extLst>
      <p:ext uri="{BB962C8B-B14F-4D97-AF65-F5344CB8AC3E}">
        <p14:creationId xmlns:p14="http://schemas.microsoft.com/office/powerpoint/2010/main" val="2806285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cs-CZ"/>
          </a:p>
        </p:txBody>
      </p:sp>
      <p:sp>
        <p:nvSpPr>
          <p:cNvPr id="5" name="Zástupný symbol pro datum 4"/>
          <p:cNvSpPr>
            <a:spLocks noGrp="1"/>
          </p:cNvSpPr>
          <p:nvPr>
            <p:ph type="dt" sz="half" idx="10"/>
          </p:nvPr>
        </p:nvSpPr>
        <p:spPr/>
        <p:txBody>
          <a:bodyPr/>
          <a:lstStyle/>
          <a:p>
            <a:pPr>
              <a:defRPr/>
            </a:pPr>
            <a:endParaRPr lang="sk-SK"/>
          </a:p>
        </p:txBody>
      </p:sp>
      <p:sp>
        <p:nvSpPr>
          <p:cNvPr id="6" name="Zástupný symbol pro zápatí 5"/>
          <p:cNvSpPr>
            <a:spLocks noGrp="1"/>
          </p:cNvSpPr>
          <p:nvPr>
            <p:ph type="ftr" sz="quarter" idx="11"/>
          </p:nvPr>
        </p:nvSpPr>
        <p:spPr/>
        <p:txBody>
          <a:bodyPr/>
          <a:lstStyle/>
          <a:p>
            <a:pPr>
              <a:defRPr/>
            </a:pPr>
            <a:endParaRPr lang="sk-SK"/>
          </a:p>
        </p:txBody>
      </p:sp>
      <p:sp>
        <p:nvSpPr>
          <p:cNvPr id="7" name="Zástupný symbol pro číslo snímku 6"/>
          <p:cNvSpPr>
            <a:spLocks noGrp="1"/>
          </p:cNvSpPr>
          <p:nvPr>
            <p:ph type="sldNum" sz="quarter" idx="12"/>
          </p:nvPr>
        </p:nvSpPr>
        <p:spPr/>
        <p:txBody>
          <a:bodyPr/>
          <a:lstStyle/>
          <a:p>
            <a:pPr>
              <a:defRPr/>
            </a:pPr>
            <a:fld id="{3400DAEF-3B93-4878-96B7-8984720C145D}" type="slidenum">
              <a:rPr lang="sk-SK" altLang="sk-SK" smtClean="0"/>
              <a:pPr>
                <a:defRPr/>
              </a:pPr>
              <a:t>‹#›</a:t>
            </a:fld>
            <a:endParaRPr lang="sk-SK" altLang="sk-SK"/>
          </a:p>
        </p:txBody>
      </p:sp>
    </p:spTree>
    <p:extLst>
      <p:ext uri="{BB962C8B-B14F-4D97-AF65-F5344CB8AC3E}">
        <p14:creationId xmlns:p14="http://schemas.microsoft.com/office/powerpoint/2010/main" val="366426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sk-SK" smtClean="0"/>
              <a:t>Upravte štýly predlohy textu</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Upraviť štýly predlohy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Upraviť štýly predlohy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cs-CZ"/>
          </a:p>
        </p:txBody>
      </p:sp>
      <p:sp>
        <p:nvSpPr>
          <p:cNvPr id="7" name="Zástupný symbol pro datum 6"/>
          <p:cNvSpPr>
            <a:spLocks noGrp="1"/>
          </p:cNvSpPr>
          <p:nvPr>
            <p:ph type="dt" sz="half" idx="10"/>
          </p:nvPr>
        </p:nvSpPr>
        <p:spPr/>
        <p:txBody>
          <a:bodyPr/>
          <a:lstStyle/>
          <a:p>
            <a:pPr>
              <a:defRPr/>
            </a:pPr>
            <a:endParaRPr lang="sk-SK"/>
          </a:p>
        </p:txBody>
      </p:sp>
      <p:sp>
        <p:nvSpPr>
          <p:cNvPr id="8" name="Zástupný symbol pro zápatí 7"/>
          <p:cNvSpPr>
            <a:spLocks noGrp="1"/>
          </p:cNvSpPr>
          <p:nvPr>
            <p:ph type="ftr" sz="quarter" idx="11"/>
          </p:nvPr>
        </p:nvSpPr>
        <p:spPr/>
        <p:txBody>
          <a:bodyPr/>
          <a:lstStyle/>
          <a:p>
            <a:pPr>
              <a:defRPr/>
            </a:pPr>
            <a:endParaRPr lang="sk-SK"/>
          </a:p>
        </p:txBody>
      </p:sp>
      <p:sp>
        <p:nvSpPr>
          <p:cNvPr id="9" name="Zástupný symbol pro číslo snímku 8"/>
          <p:cNvSpPr>
            <a:spLocks noGrp="1"/>
          </p:cNvSpPr>
          <p:nvPr>
            <p:ph type="sldNum" sz="quarter" idx="12"/>
          </p:nvPr>
        </p:nvSpPr>
        <p:spPr/>
        <p:txBody>
          <a:bodyPr/>
          <a:lstStyle/>
          <a:p>
            <a:pPr>
              <a:defRPr/>
            </a:pPr>
            <a:fld id="{11402C2E-A5C6-470E-AB4D-B6E2E8A6E28C}" type="slidenum">
              <a:rPr lang="sk-SK" altLang="sk-SK" smtClean="0"/>
              <a:pPr>
                <a:defRPr/>
              </a:pPr>
              <a:t>‹#›</a:t>
            </a:fld>
            <a:endParaRPr lang="sk-SK" altLang="sk-SK"/>
          </a:p>
        </p:txBody>
      </p:sp>
    </p:spTree>
    <p:extLst>
      <p:ext uri="{BB962C8B-B14F-4D97-AF65-F5344CB8AC3E}">
        <p14:creationId xmlns:p14="http://schemas.microsoft.com/office/powerpoint/2010/main" val="329001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cs-CZ"/>
          </a:p>
        </p:txBody>
      </p:sp>
      <p:sp>
        <p:nvSpPr>
          <p:cNvPr id="3" name="Zástupný symbol pro datum 2"/>
          <p:cNvSpPr>
            <a:spLocks noGrp="1"/>
          </p:cNvSpPr>
          <p:nvPr>
            <p:ph type="dt" sz="half" idx="10"/>
          </p:nvPr>
        </p:nvSpPr>
        <p:spPr/>
        <p:txBody>
          <a:bodyPr/>
          <a:lstStyle/>
          <a:p>
            <a:pPr>
              <a:defRPr/>
            </a:pPr>
            <a:endParaRPr lang="sk-SK"/>
          </a:p>
        </p:txBody>
      </p:sp>
      <p:sp>
        <p:nvSpPr>
          <p:cNvPr id="4" name="Zástupný symbol pro zápatí 3"/>
          <p:cNvSpPr>
            <a:spLocks noGrp="1"/>
          </p:cNvSpPr>
          <p:nvPr>
            <p:ph type="ftr" sz="quarter" idx="11"/>
          </p:nvPr>
        </p:nvSpPr>
        <p:spPr/>
        <p:txBody>
          <a:bodyPr/>
          <a:lstStyle/>
          <a:p>
            <a:pPr>
              <a:defRPr/>
            </a:pPr>
            <a:endParaRPr lang="sk-SK"/>
          </a:p>
        </p:txBody>
      </p:sp>
      <p:sp>
        <p:nvSpPr>
          <p:cNvPr id="5" name="Zástupný symbol pro číslo snímku 4"/>
          <p:cNvSpPr>
            <a:spLocks noGrp="1"/>
          </p:cNvSpPr>
          <p:nvPr>
            <p:ph type="sldNum" sz="quarter" idx="12"/>
          </p:nvPr>
        </p:nvSpPr>
        <p:spPr/>
        <p:txBody>
          <a:bodyPr/>
          <a:lstStyle/>
          <a:p>
            <a:pPr>
              <a:defRPr/>
            </a:pPr>
            <a:fld id="{11402C2E-A5C6-470E-AB4D-B6E2E8A6E28C}" type="slidenum">
              <a:rPr lang="sk-SK" altLang="sk-SK" smtClean="0"/>
              <a:pPr>
                <a:defRPr/>
              </a:pPr>
              <a:t>‹#›</a:t>
            </a:fld>
            <a:endParaRPr lang="sk-SK" altLang="sk-SK"/>
          </a:p>
        </p:txBody>
      </p:sp>
    </p:spTree>
    <p:extLst>
      <p:ext uri="{BB962C8B-B14F-4D97-AF65-F5344CB8AC3E}">
        <p14:creationId xmlns:p14="http://schemas.microsoft.com/office/powerpoint/2010/main" val="2888572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endParaRPr lang="sk-SK"/>
          </a:p>
        </p:txBody>
      </p:sp>
      <p:sp>
        <p:nvSpPr>
          <p:cNvPr id="3" name="Zástupný symbol pro zápatí 2"/>
          <p:cNvSpPr>
            <a:spLocks noGrp="1"/>
          </p:cNvSpPr>
          <p:nvPr>
            <p:ph type="ftr" sz="quarter" idx="11"/>
          </p:nvPr>
        </p:nvSpPr>
        <p:spPr/>
        <p:txBody>
          <a:bodyPr/>
          <a:lstStyle/>
          <a:p>
            <a:pPr>
              <a:defRPr/>
            </a:pPr>
            <a:endParaRPr lang="sk-SK"/>
          </a:p>
        </p:txBody>
      </p:sp>
      <p:sp>
        <p:nvSpPr>
          <p:cNvPr id="4" name="Zástupný symbol pro číslo snímku 3"/>
          <p:cNvSpPr>
            <a:spLocks noGrp="1"/>
          </p:cNvSpPr>
          <p:nvPr>
            <p:ph type="sldNum" sz="quarter" idx="12"/>
          </p:nvPr>
        </p:nvSpPr>
        <p:spPr/>
        <p:txBody>
          <a:bodyPr/>
          <a:lstStyle/>
          <a:p>
            <a:pPr>
              <a:defRPr/>
            </a:pPr>
            <a:fld id="{11402C2E-A5C6-470E-AB4D-B6E2E8A6E28C}" type="slidenum">
              <a:rPr lang="sk-SK" altLang="sk-SK" smtClean="0"/>
              <a:pPr>
                <a:defRPr/>
              </a:pPr>
              <a:t>‹#›</a:t>
            </a:fld>
            <a:endParaRPr lang="sk-SK" altLang="sk-SK"/>
          </a:p>
        </p:txBody>
      </p:sp>
    </p:spTree>
    <p:extLst>
      <p:ext uri="{BB962C8B-B14F-4D97-AF65-F5344CB8AC3E}">
        <p14:creationId xmlns:p14="http://schemas.microsoft.com/office/powerpoint/2010/main" val="416425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sk-SK" smtClean="0"/>
              <a:t>Upravte štýly predlohy textu</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Upraviť štýly predlohy textu</a:t>
            </a:r>
          </a:p>
        </p:txBody>
      </p:sp>
      <p:sp>
        <p:nvSpPr>
          <p:cNvPr id="5" name="Zástupný symbol pro datum 4"/>
          <p:cNvSpPr>
            <a:spLocks noGrp="1"/>
          </p:cNvSpPr>
          <p:nvPr>
            <p:ph type="dt" sz="half" idx="10"/>
          </p:nvPr>
        </p:nvSpPr>
        <p:spPr/>
        <p:txBody>
          <a:bodyPr/>
          <a:lstStyle/>
          <a:p>
            <a:pPr>
              <a:defRPr/>
            </a:pPr>
            <a:endParaRPr lang="sk-SK"/>
          </a:p>
        </p:txBody>
      </p:sp>
      <p:sp>
        <p:nvSpPr>
          <p:cNvPr id="6" name="Zástupný symbol pro zápatí 5"/>
          <p:cNvSpPr>
            <a:spLocks noGrp="1"/>
          </p:cNvSpPr>
          <p:nvPr>
            <p:ph type="ftr" sz="quarter" idx="11"/>
          </p:nvPr>
        </p:nvSpPr>
        <p:spPr/>
        <p:txBody>
          <a:bodyPr/>
          <a:lstStyle/>
          <a:p>
            <a:pPr>
              <a:defRPr/>
            </a:pPr>
            <a:endParaRPr lang="sk-SK"/>
          </a:p>
        </p:txBody>
      </p:sp>
      <p:sp>
        <p:nvSpPr>
          <p:cNvPr id="7" name="Zástupný symbol pro číslo snímku 6"/>
          <p:cNvSpPr>
            <a:spLocks noGrp="1"/>
          </p:cNvSpPr>
          <p:nvPr>
            <p:ph type="sldNum" sz="quarter" idx="12"/>
          </p:nvPr>
        </p:nvSpPr>
        <p:spPr/>
        <p:txBody>
          <a:bodyPr/>
          <a:lstStyle/>
          <a:p>
            <a:pPr>
              <a:defRPr/>
            </a:pPr>
            <a:fld id="{11402C2E-A5C6-470E-AB4D-B6E2E8A6E28C}" type="slidenum">
              <a:rPr lang="sk-SK" altLang="sk-SK" smtClean="0"/>
              <a:pPr>
                <a:defRPr/>
              </a:pPr>
              <a:t>‹#›</a:t>
            </a:fld>
            <a:endParaRPr lang="sk-SK" altLang="sk-SK"/>
          </a:p>
        </p:txBody>
      </p:sp>
    </p:spTree>
    <p:extLst>
      <p:ext uri="{BB962C8B-B14F-4D97-AF65-F5344CB8AC3E}">
        <p14:creationId xmlns:p14="http://schemas.microsoft.com/office/powerpoint/2010/main" val="1136411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sk-SK" smtClean="0"/>
              <a:t>Upravte štýly predlohy textu</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smtClean="0"/>
              <a:t>Ak chcete pridať obrázok, kliknite na ikonu</a:t>
            </a:r>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Upraviť štýly predlohy textu</a:t>
            </a:r>
          </a:p>
        </p:txBody>
      </p:sp>
      <p:sp>
        <p:nvSpPr>
          <p:cNvPr id="5" name="Zástupný symbol pro datum 4"/>
          <p:cNvSpPr>
            <a:spLocks noGrp="1"/>
          </p:cNvSpPr>
          <p:nvPr>
            <p:ph type="dt" sz="half" idx="10"/>
          </p:nvPr>
        </p:nvSpPr>
        <p:spPr/>
        <p:txBody>
          <a:bodyPr/>
          <a:lstStyle/>
          <a:p>
            <a:pPr>
              <a:defRPr/>
            </a:pPr>
            <a:endParaRPr lang="sk-SK"/>
          </a:p>
        </p:txBody>
      </p:sp>
      <p:sp>
        <p:nvSpPr>
          <p:cNvPr id="6" name="Zástupný symbol pro zápatí 5"/>
          <p:cNvSpPr>
            <a:spLocks noGrp="1"/>
          </p:cNvSpPr>
          <p:nvPr>
            <p:ph type="ftr" sz="quarter" idx="11"/>
          </p:nvPr>
        </p:nvSpPr>
        <p:spPr/>
        <p:txBody>
          <a:bodyPr/>
          <a:lstStyle/>
          <a:p>
            <a:pPr>
              <a:defRPr/>
            </a:pPr>
            <a:endParaRPr lang="sk-SK"/>
          </a:p>
        </p:txBody>
      </p:sp>
      <p:sp>
        <p:nvSpPr>
          <p:cNvPr id="7" name="Zástupný symbol pro číslo snímku 6"/>
          <p:cNvSpPr>
            <a:spLocks noGrp="1"/>
          </p:cNvSpPr>
          <p:nvPr>
            <p:ph type="sldNum" sz="quarter" idx="12"/>
          </p:nvPr>
        </p:nvSpPr>
        <p:spPr/>
        <p:txBody>
          <a:bodyPr/>
          <a:lstStyle/>
          <a:p>
            <a:pPr>
              <a:defRPr/>
            </a:pPr>
            <a:fld id="{11402C2E-A5C6-470E-AB4D-B6E2E8A6E28C}" type="slidenum">
              <a:rPr lang="sk-SK" altLang="sk-SK" smtClean="0"/>
              <a:pPr>
                <a:defRPr/>
              </a:pPr>
              <a:t>‹#›</a:t>
            </a:fld>
            <a:endParaRPr lang="sk-SK" altLang="sk-SK"/>
          </a:p>
        </p:txBody>
      </p:sp>
    </p:spTree>
    <p:extLst>
      <p:ext uri="{BB962C8B-B14F-4D97-AF65-F5344CB8AC3E}">
        <p14:creationId xmlns:p14="http://schemas.microsoft.com/office/powerpoint/2010/main" val="1453923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sk-SK"/>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sk-SK"/>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1402C2E-A5C6-470E-AB4D-B6E2E8A6E28C}" type="slidenum">
              <a:rPr lang="sk-SK" altLang="sk-SK" smtClean="0"/>
              <a:pPr>
                <a:defRPr/>
              </a:pPr>
              <a:t>‹#›</a:t>
            </a:fld>
            <a:endParaRPr lang="sk-SK" altLang="sk-SK"/>
          </a:p>
        </p:txBody>
      </p:sp>
    </p:spTree>
    <p:extLst>
      <p:ext uri="{BB962C8B-B14F-4D97-AF65-F5344CB8AC3E}">
        <p14:creationId xmlns:p14="http://schemas.microsoft.com/office/powerpoint/2010/main" val="35383025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emf"/></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emf"/></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emf"/></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emf"/></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emf"/></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emf"/></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emf"/></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emf"/></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0.png"/><Relationship Id="rId4" Type="http://schemas.openxmlformats.org/officeDocument/2006/relationships/image" Target="../media/image3.jpeg"/><Relationship Id="rId9" Type="http://schemas.openxmlformats.org/officeDocument/2006/relationships/image" Target="../media/image8.emf"/></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1.png"/><Relationship Id="rId4" Type="http://schemas.openxmlformats.org/officeDocument/2006/relationships/image" Target="../media/image3.jpeg"/><Relationship Id="rId9" Type="http://schemas.openxmlformats.org/officeDocument/2006/relationships/image" Target="../media/image8.emf"/></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2.png"/><Relationship Id="rId4" Type="http://schemas.openxmlformats.org/officeDocument/2006/relationships/image" Target="../media/image3.jpeg"/><Relationship Id="rId9" Type="http://schemas.openxmlformats.org/officeDocument/2006/relationships/image" Target="../media/image8.emf"/></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4.png"/><Relationship Id="rId5" Type="http://schemas.openxmlformats.org/officeDocument/2006/relationships/image" Target="../media/image4.png"/><Relationship Id="rId10" Type="http://schemas.openxmlformats.org/officeDocument/2006/relationships/image" Target="../media/image13.png"/><Relationship Id="rId4" Type="http://schemas.openxmlformats.org/officeDocument/2006/relationships/image" Target="../media/image3.jpeg"/><Relationship Id="rId9" Type="http://schemas.openxmlformats.org/officeDocument/2006/relationships/image" Target="../media/image8.emf"/></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5.png"/><Relationship Id="rId4" Type="http://schemas.openxmlformats.org/officeDocument/2006/relationships/image" Target="../media/image3.jpeg"/><Relationship Id="rId9" Type="http://schemas.openxmlformats.org/officeDocument/2006/relationships/image" Target="../media/image8.emf"/></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92443"/>
          </a:xfrm>
          <a:prstGeom prst="rect">
            <a:avLst/>
          </a:prstGeom>
          <a:solidFill>
            <a:srgbClr val="FFC000"/>
          </a:solidFill>
        </p:spPr>
        <p:txBody>
          <a:bodyPr wrap="square">
            <a:spAutoFit/>
          </a:bodyPr>
          <a:lstStyle/>
          <a:p>
            <a:pPr>
              <a:lnSpc>
                <a:spcPct val="150000"/>
              </a:lnSpc>
            </a:pPr>
            <a:r>
              <a:rPr lang="sk" sz="800" dirty="0">
                <a:ea typeface="Verdana" panose="020B0604030504040204" pitchFamily="34" charset="0"/>
                <a:cs typeface="Verdana" panose="020B0604030504040204" pitchFamily="34" charset="0"/>
              </a:rPr>
              <a:t>Projekt</a:t>
            </a:r>
            <a:r>
              <a:rPr lang="sk" sz="800" b="1" dirty="0">
                <a:ea typeface="Verdana" panose="020B0604030504040204" pitchFamily="34" charset="0"/>
                <a:cs typeface="Verdana" panose="020B0604030504040204" pitchFamily="34" charset="0"/>
              </a:rPr>
              <a:t>: </a:t>
            </a:r>
            <a:r>
              <a:rPr lang="sk" sz="800" b="1" dirty="0"/>
              <a:t>Innovative STEPS </a:t>
            </a:r>
            <a:r>
              <a:rPr lang="sk" sz="800" dirty="0"/>
              <a:t>(Innovative SusTainability Education for Prosperous Schools )</a:t>
            </a:r>
            <a:endParaRPr lang="sk-SK" sz="800" dirty="0">
              <a:ea typeface="Verdana" panose="020B0604030504040204" pitchFamily="34" charset="0"/>
              <a:cs typeface="Times New Roman" panose="02020603050405020304" pitchFamily="18" charset="0"/>
            </a:endParaRPr>
          </a:p>
          <a:p>
            <a:r>
              <a:rPr lang="sk" sz="800">
                <a:ea typeface="Verdana" panose="020B0604030504040204" pitchFamily="34" charset="0"/>
                <a:cs typeface="Verdana" panose="020B0604030504040204" pitchFamily="34" charset="0"/>
              </a:rPr>
              <a:t>ID číslo projektu :  </a:t>
            </a:r>
            <a:r>
              <a:rPr lang="sk" sz="800"/>
              <a:t>2022-1-SK01-KA220-SCH-000085417</a:t>
            </a:r>
            <a:r>
              <a:rPr lang="sk" sz="800">
                <a:ea typeface="Calibri" panose="020F0502020204030204" pitchFamily="34" charset="0"/>
                <a:cs typeface="Times New Roman" panose="02020603050405020304" pitchFamily="18" charset="0"/>
              </a:rPr>
              <a:t>    </a:t>
            </a:r>
          </a:p>
          <a:p>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9" name="BlokTextu 8"/>
          <p:cNvSpPr txBox="1"/>
          <p:nvPr/>
        </p:nvSpPr>
        <p:spPr>
          <a:xfrm>
            <a:off x="129228" y="1397819"/>
            <a:ext cx="8956531" cy="3231654"/>
          </a:xfrm>
          <a:prstGeom prst="rect">
            <a:avLst/>
          </a:prstGeom>
          <a:noFill/>
        </p:spPr>
        <p:txBody>
          <a:bodyPr wrap="square" rtlCol="0">
            <a:spAutoFit/>
          </a:bodyPr>
          <a:lstStyle/>
          <a:p>
            <a:pPr algn="ctr"/>
            <a:r>
              <a:rPr lang="sk-SK" sz="7200" b="1" i="1" dirty="0">
                <a:solidFill>
                  <a:srgbClr val="FF0000"/>
                </a:solidFill>
              </a:rPr>
              <a:t>Zdravá </a:t>
            </a:r>
            <a:r>
              <a:rPr lang="sk-SK" sz="7200" b="1" i="1" dirty="0" smtClean="0">
                <a:solidFill>
                  <a:srgbClr val="FF0000"/>
                </a:solidFill>
              </a:rPr>
              <a:t>výživa</a:t>
            </a:r>
          </a:p>
          <a:p>
            <a:pPr algn="ctr"/>
            <a:r>
              <a:rPr lang="sk-SK" sz="3600" b="1" i="1" dirty="0" smtClean="0">
                <a:solidFill>
                  <a:srgbClr val="FF0000"/>
                </a:solidFill>
              </a:rPr>
              <a:t>Vzdelávanie pre učiteľov</a:t>
            </a:r>
          </a:p>
          <a:p>
            <a:pPr algn="ctr"/>
            <a:endParaRPr lang="sk-SK" sz="3600" b="1" i="1" dirty="0">
              <a:solidFill>
                <a:srgbClr val="FF0000"/>
              </a:solidFill>
            </a:endParaRPr>
          </a:p>
          <a:p>
            <a:pPr algn="ctr"/>
            <a:r>
              <a:rPr lang="sk-SK" sz="2000" b="1" i="1" dirty="0" smtClean="0">
                <a:solidFill>
                  <a:srgbClr val="0070C0"/>
                </a:solidFill>
              </a:rPr>
              <a:t>Autori: </a:t>
            </a:r>
          </a:p>
          <a:p>
            <a:pPr algn="ctr"/>
            <a:r>
              <a:rPr lang="sk-SK" sz="2000" b="1" i="1" dirty="0" smtClean="0">
                <a:solidFill>
                  <a:srgbClr val="0070C0"/>
                </a:solidFill>
              </a:rPr>
              <a:t>Martina Klieštiková, Peter Minárik, Daniela Mináriková, Jana Sremaňáková</a:t>
            </a:r>
          </a:p>
          <a:p>
            <a:pPr algn="ctr"/>
            <a:endParaRPr lang="sk-SK" sz="2000" dirty="0">
              <a:solidFill>
                <a:srgbClr val="0070C0"/>
              </a:solidFill>
            </a:endParaRP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pic>
        <p:nvPicPr>
          <p:cNvPr id="2" name="Obrázok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74233" y="52516"/>
            <a:ext cx="3068142" cy="746327"/>
          </a:xfrm>
          <a:prstGeom prst="rect">
            <a:avLst/>
          </a:prstGeom>
        </p:spPr>
      </p:pic>
    </p:spTree>
    <p:extLst>
      <p:ext uri="{BB962C8B-B14F-4D97-AF65-F5344CB8AC3E}">
        <p14:creationId xmlns:p14="http://schemas.microsoft.com/office/powerpoint/2010/main" val="23984569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err="1"/>
              <a:t>Innovative</a:t>
            </a:r>
            <a:r>
              <a:rPr lang="sk-SK" sz="800" dirty="0"/>
              <a:t> STEPS </a:t>
            </a:r>
            <a:r>
              <a:rPr lang="sk-SK" sz="800" b="1" dirty="0" smtClean="0"/>
              <a:t>(</a:t>
            </a:r>
            <a:r>
              <a:rPr lang="sk-SK" sz="800" b="1" dirty="0" err="1"/>
              <a:t>Innovative</a:t>
            </a:r>
            <a:r>
              <a:rPr lang="sk-SK" sz="800" b="1" dirty="0"/>
              <a:t> </a:t>
            </a:r>
            <a:r>
              <a:rPr lang="sk-SK" sz="800" b="1" dirty="0" err="1"/>
              <a:t>SusTainability</a:t>
            </a:r>
            <a:r>
              <a:rPr lang="sk-SK" sz="800" b="1" dirty="0"/>
              <a:t> </a:t>
            </a:r>
            <a:r>
              <a:rPr lang="sk-SK" sz="800" b="1" dirty="0" err="1"/>
              <a:t>Education</a:t>
            </a:r>
            <a:r>
              <a:rPr lang="sk-SK" sz="800" b="1" dirty="0"/>
              <a:t> </a:t>
            </a:r>
            <a:r>
              <a:rPr lang="sk-SK" sz="800" b="1" dirty="0" err="1"/>
              <a:t>for</a:t>
            </a:r>
            <a:r>
              <a:rPr lang="sk-SK" sz="800" b="1" dirty="0"/>
              <a:t> </a:t>
            </a:r>
            <a:r>
              <a:rPr lang="sk-SK" sz="800" b="1" dirty="0" err="1"/>
              <a:t>Prosperous</a:t>
            </a:r>
            <a:r>
              <a:rPr lang="sk-SK" sz="800" b="1" dirty="0"/>
              <a:t> </a:t>
            </a:r>
            <a:r>
              <a:rPr lang="sk-SK" sz="800" b="1" dirty="0" err="1"/>
              <a:t>Schools</a:t>
            </a:r>
            <a:r>
              <a:rPr lang="sk-SK" sz="800" b="1" dirty="0"/>
              <a:t>)</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t>
            </a:r>
            <a:r>
              <a:rPr lang="sk-SK" sz="600" b="1" dirty="0" err="1">
                <a:latin typeface="Verdana" panose="020B0604030504040204" pitchFamily="34" charset="0"/>
                <a:ea typeface="Verdana" panose="020B0604030504040204" pitchFamily="34" charset="0"/>
                <a:cs typeface="Verdana" panose="020B0604030504040204" pitchFamily="34" charset="0"/>
              </a:rPr>
              <a:t>Agreement</a:t>
            </a:r>
            <a:r>
              <a:rPr lang="sk-SK" sz="600" b="1" dirty="0">
                <a:latin typeface="Verdana" panose="020B0604030504040204" pitchFamily="34" charset="0"/>
                <a:ea typeface="Verdana" panose="020B0604030504040204" pitchFamily="34" charset="0"/>
                <a:cs typeface="Verdana" panose="020B0604030504040204" pitchFamily="34" charset="0"/>
              </a:rPr>
              <a:t> </a:t>
            </a:r>
            <a:r>
              <a:rPr lang="sk-SK" sz="600" b="1" dirty="0" err="1">
                <a:latin typeface="Verdana" panose="020B0604030504040204" pitchFamily="34" charset="0"/>
                <a:ea typeface="Verdana" panose="020B0604030504040204" pitchFamily="34" charset="0"/>
                <a:cs typeface="Verdana" panose="020B0604030504040204" pitchFamily="34" charset="0"/>
              </a:rPr>
              <a:t>Number</a:t>
            </a:r>
            <a:r>
              <a:rPr lang="sk-SK" sz="600" b="1" dirty="0">
                <a:latin typeface="Verdana" panose="020B0604030504040204" pitchFamily="34" charset="0"/>
                <a:ea typeface="Verdana" panose="020B0604030504040204" pitchFamily="34" charset="0"/>
                <a:cs typeface="Verdana" panose="020B0604030504040204" pitchFamily="34" charset="0"/>
              </a:rPr>
              <a:t>:</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sp>
        <p:nvSpPr>
          <p:cNvPr id="2" name="Obdĺžnik 1"/>
          <p:cNvSpPr/>
          <p:nvPr/>
        </p:nvSpPr>
        <p:spPr>
          <a:xfrm>
            <a:off x="142998" y="1468634"/>
            <a:ext cx="8928992" cy="3736920"/>
          </a:xfrm>
          <a:prstGeom prst="rect">
            <a:avLst/>
          </a:prstGeom>
        </p:spPr>
        <p:txBody>
          <a:bodyPr wrap="square">
            <a:spAutoFit/>
          </a:bodyPr>
          <a:lstStyle/>
          <a:p>
            <a:pPr>
              <a:lnSpc>
                <a:spcPts val="2500"/>
              </a:lnSpc>
            </a:pPr>
            <a:r>
              <a:rPr lang="sk-SK" b="1" dirty="0" smtClean="0"/>
              <a:t>Ciele: </a:t>
            </a:r>
          </a:p>
          <a:p>
            <a:pPr lvl="0" fontAlgn="base"/>
            <a:r>
              <a:rPr lang="sk-SK" sz="1600" dirty="0" smtClean="0"/>
              <a:t>• porovnať základné živiny ako zdroje energie pre telo človeka,</a:t>
            </a:r>
          </a:p>
          <a:p>
            <a:pPr lvl="0" fontAlgn="base"/>
            <a:r>
              <a:rPr lang="sk-SK" sz="1600" dirty="0" smtClean="0"/>
              <a:t>• jednoducho odlíšiť množstvo energie, ktoré spotrebuje telo človeka v závislosti od pohlavia, hmotnosti, veku,</a:t>
            </a:r>
          </a:p>
          <a:p>
            <a:pPr lvl="0" fontAlgn="base"/>
            <a:r>
              <a:rPr lang="sk-SK" sz="1600" dirty="0" smtClean="0"/>
              <a:t>• vysvetliť na veku primeranej úrovni vplyv nevyužitej energie na zdravie človeka,</a:t>
            </a:r>
          </a:p>
          <a:p>
            <a:pPr lvl="0" fontAlgn="base"/>
            <a:r>
              <a:rPr lang="sk-SK" sz="1600" dirty="0" smtClean="0"/>
              <a:t>• zdôvodniť význam pohybu v súvislosti s ukladaním nevyužitej energie v tele človeka..</a:t>
            </a:r>
          </a:p>
          <a:p>
            <a:pPr lvl="0" algn="r" fontAlgn="base"/>
            <a:r>
              <a:rPr lang="sk-SK" sz="1600" dirty="0" smtClean="0"/>
              <a:t>ZDROJ: https://www.statpedu.sk/sk/metodicky-portal/volitelne-predmety/viem-co-zjem/</a:t>
            </a:r>
          </a:p>
          <a:p>
            <a:r>
              <a:rPr lang="sk-SK" sz="1600" b="1" dirty="0" smtClean="0"/>
              <a:t>Zručnosti: </a:t>
            </a:r>
            <a:r>
              <a:rPr lang="sk-SK" sz="1600" dirty="0" smtClean="0"/>
              <a:t>Komunikačné, prezenčné, sociálne.</a:t>
            </a:r>
          </a:p>
          <a:p>
            <a:r>
              <a:rPr lang="sk-SK" sz="1600" b="1" dirty="0" smtClean="0"/>
              <a:t>Metódy a formy</a:t>
            </a:r>
            <a:r>
              <a:rPr lang="sk-SK" sz="1600" dirty="0" smtClean="0"/>
              <a:t>: skupinová práca, projektové vyučovanie, rolová úloha</a:t>
            </a:r>
          </a:p>
          <a:p>
            <a:pPr fontAlgn="base"/>
            <a:r>
              <a:rPr lang="sk-SK" sz="1600" b="1" dirty="0" smtClean="0"/>
              <a:t>Odporúčaná veková kategória</a:t>
            </a:r>
            <a:r>
              <a:rPr lang="sk-SK" sz="1600" dirty="0" smtClean="0"/>
              <a:t>:  10-14 rokov</a:t>
            </a:r>
          </a:p>
          <a:p>
            <a:pPr fontAlgn="base"/>
            <a:r>
              <a:rPr lang="sk-SK" sz="1600" b="1" dirty="0" smtClean="0"/>
              <a:t>Čas:       </a:t>
            </a:r>
            <a:r>
              <a:rPr lang="sk-SK" sz="1600" dirty="0" smtClean="0"/>
              <a:t>45  - 90 min.</a:t>
            </a:r>
          </a:p>
          <a:p>
            <a:pPr>
              <a:lnSpc>
                <a:spcPct val="150000"/>
              </a:lnSpc>
              <a:spcAft>
                <a:spcPts val="0"/>
              </a:spcAft>
            </a:pPr>
            <a:r>
              <a:rPr lang="sk-SK" sz="1600" b="1" dirty="0" smtClean="0"/>
              <a:t>Kľúčové pojmy: </a:t>
            </a:r>
            <a:r>
              <a:rPr lang="sk-SK" sz="1600" i="1" dirty="0" smtClean="0">
                <a:ea typeface="Calibri" panose="020F0502020204030204" pitchFamily="34" charset="0"/>
                <a:cs typeface="Times New Roman" panose="02020603050405020304" pitchFamily="18" charset="0"/>
              </a:rPr>
              <a:t>porcia jedla, ovocie, zelenina, tuky, cukry, bielkoviny, mäso.</a:t>
            </a:r>
          </a:p>
          <a:p>
            <a:r>
              <a:rPr lang="sk-SK" sz="1600" b="1" dirty="0" smtClean="0"/>
              <a:t>Kľúčové kompetencie: </a:t>
            </a:r>
            <a:r>
              <a:rPr lang="sk-SK" sz="1600" dirty="0" smtClean="0"/>
              <a:t>Žiaci získajú vedomosti o správnych porciách jedla, ktoré môžu uplatniť v </a:t>
            </a:r>
            <a:r>
              <a:rPr lang="sk-SK" sz="1600" dirty="0"/>
              <a:t>praktickom živote. Skupinová práca rozvíja komunikačné a organizačné schopnosti žiakov.</a:t>
            </a:r>
          </a:p>
        </p:txBody>
      </p:sp>
    </p:spTree>
    <p:extLst>
      <p:ext uri="{BB962C8B-B14F-4D97-AF65-F5344CB8AC3E}">
        <p14:creationId xmlns:p14="http://schemas.microsoft.com/office/powerpoint/2010/main" val="7044722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err="1"/>
              <a:t>Innovative</a:t>
            </a:r>
            <a:r>
              <a:rPr lang="sk-SK" sz="800" dirty="0"/>
              <a:t> STEPS </a:t>
            </a:r>
            <a:r>
              <a:rPr lang="sk-SK" sz="800" b="1" dirty="0" smtClean="0"/>
              <a:t>(</a:t>
            </a:r>
            <a:r>
              <a:rPr lang="sk-SK" sz="800" b="1" dirty="0" err="1"/>
              <a:t>Innovative</a:t>
            </a:r>
            <a:r>
              <a:rPr lang="sk-SK" sz="800" b="1" dirty="0"/>
              <a:t> </a:t>
            </a:r>
            <a:r>
              <a:rPr lang="sk-SK" sz="800" b="1" dirty="0" err="1"/>
              <a:t>SusTainability</a:t>
            </a:r>
            <a:r>
              <a:rPr lang="sk-SK" sz="800" b="1" dirty="0"/>
              <a:t> </a:t>
            </a:r>
            <a:r>
              <a:rPr lang="sk-SK" sz="800" b="1" dirty="0" err="1"/>
              <a:t>Education</a:t>
            </a:r>
            <a:r>
              <a:rPr lang="sk-SK" sz="800" b="1" dirty="0"/>
              <a:t> </a:t>
            </a:r>
            <a:r>
              <a:rPr lang="sk-SK" sz="800" b="1" dirty="0" err="1"/>
              <a:t>for</a:t>
            </a:r>
            <a:r>
              <a:rPr lang="sk-SK" sz="800" b="1" dirty="0"/>
              <a:t> </a:t>
            </a:r>
            <a:r>
              <a:rPr lang="sk-SK" sz="800" b="1" dirty="0" err="1"/>
              <a:t>Prosperous</a:t>
            </a:r>
            <a:r>
              <a:rPr lang="sk-SK" sz="800" b="1" dirty="0"/>
              <a:t> </a:t>
            </a:r>
            <a:r>
              <a:rPr lang="sk-SK" sz="800" b="1" dirty="0" err="1"/>
              <a:t>Schools</a:t>
            </a:r>
            <a:r>
              <a:rPr lang="sk-SK" sz="800" b="1" dirty="0"/>
              <a:t>)</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t>
            </a:r>
            <a:r>
              <a:rPr lang="sk-SK" sz="600" b="1" dirty="0" err="1">
                <a:latin typeface="Verdana" panose="020B0604030504040204" pitchFamily="34" charset="0"/>
                <a:ea typeface="Verdana" panose="020B0604030504040204" pitchFamily="34" charset="0"/>
                <a:cs typeface="Verdana" panose="020B0604030504040204" pitchFamily="34" charset="0"/>
              </a:rPr>
              <a:t>Agreement</a:t>
            </a:r>
            <a:r>
              <a:rPr lang="sk-SK" sz="600" b="1" dirty="0">
                <a:latin typeface="Verdana" panose="020B0604030504040204" pitchFamily="34" charset="0"/>
                <a:ea typeface="Verdana" panose="020B0604030504040204" pitchFamily="34" charset="0"/>
                <a:cs typeface="Verdana" panose="020B0604030504040204" pitchFamily="34" charset="0"/>
              </a:rPr>
              <a:t> </a:t>
            </a:r>
            <a:r>
              <a:rPr lang="sk-SK" sz="600" b="1" dirty="0" err="1">
                <a:latin typeface="Verdana" panose="020B0604030504040204" pitchFamily="34" charset="0"/>
                <a:ea typeface="Verdana" panose="020B0604030504040204" pitchFamily="34" charset="0"/>
                <a:cs typeface="Verdana" panose="020B0604030504040204" pitchFamily="34" charset="0"/>
              </a:rPr>
              <a:t>Number</a:t>
            </a:r>
            <a:r>
              <a:rPr lang="sk-SK" sz="600" b="1" dirty="0">
                <a:latin typeface="Verdana" panose="020B0604030504040204" pitchFamily="34" charset="0"/>
                <a:ea typeface="Verdana" panose="020B0604030504040204" pitchFamily="34" charset="0"/>
                <a:cs typeface="Verdana" panose="020B0604030504040204" pitchFamily="34" charset="0"/>
              </a:rPr>
              <a:t>:</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sp>
        <p:nvSpPr>
          <p:cNvPr id="2" name="Obdĺžnik 1"/>
          <p:cNvSpPr/>
          <p:nvPr/>
        </p:nvSpPr>
        <p:spPr>
          <a:xfrm>
            <a:off x="107504" y="1206299"/>
            <a:ext cx="8928992" cy="4185761"/>
          </a:xfrm>
          <a:prstGeom prst="rect">
            <a:avLst/>
          </a:prstGeom>
        </p:spPr>
        <p:txBody>
          <a:bodyPr wrap="square">
            <a:spAutoFit/>
          </a:bodyPr>
          <a:lstStyle/>
          <a:p>
            <a:r>
              <a:rPr lang="sk-SK"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Aktivita 1 </a:t>
            </a:r>
            <a:r>
              <a:rPr lang="sk-SK" b="1" dirty="0" smtClean="0">
                <a:solidFill>
                  <a:srgbClr val="FF0000"/>
                </a:solidFill>
              </a:rPr>
              <a:t>: Smoothie </a:t>
            </a:r>
            <a:r>
              <a:rPr lang="sk-SK" b="1" dirty="0">
                <a:solidFill>
                  <a:srgbClr val="FF0000"/>
                </a:solidFill>
              </a:rPr>
              <a:t>po tréningu olympijského športovca </a:t>
            </a:r>
            <a:endParaRPr lang="sk-SK" b="1" dirty="0" smtClean="0">
              <a:solidFill>
                <a:srgbClr val="FF0000"/>
              </a:solidFill>
            </a:endParaRPr>
          </a:p>
          <a:p>
            <a:endParaRPr lang="sk-SK" b="1" dirty="0">
              <a:solidFill>
                <a:srgbClr val="FF0000"/>
              </a:solidFill>
            </a:endParaRPr>
          </a:p>
          <a:p>
            <a:r>
              <a:rPr lang="sk-SK" b="1" dirty="0" smtClean="0"/>
              <a:t>Pomôcky</a:t>
            </a:r>
            <a:r>
              <a:rPr lang="sk-SK" dirty="0"/>
              <a:t>: papier, pero, farbičky, lepidlo, obrázky ovocia a zeleniny, fotografia športovca, </a:t>
            </a:r>
            <a:r>
              <a:rPr lang="sk-SK" dirty="0" smtClean="0"/>
              <a:t>internet</a:t>
            </a:r>
          </a:p>
          <a:p>
            <a:endParaRPr lang="sk-SK" dirty="0"/>
          </a:p>
          <a:p>
            <a:r>
              <a:rPr lang="sk-SK" sz="1600" dirty="0"/>
              <a:t>a) Žiaci pracujú jednotlivo alebo v dvojici.</a:t>
            </a:r>
          </a:p>
          <a:p>
            <a:r>
              <a:rPr lang="sk-SK" sz="1600" dirty="0"/>
              <a:t>b) Úlohou žiakov je vybrať si olympijského športovca, jeho obrázok nalepiť na plagát a napísať o ňom základné informácie, ktoré si vyhľadajú na internete. (Napr.: výška, váha, vek, športové úspechy, krajina odkiaľ pochádza, jeho obľúbené jedlo a pod.)</a:t>
            </a:r>
          </a:p>
          <a:p>
            <a:r>
              <a:rPr lang="sk-SK" sz="1600" dirty="0"/>
              <a:t>c) Predpokladajme, že vami vybraný športovec po každom intenzívnom tréningu schudne 1000 g. športovci by sa mali snažiť doplniť 150% stratenej hmoty potením. </a:t>
            </a:r>
            <a:endParaRPr lang="sk-SK" sz="1600" dirty="0" smtClean="0"/>
          </a:p>
          <a:p>
            <a:endParaRPr lang="sk-SK" sz="1600" dirty="0"/>
          </a:p>
          <a:p>
            <a:r>
              <a:rPr lang="sk-SK" sz="1600" dirty="0"/>
              <a:t>Vytvorte zoznam ingrediencií na prípravu smoothie, ktorými si doplní stratenú energiu. Zoznam by mal obsahovať ovocie, zeleninu ale aj sacharidy a proteíny. Pomocou internetu zistite, koľko gramov každej zložky zo zoznamu môže byť v smoothie ak má športovec doplniť 2g bielkovín a 1g sacharidov. Môžete pridať ľad alebo vodu aby ste neovplyvnili množstvo výživy, ktorú má športovec prijať.</a:t>
            </a:r>
          </a:p>
        </p:txBody>
      </p:sp>
    </p:spTree>
    <p:extLst>
      <p:ext uri="{BB962C8B-B14F-4D97-AF65-F5344CB8AC3E}">
        <p14:creationId xmlns:p14="http://schemas.microsoft.com/office/powerpoint/2010/main" val="12037307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err="1"/>
              <a:t>Innovative</a:t>
            </a:r>
            <a:r>
              <a:rPr lang="sk-SK" sz="800" dirty="0"/>
              <a:t> STEPS </a:t>
            </a:r>
            <a:r>
              <a:rPr lang="sk-SK" sz="800" b="1" dirty="0" smtClean="0"/>
              <a:t>(</a:t>
            </a:r>
            <a:r>
              <a:rPr lang="sk-SK" sz="800" b="1" dirty="0" err="1"/>
              <a:t>Innovative</a:t>
            </a:r>
            <a:r>
              <a:rPr lang="sk-SK" sz="800" b="1" dirty="0"/>
              <a:t> </a:t>
            </a:r>
            <a:r>
              <a:rPr lang="sk-SK" sz="800" b="1" dirty="0" err="1"/>
              <a:t>SusTainability</a:t>
            </a:r>
            <a:r>
              <a:rPr lang="sk-SK" sz="800" b="1" dirty="0"/>
              <a:t> </a:t>
            </a:r>
            <a:r>
              <a:rPr lang="sk-SK" sz="800" b="1" dirty="0" err="1"/>
              <a:t>Education</a:t>
            </a:r>
            <a:r>
              <a:rPr lang="sk-SK" sz="800" b="1" dirty="0"/>
              <a:t> </a:t>
            </a:r>
            <a:r>
              <a:rPr lang="sk-SK" sz="800" b="1" dirty="0" err="1"/>
              <a:t>for</a:t>
            </a:r>
            <a:r>
              <a:rPr lang="sk-SK" sz="800" b="1" dirty="0"/>
              <a:t> </a:t>
            </a:r>
            <a:r>
              <a:rPr lang="sk-SK" sz="800" b="1" dirty="0" err="1"/>
              <a:t>Prosperous</a:t>
            </a:r>
            <a:r>
              <a:rPr lang="sk-SK" sz="800" b="1" dirty="0"/>
              <a:t> </a:t>
            </a:r>
            <a:r>
              <a:rPr lang="sk-SK" sz="800" b="1" dirty="0" err="1"/>
              <a:t>Schools</a:t>
            </a:r>
            <a:r>
              <a:rPr lang="sk-SK" sz="800" b="1" dirty="0"/>
              <a:t>)</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t>
            </a:r>
            <a:r>
              <a:rPr lang="sk-SK" sz="600" b="1" dirty="0" err="1">
                <a:latin typeface="Verdana" panose="020B0604030504040204" pitchFamily="34" charset="0"/>
                <a:ea typeface="Verdana" panose="020B0604030504040204" pitchFamily="34" charset="0"/>
                <a:cs typeface="Verdana" panose="020B0604030504040204" pitchFamily="34" charset="0"/>
              </a:rPr>
              <a:t>Agreement</a:t>
            </a:r>
            <a:r>
              <a:rPr lang="sk-SK" sz="600" b="1" dirty="0">
                <a:latin typeface="Verdana" panose="020B0604030504040204" pitchFamily="34" charset="0"/>
                <a:ea typeface="Verdana" panose="020B0604030504040204" pitchFamily="34" charset="0"/>
                <a:cs typeface="Verdana" panose="020B0604030504040204" pitchFamily="34" charset="0"/>
              </a:rPr>
              <a:t> </a:t>
            </a:r>
            <a:r>
              <a:rPr lang="sk-SK" sz="600" b="1" dirty="0" err="1">
                <a:latin typeface="Verdana" panose="020B0604030504040204" pitchFamily="34" charset="0"/>
                <a:ea typeface="Verdana" panose="020B0604030504040204" pitchFamily="34" charset="0"/>
                <a:cs typeface="Verdana" panose="020B0604030504040204" pitchFamily="34" charset="0"/>
              </a:rPr>
              <a:t>Number</a:t>
            </a:r>
            <a:r>
              <a:rPr lang="sk-SK" sz="600" b="1" dirty="0">
                <a:latin typeface="Verdana" panose="020B0604030504040204" pitchFamily="34" charset="0"/>
                <a:ea typeface="Verdana" panose="020B0604030504040204" pitchFamily="34" charset="0"/>
                <a:cs typeface="Verdana" panose="020B0604030504040204" pitchFamily="34" charset="0"/>
              </a:rPr>
              <a:t>:</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sp>
        <p:nvSpPr>
          <p:cNvPr id="2" name="Obdĺžnik 1"/>
          <p:cNvSpPr/>
          <p:nvPr/>
        </p:nvSpPr>
        <p:spPr>
          <a:xfrm>
            <a:off x="107504" y="1317577"/>
            <a:ext cx="8928992" cy="4658198"/>
          </a:xfrm>
          <a:prstGeom prst="rect">
            <a:avLst/>
          </a:prstGeom>
        </p:spPr>
        <p:txBody>
          <a:bodyPr wrap="square">
            <a:spAutoFit/>
          </a:bodyPr>
          <a:lstStyle/>
          <a:p>
            <a:r>
              <a:rPr lang="sk-SK"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Aktivita 2 </a:t>
            </a:r>
            <a:r>
              <a:rPr lang="sk-SK" b="1" dirty="0" smtClean="0">
                <a:solidFill>
                  <a:srgbClr val="FF0000"/>
                </a:solidFill>
                <a:ea typeface="Calibri" panose="020F0502020204030204" pitchFamily="34" charset="0"/>
                <a:cs typeface="Times New Roman" panose="02020603050405020304" pitchFamily="18" charset="0"/>
              </a:rPr>
              <a:t>:</a:t>
            </a:r>
            <a:r>
              <a:rPr lang="sk-SK" b="1" dirty="0">
                <a:solidFill>
                  <a:srgbClr val="FF0000"/>
                </a:solidFill>
              </a:rPr>
              <a:t> Uhádni </a:t>
            </a:r>
            <a:r>
              <a:rPr lang="sk-SK" b="1" dirty="0" smtClean="0">
                <a:solidFill>
                  <a:srgbClr val="FF0000"/>
                </a:solidFill>
              </a:rPr>
              <a:t>jedlo</a:t>
            </a:r>
            <a:endParaRPr lang="sk-SK" dirty="0"/>
          </a:p>
          <a:p>
            <a:endParaRPr lang="sk-SK" b="1" dirty="0" smtClean="0"/>
          </a:p>
          <a:p>
            <a:r>
              <a:rPr lang="sk-SK" sz="1600" b="1" dirty="0" smtClean="0"/>
              <a:t>Pomôcky</a:t>
            </a:r>
            <a:r>
              <a:rPr lang="sk-SK" sz="1600" b="1" dirty="0"/>
              <a:t>: </a:t>
            </a:r>
            <a:r>
              <a:rPr lang="sk-SK" sz="1600" dirty="0"/>
              <a:t>papier, pero, farbičky, lepiaca páska, obrázky ovocia, zeleniny, syrov, mäsa a pod., internet</a:t>
            </a:r>
          </a:p>
          <a:p>
            <a:r>
              <a:rPr lang="sk-SK" sz="1600" dirty="0"/>
              <a:t>a) Vystrihnite z časopisu, vytlačte alebo nakreslite obrázky potravín a vložte ich do nádoby: zelenina a ovocie, celozrnné potraviny a bielkovinové jedlá a pod.</a:t>
            </a:r>
          </a:p>
          <a:p>
            <a:r>
              <a:rPr lang="sk-SK" sz="1600" dirty="0"/>
              <a:t>b) Žiaci si postupne vyberú obrázok z nádoby so zatvorenými očami. Ostatní žiaci sa pozerajú na obrázok, ktorý si vytiahol ich spolužiak. Potom ten obrázok prelepí  učiteľ páskou na chrbát žiaka bez toho, aby ho videl. </a:t>
            </a:r>
          </a:p>
          <a:p>
            <a:r>
              <a:rPr lang="sk-SK" sz="1600" dirty="0"/>
              <a:t>c) Žiak potom bude hádať akú potravinu má nalepenú na chrbte. Spolužiaci mu začnú jeden po druhom, poskytovať informácie o jedle, ktoré má nalepené na chrbte.</a:t>
            </a:r>
          </a:p>
          <a:p>
            <a:r>
              <a:rPr lang="sk-SK" sz="1600" dirty="0"/>
              <a:t>Ak je na obrázku napríklad mrkva, žiak sa môže pýtať:</a:t>
            </a:r>
          </a:p>
          <a:p>
            <a:pPr algn="ctr"/>
            <a:r>
              <a:rPr lang="sk-SK" sz="1600" dirty="0"/>
              <a:t>Je jedlo oranžové?</a:t>
            </a:r>
          </a:p>
          <a:p>
            <a:pPr algn="ctr"/>
            <a:r>
              <a:rPr lang="sk-SK" sz="1600" dirty="0"/>
              <a:t>Je jedlo chrumkavé?</a:t>
            </a:r>
          </a:p>
          <a:p>
            <a:pPr algn="ctr"/>
            <a:r>
              <a:rPr lang="sk-SK" sz="1600" dirty="0"/>
              <a:t>Je jedlo dlhé</a:t>
            </a:r>
            <a:r>
              <a:rPr lang="sk-SK" sz="1600" dirty="0" smtClean="0"/>
              <a:t>?</a:t>
            </a:r>
            <a:endParaRPr lang="sk-SK" sz="1600" dirty="0"/>
          </a:p>
          <a:p>
            <a:r>
              <a:rPr lang="sk-SK" sz="1600" dirty="0"/>
              <a:t>d) Žiak sa pýta, kým neuhádne jedlo. Žiaci sa postupne striedajú ako uhádnu jedlo, kým neuhádnu všetky jedlá v nádobe.</a:t>
            </a:r>
          </a:p>
          <a:p>
            <a:r>
              <a:rPr lang="sk-SK" sz="1600" dirty="0"/>
              <a:t> </a:t>
            </a:r>
          </a:p>
          <a:p>
            <a:pPr>
              <a:lnSpc>
                <a:spcPct val="115000"/>
              </a:lnSpc>
              <a:spcAft>
                <a:spcPts val="1000"/>
              </a:spcAft>
            </a:pPr>
            <a:endParaRPr lang="sk-SK"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44960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err="1"/>
              <a:t>Innovative</a:t>
            </a:r>
            <a:r>
              <a:rPr lang="sk-SK" sz="800" dirty="0"/>
              <a:t> STEPS </a:t>
            </a:r>
            <a:r>
              <a:rPr lang="sk-SK" sz="800" b="1" dirty="0" smtClean="0"/>
              <a:t>(</a:t>
            </a:r>
            <a:r>
              <a:rPr lang="sk-SK" sz="800" b="1" dirty="0" err="1"/>
              <a:t>Innovative</a:t>
            </a:r>
            <a:r>
              <a:rPr lang="sk-SK" sz="800" b="1" dirty="0"/>
              <a:t> </a:t>
            </a:r>
            <a:r>
              <a:rPr lang="sk-SK" sz="800" b="1" dirty="0" err="1"/>
              <a:t>SusTainability</a:t>
            </a:r>
            <a:r>
              <a:rPr lang="sk-SK" sz="800" b="1" dirty="0"/>
              <a:t> </a:t>
            </a:r>
            <a:r>
              <a:rPr lang="sk-SK" sz="800" b="1" dirty="0" err="1"/>
              <a:t>Education</a:t>
            </a:r>
            <a:r>
              <a:rPr lang="sk-SK" sz="800" b="1" dirty="0"/>
              <a:t> </a:t>
            </a:r>
            <a:r>
              <a:rPr lang="sk-SK" sz="800" b="1" dirty="0" err="1"/>
              <a:t>for</a:t>
            </a:r>
            <a:r>
              <a:rPr lang="sk-SK" sz="800" b="1" dirty="0"/>
              <a:t> </a:t>
            </a:r>
            <a:r>
              <a:rPr lang="sk-SK" sz="800" b="1" dirty="0" err="1"/>
              <a:t>Prosperous</a:t>
            </a:r>
            <a:r>
              <a:rPr lang="sk-SK" sz="800" b="1" dirty="0"/>
              <a:t> </a:t>
            </a:r>
            <a:r>
              <a:rPr lang="sk-SK" sz="800" b="1" dirty="0" err="1"/>
              <a:t>Schools</a:t>
            </a:r>
            <a:r>
              <a:rPr lang="sk-SK" sz="800" b="1" dirty="0"/>
              <a:t>)</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t>
            </a:r>
            <a:r>
              <a:rPr lang="sk-SK" sz="600" b="1" dirty="0" err="1">
                <a:latin typeface="Verdana" panose="020B0604030504040204" pitchFamily="34" charset="0"/>
                <a:ea typeface="Verdana" panose="020B0604030504040204" pitchFamily="34" charset="0"/>
                <a:cs typeface="Verdana" panose="020B0604030504040204" pitchFamily="34" charset="0"/>
              </a:rPr>
              <a:t>Agreement</a:t>
            </a:r>
            <a:r>
              <a:rPr lang="sk-SK" sz="600" b="1" dirty="0">
                <a:latin typeface="Verdana" panose="020B0604030504040204" pitchFamily="34" charset="0"/>
                <a:ea typeface="Verdana" panose="020B0604030504040204" pitchFamily="34" charset="0"/>
                <a:cs typeface="Verdana" panose="020B0604030504040204" pitchFamily="34" charset="0"/>
              </a:rPr>
              <a:t> </a:t>
            </a:r>
            <a:r>
              <a:rPr lang="sk-SK" sz="600" b="1" dirty="0" err="1">
                <a:latin typeface="Verdana" panose="020B0604030504040204" pitchFamily="34" charset="0"/>
                <a:ea typeface="Verdana" panose="020B0604030504040204" pitchFamily="34" charset="0"/>
                <a:cs typeface="Verdana" panose="020B0604030504040204" pitchFamily="34" charset="0"/>
              </a:rPr>
              <a:t>Number</a:t>
            </a:r>
            <a:r>
              <a:rPr lang="sk-SK" sz="600" b="1" dirty="0">
                <a:latin typeface="Verdana" panose="020B0604030504040204" pitchFamily="34" charset="0"/>
                <a:ea typeface="Verdana" panose="020B0604030504040204" pitchFamily="34" charset="0"/>
                <a:cs typeface="Verdana" panose="020B0604030504040204" pitchFamily="34" charset="0"/>
              </a:rPr>
              <a:t>:</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sp>
        <p:nvSpPr>
          <p:cNvPr id="2" name="Obdĺžnik 1"/>
          <p:cNvSpPr/>
          <p:nvPr/>
        </p:nvSpPr>
        <p:spPr>
          <a:xfrm>
            <a:off x="491220" y="1252072"/>
            <a:ext cx="8820472" cy="776623"/>
          </a:xfrm>
          <a:prstGeom prst="rect">
            <a:avLst/>
          </a:prstGeom>
        </p:spPr>
        <p:txBody>
          <a:bodyPr wrap="square">
            <a:spAutoFit/>
          </a:bodyPr>
          <a:lstStyle/>
          <a:p>
            <a:pPr>
              <a:lnSpc>
                <a:spcPct val="105000"/>
              </a:lnSpc>
              <a:spcAft>
                <a:spcPts val="800"/>
              </a:spcAft>
            </a:pPr>
            <a:endParaRPr lang="sk-SK" b="1" dirty="0" smtClean="0">
              <a:solidFill>
                <a:srgbClr val="FF0000"/>
              </a:solidFill>
            </a:endParaRPr>
          </a:p>
          <a:p>
            <a:r>
              <a:rPr lang="sk-SK" b="1" dirty="0">
                <a:solidFill>
                  <a:srgbClr val="FF0000"/>
                </a:solidFill>
              </a:rPr>
              <a:t>Otázka z dotazníka pre študentov – správna odpoveď</a:t>
            </a:r>
          </a:p>
        </p:txBody>
      </p:sp>
      <p:sp>
        <p:nvSpPr>
          <p:cNvPr id="5" name="Obdĺžnik 4"/>
          <p:cNvSpPr/>
          <p:nvPr/>
        </p:nvSpPr>
        <p:spPr>
          <a:xfrm>
            <a:off x="2125448" y="2238920"/>
            <a:ext cx="5182856" cy="2028761"/>
          </a:xfrm>
          <a:prstGeom prst="rect">
            <a:avLst/>
          </a:prstGeom>
        </p:spPr>
        <p:txBody>
          <a:bodyPr wrap="square">
            <a:spAutoFit/>
          </a:bodyPr>
          <a:lstStyle/>
          <a:p>
            <a:pPr>
              <a:lnSpc>
                <a:spcPct val="105000"/>
              </a:lnSpc>
              <a:spcAft>
                <a:spcPts val="800"/>
              </a:spcAft>
            </a:pPr>
            <a:r>
              <a:rPr lang="sk-SK" b="1" kern="150" dirty="0">
                <a:latin typeface="Calibri" panose="020F0502020204030204" pitchFamily="34" charset="0"/>
                <a:ea typeface="Calibri" panose="020F0502020204030204" pitchFamily="34" charset="0"/>
                <a:cs typeface="Calibri" panose="020F0502020204030204" pitchFamily="34" charset="0"/>
              </a:rPr>
              <a:t>Koľkokrát za týždeň by sme mali konzumovať ryby ?  </a:t>
            </a:r>
            <a:endParaRPr lang="sk-SK" kern="15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5000"/>
              </a:lnSpc>
              <a:spcAft>
                <a:spcPts val="0"/>
              </a:spcAft>
              <a:buFont typeface="+mj-lt"/>
              <a:buAutoNum type="alphaLcPeriod"/>
            </a:pPr>
            <a:r>
              <a:rPr lang="sk-SK" kern="150" dirty="0">
                <a:latin typeface="Calibri" panose="020F0502020204030204" pitchFamily="34" charset="0"/>
                <a:ea typeface="Calibri" panose="020F0502020204030204" pitchFamily="34" charset="0"/>
                <a:cs typeface="Calibri" panose="020F0502020204030204" pitchFamily="34" charset="0"/>
              </a:rPr>
              <a:t>Raz za týždeň</a:t>
            </a:r>
            <a:endParaRPr lang="sk-SK" kern="15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5000"/>
              </a:lnSpc>
              <a:spcAft>
                <a:spcPts val="0"/>
              </a:spcAft>
              <a:buFont typeface="+mj-lt"/>
              <a:buAutoNum type="alphaLcPeriod"/>
            </a:pPr>
            <a:r>
              <a:rPr lang="sk-SK" kern="150" dirty="0">
                <a:solidFill>
                  <a:srgbClr val="4472C4"/>
                </a:solidFill>
                <a:latin typeface="Calibri" panose="020F0502020204030204" pitchFamily="34" charset="0"/>
                <a:ea typeface="Calibri" panose="020F0502020204030204" pitchFamily="34" charset="0"/>
                <a:cs typeface="Calibri" panose="020F0502020204030204" pitchFamily="34" charset="0"/>
              </a:rPr>
              <a:t>Aspoň dvakrát za týždeň</a:t>
            </a:r>
            <a:endParaRPr lang="sk-SK" kern="15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5000"/>
              </a:lnSpc>
              <a:spcAft>
                <a:spcPts val="0"/>
              </a:spcAft>
              <a:buFont typeface="+mj-lt"/>
              <a:buAutoNum type="alphaLcPeriod"/>
            </a:pPr>
            <a:r>
              <a:rPr lang="sk-SK" kern="150" dirty="0">
                <a:latin typeface="Calibri" panose="020F0502020204030204" pitchFamily="34" charset="0"/>
                <a:ea typeface="Calibri" panose="020F0502020204030204" pitchFamily="34" charset="0"/>
                <a:cs typeface="Calibri" panose="020F0502020204030204" pitchFamily="34" charset="0"/>
              </a:rPr>
              <a:t>Raz za mesiac </a:t>
            </a:r>
            <a:endParaRPr lang="sk-SK" kern="15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5000"/>
              </a:lnSpc>
              <a:spcAft>
                <a:spcPts val="800"/>
              </a:spcAft>
              <a:buFont typeface="+mj-lt"/>
              <a:buAutoNum type="alphaLcPeriod"/>
            </a:pPr>
            <a:r>
              <a:rPr lang="sk-SK" kern="150" dirty="0">
                <a:latin typeface="Calibri" panose="020F0502020204030204" pitchFamily="34" charset="0"/>
                <a:ea typeface="Calibri" panose="020F0502020204030204" pitchFamily="34" charset="0"/>
                <a:cs typeface="Calibri" panose="020F0502020204030204" pitchFamily="34" charset="0"/>
              </a:rPr>
              <a:t>Ryby by sa nemali konzumovať</a:t>
            </a:r>
            <a:endParaRPr lang="sk-SK" kern="150" dirty="0">
              <a:latin typeface="Calibri" panose="020F0502020204030204" pitchFamily="34" charset="0"/>
              <a:ea typeface="Calibri" panose="020F0502020204030204" pitchFamily="34" charset="0"/>
              <a:cs typeface="Times New Roman" panose="02020603050405020304" pitchFamily="18" charset="0"/>
            </a:endParaRPr>
          </a:p>
          <a:p>
            <a:r>
              <a:rPr lang="sk-SK" dirty="0" smtClean="0">
                <a:latin typeface="Calibri" panose="020F0502020204030204" pitchFamily="34" charset="0"/>
                <a:ea typeface="Calibri" panose="020F0502020204030204" pitchFamily="34" charset="0"/>
              </a:rPr>
              <a:t>e.    Neviem</a:t>
            </a:r>
            <a:endParaRPr lang="sk-SK" dirty="0"/>
          </a:p>
        </p:txBody>
      </p:sp>
    </p:spTree>
    <p:extLst>
      <p:ext uri="{BB962C8B-B14F-4D97-AF65-F5344CB8AC3E}">
        <p14:creationId xmlns:p14="http://schemas.microsoft.com/office/powerpoint/2010/main" val="13274715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err="1"/>
              <a:t>Innovative</a:t>
            </a:r>
            <a:r>
              <a:rPr lang="sk-SK" sz="800" dirty="0"/>
              <a:t> STEPS </a:t>
            </a:r>
            <a:r>
              <a:rPr lang="sk-SK" sz="800" b="1" dirty="0" smtClean="0"/>
              <a:t>(</a:t>
            </a:r>
            <a:r>
              <a:rPr lang="sk-SK" sz="800" b="1" dirty="0" err="1"/>
              <a:t>Innovative</a:t>
            </a:r>
            <a:r>
              <a:rPr lang="sk-SK" sz="800" b="1" dirty="0"/>
              <a:t> </a:t>
            </a:r>
            <a:r>
              <a:rPr lang="sk-SK" sz="800" b="1" dirty="0" err="1"/>
              <a:t>SusTainability</a:t>
            </a:r>
            <a:r>
              <a:rPr lang="sk-SK" sz="800" b="1" dirty="0"/>
              <a:t> </a:t>
            </a:r>
            <a:r>
              <a:rPr lang="sk-SK" sz="800" b="1" dirty="0" err="1"/>
              <a:t>Education</a:t>
            </a:r>
            <a:r>
              <a:rPr lang="sk-SK" sz="800" b="1" dirty="0"/>
              <a:t> </a:t>
            </a:r>
            <a:r>
              <a:rPr lang="sk-SK" sz="800" b="1" dirty="0" err="1"/>
              <a:t>for</a:t>
            </a:r>
            <a:r>
              <a:rPr lang="sk-SK" sz="800" b="1" dirty="0"/>
              <a:t> </a:t>
            </a:r>
            <a:r>
              <a:rPr lang="sk-SK" sz="800" b="1" dirty="0" err="1"/>
              <a:t>Prosperous</a:t>
            </a:r>
            <a:r>
              <a:rPr lang="sk-SK" sz="800" b="1" dirty="0"/>
              <a:t> </a:t>
            </a:r>
            <a:r>
              <a:rPr lang="sk-SK" sz="800" b="1" dirty="0" err="1"/>
              <a:t>Schools</a:t>
            </a:r>
            <a:r>
              <a:rPr lang="sk-SK" sz="800" b="1" dirty="0"/>
              <a:t>)</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t>
            </a:r>
            <a:r>
              <a:rPr lang="sk-SK" sz="600" b="1" dirty="0" err="1">
                <a:latin typeface="Verdana" panose="020B0604030504040204" pitchFamily="34" charset="0"/>
                <a:ea typeface="Verdana" panose="020B0604030504040204" pitchFamily="34" charset="0"/>
                <a:cs typeface="Verdana" panose="020B0604030504040204" pitchFamily="34" charset="0"/>
              </a:rPr>
              <a:t>Agreement</a:t>
            </a:r>
            <a:r>
              <a:rPr lang="sk-SK" sz="600" b="1" dirty="0">
                <a:latin typeface="Verdana" panose="020B0604030504040204" pitchFamily="34" charset="0"/>
                <a:ea typeface="Verdana" panose="020B0604030504040204" pitchFamily="34" charset="0"/>
                <a:cs typeface="Verdana" panose="020B0604030504040204" pitchFamily="34" charset="0"/>
              </a:rPr>
              <a:t> </a:t>
            </a:r>
            <a:r>
              <a:rPr lang="sk-SK" sz="600" b="1" dirty="0" err="1">
                <a:latin typeface="Verdana" panose="020B0604030504040204" pitchFamily="34" charset="0"/>
                <a:ea typeface="Verdana" panose="020B0604030504040204" pitchFamily="34" charset="0"/>
                <a:cs typeface="Verdana" panose="020B0604030504040204" pitchFamily="34" charset="0"/>
              </a:rPr>
              <a:t>Number</a:t>
            </a:r>
            <a:r>
              <a:rPr lang="sk-SK" sz="600" b="1" dirty="0">
                <a:latin typeface="Verdana" panose="020B0604030504040204" pitchFamily="34" charset="0"/>
                <a:ea typeface="Verdana" panose="020B0604030504040204" pitchFamily="34" charset="0"/>
                <a:cs typeface="Verdana" panose="020B0604030504040204" pitchFamily="34" charset="0"/>
              </a:rPr>
              <a:t>:</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sp>
        <p:nvSpPr>
          <p:cNvPr id="2" name="Obdĺžnik 1"/>
          <p:cNvSpPr/>
          <p:nvPr/>
        </p:nvSpPr>
        <p:spPr>
          <a:xfrm>
            <a:off x="840401" y="2579973"/>
            <a:ext cx="7628114" cy="830997"/>
          </a:xfrm>
          <a:prstGeom prst="rect">
            <a:avLst/>
          </a:prstGeom>
        </p:spPr>
        <p:txBody>
          <a:bodyPr wrap="none">
            <a:spAutoFit/>
          </a:bodyPr>
          <a:lstStyle/>
          <a:p>
            <a:r>
              <a:rPr lang="sk-SK" sz="4800" b="1" dirty="0"/>
              <a:t>Ďakujeme Vám za pozornosť!</a:t>
            </a:r>
          </a:p>
        </p:txBody>
      </p:sp>
    </p:spTree>
    <p:extLst>
      <p:ext uri="{BB962C8B-B14F-4D97-AF65-F5344CB8AC3E}">
        <p14:creationId xmlns:p14="http://schemas.microsoft.com/office/powerpoint/2010/main" val="32482866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err="1"/>
              <a:t>Innovative</a:t>
            </a:r>
            <a:r>
              <a:rPr lang="sk-SK" sz="800" dirty="0"/>
              <a:t> STEPS </a:t>
            </a:r>
            <a:r>
              <a:rPr lang="sk-SK" sz="800" b="1" dirty="0" smtClean="0"/>
              <a:t>(</a:t>
            </a:r>
            <a:r>
              <a:rPr lang="sk-SK" sz="800" b="1" dirty="0" err="1"/>
              <a:t>Innovative</a:t>
            </a:r>
            <a:r>
              <a:rPr lang="sk-SK" sz="800" b="1" dirty="0"/>
              <a:t> </a:t>
            </a:r>
            <a:r>
              <a:rPr lang="sk-SK" sz="800" b="1" dirty="0" err="1"/>
              <a:t>SusTainability</a:t>
            </a:r>
            <a:r>
              <a:rPr lang="sk-SK" sz="800" b="1" dirty="0"/>
              <a:t> </a:t>
            </a:r>
            <a:r>
              <a:rPr lang="sk-SK" sz="800" b="1" dirty="0" err="1"/>
              <a:t>Education</a:t>
            </a:r>
            <a:r>
              <a:rPr lang="sk-SK" sz="800" b="1" dirty="0"/>
              <a:t> </a:t>
            </a:r>
            <a:r>
              <a:rPr lang="sk-SK" sz="800" b="1" dirty="0" err="1"/>
              <a:t>for</a:t>
            </a:r>
            <a:r>
              <a:rPr lang="sk-SK" sz="800" b="1" dirty="0"/>
              <a:t> </a:t>
            </a:r>
            <a:r>
              <a:rPr lang="sk-SK" sz="800" b="1" dirty="0" err="1"/>
              <a:t>Prosperous</a:t>
            </a:r>
            <a:r>
              <a:rPr lang="sk-SK" sz="800" b="1" dirty="0"/>
              <a:t> </a:t>
            </a:r>
            <a:r>
              <a:rPr lang="sk-SK" sz="800" b="1" dirty="0" err="1"/>
              <a:t>Schools</a:t>
            </a:r>
            <a:r>
              <a:rPr lang="sk-SK" sz="800" b="1" dirty="0"/>
              <a:t>)</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t>
            </a:r>
            <a:r>
              <a:rPr lang="sk-SK" sz="600" b="1" dirty="0" err="1">
                <a:latin typeface="Verdana" panose="020B0604030504040204" pitchFamily="34" charset="0"/>
                <a:ea typeface="Verdana" panose="020B0604030504040204" pitchFamily="34" charset="0"/>
                <a:cs typeface="Verdana" panose="020B0604030504040204" pitchFamily="34" charset="0"/>
              </a:rPr>
              <a:t>Agreement</a:t>
            </a:r>
            <a:r>
              <a:rPr lang="sk-SK" sz="600" b="1" dirty="0">
                <a:latin typeface="Verdana" panose="020B0604030504040204" pitchFamily="34" charset="0"/>
                <a:ea typeface="Verdana" panose="020B0604030504040204" pitchFamily="34" charset="0"/>
                <a:cs typeface="Verdana" panose="020B0604030504040204" pitchFamily="34" charset="0"/>
              </a:rPr>
              <a:t> </a:t>
            </a:r>
            <a:r>
              <a:rPr lang="sk-SK" sz="600" b="1" dirty="0" err="1">
                <a:latin typeface="Verdana" panose="020B0604030504040204" pitchFamily="34" charset="0"/>
                <a:ea typeface="Verdana" panose="020B0604030504040204" pitchFamily="34" charset="0"/>
                <a:cs typeface="Verdana" panose="020B0604030504040204" pitchFamily="34" charset="0"/>
              </a:rPr>
              <a:t>Number</a:t>
            </a:r>
            <a:r>
              <a:rPr lang="sk-SK" sz="600" b="1" dirty="0">
                <a:latin typeface="Verdana" panose="020B0604030504040204" pitchFamily="34" charset="0"/>
                <a:ea typeface="Verdana" panose="020B0604030504040204" pitchFamily="34" charset="0"/>
                <a:cs typeface="Verdana" panose="020B0604030504040204" pitchFamily="34" charset="0"/>
              </a:rPr>
              <a:t>:</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9" name="BlokTextu 8"/>
          <p:cNvSpPr txBox="1"/>
          <p:nvPr/>
        </p:nvSpPr>
        <p:spPr>
          <a:xfrm>
            <a:off x="135582" y="1916832"/>
            <a:ext cx="8843955" cy="2400657"/>
          </a:xfrm>
          <a:prstGeom prst="rect">
            <a:avLst/>
          </a:prstGeom>
          <a:noFill/>
        </p:spPr>
        <p:txBody>
          <a:bodyPr wrap="square" rtlCol="0">
            <a:spAutoFit/>
          </a:bodyPr>
          <a:lstStyle/>
          <a:p>
            <a:pPr algn="ctr"/>
            <a:r>
              <a:rPr lang="sk-SK" sz="5400" b="1" kern="100" dirty="0">
                <a:solidFill>
                  <a:srgbClr val="FF0000"/>
                </a:solidFill>
                <a:ea typeface="Calibri" panose="020F0502020204030204" pitchFamily="34" charset="0"/>
              </a:rPr>
              <a:t>Porcie jedla a nápojov</a:t>
            </a:r>
            <a:endParaRPr lang="sk-SK" sz="4800" b="1" i="1" dirty="0" smtClean="0">
              <a:solidFill>
                <a:srgbClr val="FF0000"/>
              </a:solidFill>
            </a:endParaRPr>
          </a:p>
          <a:p>
            <a:pPr algn="ctr"/>
            <a:endParaRPr lang="sk-SK" sz="4800" b="1" i="1" dirty="0" smtClean="0">
              <a:solidFill>
                <a:srgbClr val="FF0000"/>
              </a:solidFill>
            </a:endParaRPr>
          </a:p>
          <a:p>
            <a:pPr algn="ctr"/>
            <a:r>
              <a:rPr lang="sk-SK" sz="4800" b="1" i="1">
                <a:solidFill>
                  <a:srgbClr val="FF0000"/>
                </a:solidFill>
              </a:rPr>
              <a:t>Kapitola </a:t>
            </a:r>
            <a:r>
              <a:rPr lang="sk-SK" sz="4800" b="1" i="1" dirty="0">
                <a:solidFill>
                  <a:srgbClr val="FF0000"/>
                </a:solidFill>
              </a:rPr>
              <a:t>5</a:t>
            </a: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spTree>
    <p:extLst>
      <p:ext uri="{BB962C8B-B14F-4D97-AF65-F5344CB8AC3E}">
        <p14:creationId xmlns:p14="http://schemas.microsoft.com/office/powerpoint/2010/main" val="2908340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err="1"/>
              <a:t>Innovative</a:t>
            </a:r>
            <a:r>
              <a:rPr lang="sk-SK" sz="800" dirty="0"/>
              <a:t> STEPS </a:t>
            </a:r>
            <a:r>
              <a:rPr lang="sk-SK" sz="800" b="1" dirty="0" smtClean="0"/>
              <a:t>(</a:t>
            </a:r>
            <a:r>
              <a:rPr lang="sk-SK" sz="800" b="1" dirty="0" err="1"/>
              <a:t>Innovative</a:t>
            </a:r>
            <a:r>
              <a:rPr lang="sk-SK" sz="800" b="1" dirty="0"/>
              <a:t> </a:t>
            </a:r>
            <a:r>
              <a:rPr lang="sk-SK" sz="800" b="1" dirty="0" err="1"/>
              <a:t>SusTainability</a:t>
            </a:r>
            <a:r>
              <a:rPr lang="sk-SK" sz="800" b="1" dirty="0"/>
              <a:t> </a:t>
            </a:r>
            <a:r>
              <a:rPr lang="sk-SK" sz="800" b="1" dirty="0" err="1"/>
              <a:t>Education</a:t>
            </a:r>
            <a:r>
              <a:rPr lang="sk-SK" sz="800" b="1" dirty="0"/>
              <a:t> </a:t>
            </a:r>
            <a:r>
              <a:rPr lang="sk-SK" sz="800" b="1" dirty="0" err="1"/>
              <a:t>for</a:t>
            </a:r>
            <a:r>
              <a:rPr lang="sk-SK" sz="800" b="1" dirty="0"/>
              <a:t> </a:t>
            </a:r>
            <a:r>
              <a:rPr lang="sk-SK" sz="800" b="1" dirty="0" err="1"/>
              <a:t>Prosperous</a:t>
            </a:r>
            <a:r>
              <a:rPr lang="sk-SK" sz="800" b="1" dirty="0"/>
              <a:t> </a:t>
            </a:r>
            <a:r>
              <a:rPr lang="sk-SK" sz="800" b="1" dirty="0" err="1"/>
              <a:t>Schools</a:t>
            </a:r>
            <a:r>
              <a:rPr lang="sk-SK" sz="800" b="1" dirty="0"/>
              <a:t>)</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t>
            </a:r>
            <a:r>
              <a:rPr lang="sk-SK" sz="600" b="1" dirty="0" err="1">
                <a:latin typeface="Verdana" panose="020B0604030504040204" pitchFamily="34" charset="0"/>
                <a:ea typeface="Verdana" panose="020B0604030504040204" pitchFamily="34" charset="0"/>
                <a:cs typeface="Verdana" panose="020B0604030504040204" pitchFamily="34" charset="0"/>
              </a:rPr>
              <a:t>Agreement</a:t>
            </a:r>
            <a:r>
              <a:rPr lang="sk-SK" sz="600" b="1" dirty="0">
                <a:latin typeface="Verdana" panose="020B0604030504040204" pitchFamily="34" charset="0"/>
                <a:ea typeface="Verdana" panose="020B0604030504040204" pitchFamily="34" charset="0"/>
                <a:cs typeface="Verdana" panose="020B0604030504040204" pitchFamily="34" charset="0"/>
              </a:rPr>
              <a:t> </a:t>
            </a:r>
            <a:r>
              <a:rPr lang="sk-SK" sz="600" b="1" dirty="0" err="1">
                <a:latin typeface="Verdana" panose="020B0604030504040204" pitchFamily="34" charset="0"/>
                <a:ea typeface="Verdana" panose="020B0604030504040204" pitchFamily="34" charset="0"/>
                <a:cs typeface="Verdana" panose="020B0604030504040204" pitchFamily="34" charset="0"/>
              </a:rPr>
              <a:t>Number</a:t>
            </a:r>
            <a:r>
              <a:rPr lang="sk-SK" sz="600" b="1" dirty="0">
                <a:latin typeface="Verdana" panose="020B0604030504040204" pitchFamily="34" charset="0"/>
                <a:ea typeface="Verdana" panose="020B0604030504040204" pitchFamily="34" charset="0"/>
                <a:cs typeface="Verdana" panose="020B0604030504040204" pitchFamily="34" charset="0"/>
              </a:rPr>
              <a:t>:</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9" name="BlokTextu 8"/>
          <p:cNvSpPr txBox="1"/>
          <p:nvPr/>
        </p:nvSpPr>
        <p:spPr>
          <a:xfrm>
            <a:off x="0" y="1314434"/>
            <a:ext cx="8843955" cy="4401205"/>
          </a:xfrm>
          <a:prstGeom prst="rect">
            <a:avLst/>
          </a:prstGeom>
          <a:noFill/>
        </p:spPr>
        <p:txBody>
          <a:bodyPr wrap="square" rtlCol="0">
            <a:spAutoFit/>
          </a:bodyPr>
          <a:lstStyle/>
          <a:p>
            <a:pPr algn="ctr"/>
            <a:r>
              <a:rPr lang="sk-SK" sz="2800" b="1" dirty="0">
                <a:solidFill>
                  <a:srgbClr val="FF0000"/>
                </a:solidFill>
              </a:rPr>
              <a:t>Príručka a odporúčania o správnych veľkostiach porcií </a:t>
            </a:r>
            <a:endParaRPr lang="sk-SK" sz="2800" b="1" dirty="0" smtClean="0">
              <a:solidFill>
                <a:srgbClr val="FF0000"/>
              </a:solidFill>
            </a:endParaRPr>
          </a:p>
          <a:p>
            <a:pPr algn="ctr"/>
            <a:endParaRPr lang="sk-SK" sz="2800" dirty="0" smtClean="0">
              <a:solidFill>
                <a:srgbClr val="FF0000"/>
              </a:solidFill>
            </a:endParaRPr>
          </a:p>
          <a:p>
            <a:pPr algn="ctr"/>
            <a:r>
              <a:rPr lang="sk-SK" sz="1600" dirty="0" smtClean="0"/>
              <a:t>Potraviny </a:t>
            </a:r>
            <a:r>
              <a:rPr lang="sk-SK" sz="1600" dirty="0"/>
              <a:t>a nápoje, ktoré patria do jednotlivých potravinových skupín, </a:t>
            </a:r>
            <a:r>
              <a:rPr lang="sk-SK" sz="1600" b="1" dirty="0"/>
              <a:t>treba konzumovať v primeranom množstve</a:t>
            </a:r>
            <a:r>
              <a:rPr lang="sk-SK" sz="1600" dirty="0"/>
              <a:t>, aby dodali organizmu dostatok potrebných živín a energie tak, aby sme nemali ani ich prebytok, ani ich nedostatok</a:t>
            </a:r>
            <a:r>
              <a:rPr lang="sk-SK" sz="1600" dirty="0" smtClean="0"/>
              <a:t>.</a:t>
            </a:r>
          </a:p>
          <a:p>
            <a:pPr algn="ctr"/>
            <a:r>
              <a:rPr lang="sk-SK" sz="1600" dirty="0"/>
              <a:t>Na vyjadrenie primeraného množstva sa používajú tzv. </a:t>
            </a:r>
            <a:r>
              <a:rPr lang="sk-SK" sz="1600" b="1" dirty="0"/>
              <a:t>štandardné porcie</a:t>
            </a:r>
            <a:r>
              <a:rPr lang="sk-SK" sz="1600" dirty="0"/>
              <a:t>, ktoré je vhodné denne alebo týždenne skonzumovať. </a:t>
            </a:r>
            <a:endParaRPr lang="sk-SK" sz="1600" dirty="0" smtClean="0"/>
          </a:p>
          <a:p>
            <a:pPr algn="ctr"/>
            <a:r>
              <a:rPr lang="sk-SK" sz="1600" dirty="0" smtClean="0"/>
              <a:t>Pre </a:t>
            </a:r>
            <a:r>
              <a:rPr lang="sk-SK" sz="1600" dirty="0"/>
              <a:t>porciu je </a:t>
            </a:r>
            <a:r>
              <a:rPr lang="sk-SK" sz="1600" dirty="0" smtClean="0"/>
              <a:t>zadefinovaná </a:t>
            </a:r>
            <a:r>
              <a:rPr lang="sk-SK" sz="1600" dirty="0"/>
              <a:t>jej veľkosť a počet. </a:t>
            </a:r>
          </a:p>
          <a:p>
            <a:pPr algn="ctr"/>
            <a:r>
              <a:rPr lang="sk-SK" sz="1600" dirty="0"/>
              <a:t>Veľkosť porcie sa vyjadruje rôzne, ako miska, pohár, polievková a čajová lyžica alebo kusy, merné jednotky (gramy, mililitre). </a:t>
            </a:r>
            <a:endParaRPr lang="sk-SK" sz="1600" dirty="0" smtClean="0"/>
          </a:p>
          <a:p>
            <a:pPr algn="ctr"/>
            <a:r>
              <a:rPr lang="sk-SK" sz="1600" dirty="0" smtClean="0"/>
              <a:t>Veľmi </a:t>
            </a:r>
            <a:r>
              <a:rPr lang="sk-SK" sz="1600" dirty="0"/>
              <a:t>jednoduché a praktické sú ruky, dlane, prsty. </a:t>
            </a:r>
          </a:p>
          <a:p>
            <a:pPr algn="ctr"/>
            <a:r>
              <a:rPr lang="sk-SK" sz="1600" dirty="0"/>
              <a:t>Veľkosť a počet porcií je navrhnutý pre zdravého dospelého človeka a pre </a:t>
            </a:r>
            <a:r>
              <a:rPr lang="sk-SK" sz="1600" b="1" dirty="0"/>
              <a:t>denný energetický príjem 8 400 kJ/2 000 kcal.</a:t>
            </a:r>
            <a:r>
              <a:rPr lang="sk-SK" sz="1600" dirty="0"/>
              <a:t> </a:t>
            </a:r>
            <a:endParaRPr lang="sk-SK" sz="1600" dirty="0" smtClean="0"/>
          </a:p>
          <a:p>
            <a:pPr algn="ctr"/>
            <a:r>
              <a:rPr lang="sk-SK" sz="1600" dirty="0" smtClean="0"/>
              <a:t>Môžu </a:t>
            </a:r>
            <a:r>
              <a:rPr lang="sk-SK" sz="1600" dirty="0"/>
              <a:t>sa mierne líšiť v závislosti od pohlavia, veku alebo fyzickej aktivity ľudí. </a:t>
            </a:r>
          </a:p>
          <a:p>
            <a:pPr algn="ctr"/>
            <a:r>
              <a:rPr lang="sk-SK" sz="1600" dirty="0"/>
              <a:t>Veľkosť a počet porcií potravín a nápojov pre potravinové skupiny znázorňuje Potravinová pyramída. </a:t>
            </a:r>
          </a:p>
          <a:p>
            <a:pPr algn="ctr"/>
            <a:r>
              <a:rPr lang="sk-SK" sz="1600" dirty="0" smtClean="0"/>
              <a:t> </a:t>
            </a:r>
            <a:endParaRPr lang="sk-SK" sz="1600" dirty="0"/>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spTree>
    <p:extLst>
      <p:ext uri="{BB962C8B-B14F-4D97-AF65-F5344CB8AC3E}">
        <p14:creationId xmlns:p14="http://schemas.microsoft.com/office/powerpoint/2010/main" val="8317823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err="1"/>
              <a:t>Innovative</a:t>
            </a:r>
            <a:r>
              <a:rPr lang="sk-SK" sz="800" dirty="0"/>
              <a:t> STEPS </a:t>
            </a:r>
            <a:r>
              <a:rPr lang="sk-SK" sz="800" b="1" dirty="0" smtClean="0"/>
              <a:t>(</a:t>
            </a:r>
            <a:r>
              <a:rPr lang="sk-SK" sz="800" b="1" dirty="0" err="1"/>
              <a:t>Innovative</a:t>
            </a:r>
            <a:r>
              <a:rPr lang="sk-SK" sz="800" b="1" dirty="0"/>
              <a:t> </a:t>
            </a:r>
            <a:r>
              <a:rPr lang="sk-SK" sz="800" b="1" dirty="0" err="1"/>
              <a:t>SusTainability</a:t>
            </a:r>
            <a:r>
              <a:rPr lang="sk-SK" sz="800" b="1" dirty="0"/>
              <a:t> </a:t>
            </a:r>
            <a:r>
              <a:rPr lang="sk-SK" sz="800" b="1" dirty="0" err="1"/>
              <a:t>Education</a:t>
            </a:r>
            <a:r>
              <a:rPr lang="sk-SK" sz="800" b="1" dirty="0"/>
              <a:t> </a:t>
            </a:r>
            <a:r>
              <a:rPr lang="sk-SK" sz="800" b="1" dirty="0" err="1"/>
              <a:t>for</a:t>
            </a:r>
            <a:r>
              <a:rPr lang="sk-SK" sz="800" b="1" dirty="0"/>
              <a:t> </a:t>
            </a:r>
            <a:r>
              <a:rPr lang="sk-SK" sz="800" b="1" dirty="0" err="1"/>
              <a:t>Prosperous</a:t>
            </a:r>
            <a:r>
              <a:rPr lang="sk-SK" sz="800" b="1" dirty="0"/>
              <a:t> </a:t>
            </a:r>
            <a:r>
              <a:rPr lang="sk-SK" sz="800" b="1" dirty="0" err="1"/>
              <a:t>Schools</a:t>
            </a:r>
            <a:r>
              <a:rPr lang="sk-SK" sz="800" b="1" dirty="0"/>
              <a:t>)</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t>
            </a:r>
            <a:r>
              <a:rPr lang="sk-SK" sz="600" b="1" dirty="0" err="1">
                <a:latin typeface="Verdana" panose="020B0604030504040204" pitchFamily="34" charset="0"/>
                <a:ea typeface="Verdana" panose="020B0604030504040204" pitchFamily="34" charset="0"/>
                <a:cs typeface="Verdana" panose="020B0604030504040204" pitchFamily="34" charset="0"/>
              </a:rPr>
              <a:t>Agreement</a:t>
            </a:r>
            <a:r>
              <a:rPr lang="sk-SK" sz="600" b="1" dirty="0">
                <a:latin typeface="Verdana" panose="020B0604030504040204" pitchFamily="34" charset="0"/>
                <a:ea typeface="Verdana" panose="020B0604030504040204" pitchFamily="34" charset="0"/>
                <a:cs typeface="Verdana" panose="020B0604030504040204" pitchFamily="34" charset="0"/>
              </a:rPr>
              <a:t> </a:t>
            </a:r>
            <a:r>
              <a:rPr lang="sk-SK" sz="600" b="1" dirty="0" err="1">
                <a:latin typeface="Verdana" panose="020B0604030504040204" pitchFamily="34" charset="0"/>
                <a:ea typeface="Verdana" panose="020B0604030504040204" pitchFamily="34" charset="0"/>
                <a:cs typeface="Verdana" panose="020B0604030504040204" pitchFamily="34" charset="0"/>
              </a:rPr>
              <a:t>Number</a:t>
            </a:r>
            <a:r>
              <a:rPr lang="sk-SK" sz="600" b="1" dirty="0">
                <a:latin typeface="Verdana" panose="020B0604030504040204" pitchFamily="34" charset="0"/>
                <a:ea typeface="Verdana" panose="020B0604030504040204" pitchFamily="34" charset="0"/>
                <a:cs typeface="Verdana" panose="020B0604030504040204" pitchFamily="34" charset="0"/>
              </a:rPr>
              <a:t>:</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sp>
        <p:nvSpPr>
          <p:cNvPr id="5" name="Obdĺžnik 4"/>
          <p:cNvSpPr/>
          <p:nvPr/>
        </p:nvSpPr>
        <p:spPr>
          <a:xfrm>
            <a:off x="1595448" y="1301121"/>
            <a:ext cx="6727836" cy="523220"/>
          </a:xfrm>
          <a:prstGeom prst="rect">
            <a:avLst/>
          </a:prstGeom>
        </p:spPr>
        <p:txBody>
          <a:bodyPr wrap="square">
            <a:spAutoFit/>
          </a:bodyPr>
          <a:lstStyle/>
          <a:p>
            <a:pPr lvl="0"/>
            <a:r>
              <a:rPr lang="sk-SK" sz="2800" b="1" dirty="0">
                <a:solidFill>
                  <a:srgbClr val="FF0000"/>
                </a:solidFill>
              </a:rPr>
              <a:t>Ako treba jesť ovocie, zeleninu a šaláty </a:t>
            </a:r>
            <a:endParaRPr lang="sk-SK" sz="2800" b="1" dirty="0" smtClean="0">
              <a:solidFill>
                <a:srgbClr val="FF0000"/>
              </a:solidFill>
            </a:endParaRPr>
          </a:p>
        </p:txBody>
      </p:sp>
      <p:sp>
        <p:nvSpPr>
          <p:cNvPr id="3" name="Obdĺžnik 2"/>
          <p:cNvSpPr/>
          <p:nvPr/>
        </p:nvSpPr>
        <p:spPr>
          <a:xfrm>
            <a:off x="308273" y="1795809"/>
            <a:ext cx="8598442" cy="3785652"/>
          </a:xfrm>
          <a:prstGeom prst="rect">
            <a:avLst/>
          </a:prstGeom>
        </p:spPr>
        <p:txBody>
          <a:bodyPr wrap="square">
            <a:spAutoFit/>
          </a:bodyPr>
          <a:lstStyle/>
          <a:p>
            <a:r>
              <a:rPr lang="sk-SK" sz="1600" b="1" dirty="0"/>
              <a:t>Konzumovať denne. </a:t>
            </a:r>
            <a:r>
              <a:rPr lang="sk-SK" sz="1600" dirty="0"/>
              <a:t>Majú tvoriť minimálne tretinu z celodennej stravy. Zelenina by mala tvoriť väčší podiel. Jesť treba rôzne druhy, na pestrosti druhov a farieb záleží. Vhodné sú lokálne a sezónne druhy. Zeleninu a ovocie treba jesť najmä v čerstvom stave a v celku alebo upravené šetrným spôsobom (varenie, dusenie). </a:t>
            </a:r>
            <a:endParaRPr lang="sk-SK" sz="1600" dirty="0" smtClean="0"/>
          </a:p>
          <a:p>
            <a:endParaRPr lang="sk-SK" sz="1600" dirty="0"/>
          </a:p>
          <a:p>
            <a:r>
              <a:rPr lang="sk-SK" sz="1600" b="1" dirty="0"/>
              <a:t>5 porcií zeleniny a 2 porcie ovocia denne. </a:t>
            </a:r>
          </a:p>
          <a:p>
            <a:r>
              <a:rPr lang="sk-SK" sz="1600" dirty="0">
                <a:solidFill>
                  <a:srgbClr val="FF0000"/>
                </a:solidFill>
              </a:rPr>
              <a:t>Jedna porcia </a:t>
            </a:r>
            <a:r>
              <a:rPr lang="sk-SK" sz="1600" b="1" dirty="0">
                <a:solidFill>
                  <a:srgbClr val="FF0000"/>
                </a:solidFill>
              </a:rPr>
              <a:t>zeleniny</a:t>
            </a:r>
            <a:r>
              <a:rPr lang="sk-SK" sz="1600" dirty="0">
                <a:solidFill>
                  <a:srgbClr val="FF0000"/>
                </a:solidFill>
              </a:rPr>
              <a:t> môže byť</a:t>
            </a:r>
            <a:r>
              <a:rPr lang="sk-SK" sz="1600" dirty="0"/>
              <a:t>: 1 pohár (200 ml) listovej zeleniny alebo pol pohára inej zeleniny (napr. mrkva, hrášok) alebo kus (napr. paradajka, pol papriky, malá uhorka).</a:t>
            </a:r>
          </a:p>
          <a:p>
            <a:r>
              <a:rPr lang="sk-SK" sz="1600" dirty="0">
                <a:solidFill>
                  <a:srgbClr val="FF0000"/>
                </a:solidFill>
              </a:rPr>
              <a:t>Jedna porcia </a:t>
            </a:r>
            <a:r>
              <a:rPr lang="sk-SK" sz="1600" b="1" dirty="0">
                <a:solidFill>
                  <a:srgbClr val="FF0000"/>
                </a:solidFill>
              </a:rPr>
              <a:t>ovocia</a:t>
            </a:r>
            <a:r>
              <a:rPr lang="sk-SK" sz="1600" dirty="0">
                <a:solidFill>
                  <a:srgbClr val="FF0000"/>
                </a:solidFill>
              </a:rPr>
              <a:t> môže byť: </a:t>
            </a:r>
            <a:r>
              <a:rPr lang="sk-SK" sz="1600" dirty="0"/>
              <a:t>1 väčší plátok ovocia (ananás, melón), </a:t>
            </a:r>
            <a:endParaRPr lang="sk-SK" sz="1600" dirty="0" smtClean="0"/>
          </a:p>
          <a:p>
            <a:r>
              <a:rPr lang="sk-SK" sz="1600" dirty="0" smtClean="0"/>
              <a:t>1 </a:t>
            </a:r>
            <a:r>
              <a:rPr lang="sk-SK" sz="1600" dirty="0"/>
              <a:t>kus stredného ovocia (jablko, hruška, banán, pomaranč), </a:t>
            </a:r>
            <a:endParaRPr lang="sk-SK" sz="1600" dirty="0" smtClean="0"/>
          </a:p>
          <a:p>
            <a:r>
              <a:rPr lang="sk-SK" sz="1600" dirty="0" smtClean="0"/>
              <a:t>2 </a:t>
            </a:r>
            <a:r>
              <a:rPr lang="sk-SK" sz="1600" dirty="0"/>
              <a:t>kusy menšieho ovocia (mandarínky, slivky), hrsť drobného ovocia (maliny, jahody</a:t>
            </a:r>
            <a:r>
              <a:rPr lang="sk-SK" sz="1600" dirty="0" smtClean="0"/>
              <a:t>,</a:t>
            </a:r>
          </a:p>
          <a:p>
            <a:r>
              <a:rPr lang="sk-SK" sz="1600" dirty="0" smtClean="0"/>
              <a:t> </a:t>
            </a:r>
            <a:r>
              <a:rPr lang="sk-SK" sz="1600" dirty="0"/>
              <a:t>čučoriedky). </a:t>
            </a:r>
          </a:p>
          <a:p>
            <a:endParaRPr lang="sk-SK" sz="1600" dirty="0" smtClean="0"/>
          </a:p>
          <a:p>
            <a:r>
              <a:rPr lang="sk-SK" sz="1600" dirty="0" smtClean="0"/>
              <a:t>Maximálne </a:t>
            </a:r>
            <a:r>
              <a:rPr lang="sk-SK" sz="1600" dirty="0"/>
              <a:t>jedna </a:t>
            </a:r>
            <a:r>
              <a:rPr lang="sk-SK" sz="1600" dirty="0" smtClean="0"/>
              <a:t>porcia </a:t>
            </a:r>
            <a:r>
              <a:rPr lang="sk-SK" sz="1600" dirty="0"/>
              <a:t>denne môže byť ako: ¾ pohára nesladená ovocná šťava alebo 100% džús, 2/3 pohára ovocné alebo zeleninové smoothie, ½ pohára sušené ovocie.</a:t>
            </a:r>
          </a:p>
        </p:txBody>
      </p:sp>
      <p:pic>
        <p:nvPicPr>
          <p:cNvPr id="2" name="Obrázok 1"/>
          <p:cNvPicPr>
            <a:picLocks noChangeAspect="1"/>
          </p:cNvPicPr>
          <p:nvPr/>
        </p:nvPicPr>
        <p:blipFill rotWithShape="1">
          <a:blip r:embed="rId10"/>
          <a:srcRect l="8245" t="4100" r="8245" b="9500"/>
          <a:stretch/>
        </p:blipFill>
        <p:spPr>
          <a:xfrm>
            <a:off x="7308304" y="3556062"/>
            <a:ext cx="1710190" cy="1440160"/>
          </a:xfrm>
          <a:prstGeom prst="rect">
            <a:avLst/>
          </a:prstGeom>
        </p:spPr>
      </p:pic>
    </p:spTree>
    <p:extLst>
      <p:ext uri="{BB962C8B-B14F-4D97-AF65-F5344CB8AC3E}">
        <p14:creationId xmlns:p14="http://schemas.microsoft.com/office/powerpoint/2010/main" val="22612291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err="1"/>
              <a:t>Innovative</a:t>
            </a:r>
            <a:r>
              <a:rPr lang="sk-SK" sz="800" dirty="0"/>
              <a:t> STEPS </a:t>
            </a:r>
            <a:r>
              <a:rPr lang="sk-SK" sz="800" b="1" dirty="0" smtClean="0"/>
              <a:t>(</a:t>
            </a:r>
            <a:r>
              <a:rPr lang="sk-SK" sz="800" b="1" dirty="0" err="1"/>
              <a:t>Innovative</a:t>
            </a:r>
            <a:r>
              <a:rPr lang="sk-SK" sz="800" b="1" dirty="0"/>
              <a:t> </a:t>
            </a:r>
            <a:r>
              <a:rPr lang="sk-SK" sz="800" b="1" dirty="0" err="1"/>
              <a:t>SusTainability</a:t>
            </a:r>
            <a:r>
              <a:rPr lang="sk-SK" sz="800" b="1" dirty="0"/>
              <a:t> </a:t>
            </a:r>
            <a:r>
              <a:rPr lang="sk-SK" sz="800" b="1" dirty="0" err="1"/>
              <a:t>Education</a:t>
            </a:r>
            <a:r>
              <a:rPr lang="sk-SK" sz="800" b="1" dirty="0"/>
              <a:t> </a:t>
            </a:r>
            <a:r>
              <a:rPr lang="sk-SK" sz="800" b="1" dirty="0" err="1"/>
              <a:t>for</a:t>
            </a:r>
            <a:r>
              <a:rPr lang="sk-SK" sz="800" b="1" dirty="0"/>
              <a:t> </a:t>
            </a:r>
            <a:r>
              <a:rPr lang="sk-SK" sz="800" b="1" dirty="0" err="1"/>
              <a:t>Prosperous</a:t>
            </a:r>
            <a:r>
              <a:rPr lang="sk-SK" sz="800" b="1" dirty="0"/>
              <a:t> </a:t>
            </a:r>
            <a:r>
              <a:rPr lang="sk-SK" sz="800" b="1" dirty="0" err="1"/>
              <a:t>Schools</a:t>
            </a:r>
            <a:r>
              <a:rPr lang="sk-SK" sz="800" b="1" dirty="0"/>
              <a:t>)</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t>
            </a:r>
            <a:r>
              <a:rPr lang="sk-SK" sz="600" b="1" dirty="0" err="1">
                <a:latin typeface="Verdana" panose="020B0604030504040204" pitchFamily="34" charset="0"/>
                <a:ea typeface="Verdana" panose="020B0604030504040204" pitchFamily="34" charset="0"/>
                <a:cs typeface="Verdana" panose="020B0604030504040204" pitchFamily="34" charset="0"/>
              </a:rPr>
              <a:t>Agreement</a:t>
            </a:r>
            <a:r>
              <a:rPr lang="sk-SK" sz="600" b="1" dirty="0">
                <a:latin typeface="Verdana" panose="020B0604030504040204" pitchFamily="34" charset="0"/>
                <a:ea typeface="Verdana" panose="020B0604030504040204" pitchFamily="34" charset="0"/>
                <a:cs typeface="Verdana" panose="020B0604030504040204" pitchFamily="34" charset="0"/>
              </a:rPr>
              <a:t> </a:t>
            </a:r>
            <a:r>
              <a:rPr lang="sk-SK" sz="600" b="1" dirty="0" err="1">
                <a:latin typeface="Verdana" panose="020B0604030504040204" pitchFamily="34" charset="0"/>
                <a:ea typeface="Verdana" panose="020B0604030504040204" pitchFamily="34" charset="0"/>
                <a:cs typeface="Verdana" panose="020B0604030504040204" pitchFamily="34" charset="0"/>
              </a:rPr>
              <a:t>Number</a:t>
            </a:r>
            <a:r>
              <a:rPr lang="sk-SK" sz="600" b="1" dirty="0">
                <a:latin typeface="Verdana" panose="020B0604030504040204" pitchFamily="34" charset="0"/>
                <a:ea typeface="Verdana" panose="020B0604030504040204" pitchFamily="34" charset="0"/>
                <a:cs typeface="Verdana" panose="020B0604030504040204" pitchFamily="34" charset="0"/>
              </a:rPr>
              <a:t>:</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sp>
        <p:nvSpPr>
          <p:cNvPr id="3" name="Obdĺžnik 2"/>
          <p:cNvSpPr/>
          <p:nvPr/>
        </p:nvSpPr>
        <p:spPr>
          <a:xfrm>
            <a:off x="179512" y="1814188"/>
            <a:ext cx="8499476" cy="2585323"/>
          </a:xfrm>
          <a:prstGeom prst="rect">
            <a:avLst/>
          </a:prstGeom>
        </p:spPr>
        <p:txBody>
          <a:bodyPr wrap="square">
            <a:spAutoFit/>
          </a:bodyPr>
          <a:lstStyle/>
          <a:p>
            <a:r>
              <a:rPr lang="sk-SK" b="1" dirty="0"/>
              <a:t>Konzumovať denne. </a:t>
            </a:r>
            <a:endParaRPr lang="sk-SK" b="1" dirty="0" smtClean="0"/>
          </a:p>
          <a:p>
            <a:r>
              <a:rPr lang="sk-SK" dirty="0" smtClean="0"/>
              <a:t>Aspoň </a:t>
            </a:r>
            <a:r>
              <a:rPr lang="sk-SK" dirty="0"/>
              <a:t>polovica by mala byť v celozrnnej podobe.</a:t>
            </a:r>
          </a:p>
          <a:p>
            <a:r>
              <a:rPr lang="sk-SK" b="1" dirty="0" smtClean="0"/>
              <a:t>3 </a:t>
            </a:r>
            <a:r>
              <a:rPr lang="sk-SK" b="1" dirty="0"/>
              <a:t>– 5 porcií denne.</a:t>
            </a:r>
          </a:p>
          <a:p>
            <a:r>
              <a:rPr lang="sk-SK" dirty="0"/>
              <a:t>Menší počet pre deti , ženy, starších ľudí, pri nízkej fyzickej aktivite. Pre fyzicky aktívnych ľudí a mladých mužov až 6 – 7 porcií denne. </a:t>
            </a:r>
          </a:p>
          <a:p>
            <a:r>
              <a:rPr lang="sk-SK" b="1" dirty="0"/>
              <a:t>Jedna porcia môže byť: </a:t>
            </a:r>
            <a:r>
              <a:rPr lang="sk-SK" dirty="0"/>
              <a:t>2 tenké krajce chleba, ½ pohára suchých ovsených vločiek alebo nesladených cereálií, 1 pohár varenej ryže, cestovín alebo obilnín (</a:t>
            </a:r>
            <a:r>
              <a:rPr lang="sk-SK" dirty="0" err="1"/>
              <a:t>bulgur</a:t>
            </a:r>
            <a:r>
              <a:rPr lang="sk-SK" dirty="0"/>
              <a:t>, </a:t>
            </a:r>
            <a:r>
              <a:rPr lang="sk-SK" dirty="0" err="1"/>
              <a:t>kuskus</a:t>
            </a:r>
            <a:r>
              <a:rPr lang="sk-SK" dirty="0"/>
              <a:t>, plenta, </a:t>
            </a:r>
            <a:r>
              <a:rPr lang="sk-SK" dirty="0" err="1"/>
              <a:t>quinoa</a:t>
            </a:r>
            <a:r>
              <a:rPr lang="sk-SK" dirty="0"/>
              <a:t>), 1 pohár varenej obilnej kaše alebo kukuričných lupienkov, ½ kukurice (zrná), </a:t>
            </a:r>
            <a:r>
              <a:rPr lang="sk-SK" dirty="0" smtClean="0"/>
              <a:t>      2 </a:t>
            </a:r>
            <a:r>
              <a:rPr lang="sk-SK" dirty="0"/>
              <a:t>stredné alebo 4 malé zemiaky, 1 pohár sladkých zemiakov.</a:t>
            </a:r>
          </a:p>
        </p:txBody>
      </p:sp>
      <p:sp>
        <p:nvSpPr>
          <p:cNvPr id="5" name="Obdĺžnik 4"/>
          <p:cNvSpPr/>
          <p:nvPr/>
        </p:nvSpPr>
        <p:spPr>
          <a:xfrm>
            <a:off x="863078" y="1348124"/>
            <a:ext cx="7488831" cy="400110"/>
          </a:xfrm>
          <a:prstGeom prst="rect">
            <a:avLst/>
          </a:prstGeom>
        </p:spPr>
        <p:txBody>
          <a:bodyPr wrap="square">
            <a:spAutoFit/>
          </a:bodyPr>
          <a:lstStyle/>
          <a:p>
            <a:r>
              <a:rPr lang="sk-SK" sz="2000" b="1" dirty="0">
                <a:solidFill>
                  <a:srgbClr val="FF0000"/>
                </a:solidFill>
              </a:rPr>
              <a:t>Ako treba jesť celozrnný chlieb, obilniny, cestoviny, ryžu a zemiaky </a:t>
            </a:r>
            <a:endParaRPr lang="sk-SK" sz="2000" dirty="0"/>
          </a:p>
        </p:txBody>
      </p:sp>
      <p:pic>
        <p:nvPicPr>
          <p:cNvPr id="7" name="Obrázok 6"/>
          <p:cNvPicPr>
            <a:picLocks noChangeAspect="1"/>
          </p:cNvPicPr>
          <p:nvPr/>
        </p:nvPicPr>
        <p:blipFill rotWithShape="1">
          <a:blip r:embed="rId10"/>
          <a:srcRect b="6800"/>
          <a:stretch/>
        </p:blipFill>
        <p:spPr>
          <a:xfrm>
            <a:off x="5751502" y="4159555"/>
            <a:ext cx="2382684" cy="1328593"/>
          </a:xfrm>
          <a:prstGeom prst="rect">
            <a:avLst/>
          </a:prstGeom>
        </p:spPr>
      </p:pic>
    </p:spTree>
    <p:extLst>
      <p:ext uri="{BB962C8B-B14F-4D97-AF65-F5344CB8AC3E}">
        <p14:creationId xmlns:p14="http://schemas.microsoft.com/office/powerpoint/2010/main" val="11822219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err="1"/>
              <a:t>Innovative</a:t>
            </a:r>
            <a:r>
              <a:rPr lang="sk-SK" sz="800" dirty="0"/>
              <a:t> STEPS </a:t>
            </a:r>
            <a:r>
              <a:rPr lang="sk-SK" sz="800" b="1" dirty="0" smtClean="0"/>
              <a:t>(</a:t>
            </a:r>
            <a:r>
              <a:rPr lang="sk-SK" sz="800" b="1" dirty="0" err="1"/>
              <a:t>Innovative</a:t>
            </a:r>
            <a:r>
              <a:rPr lang="sk-SK" sz="800" b="1" dirty="0"/>
              <a:t> </a:t>
            </a:r>
            <a:r>
              <a:rPr lang="sk-SK" sz="800" b="1" dirty="0" err="1"/>
              <a:t>SusTainability</a:t>
            </a:r>
            <a:r>
              <a:rPr lang="sk-SK" sz="800" b="1" dirty="0"/>
              <a:t> </a:t>
            </a:r>
            <a:r>
              <a:rPr lang="sk-SK" sz="800" b="1" dirty="0" err="1"/>
              <a:t>Education</a:t>
            </a:r>
            <a:r>
              <a:rPr lang="sk-SK" sz="800" b="1" dirty="0"/>
              <a:t> </a:t>
            </a:r>
            <a:r>
              <a:rPr lang="sk-SK" sz="800" b="1" dirty="0" err="1"/>
              <a:t>for</a:t>
            </a:r>
            <a:r>
              <a:rPr lang="sk-SK" sz="800" b="1" dirty="0"/>
              <a:t> </a:t>
            </a:r>
            <a:r>
              <a:rPr lang="sk-SK" sz="800" b="1" dirty="0" err="1"/>
              <a:t>Prosperous</a:t>
            </a:r>
            <a:r>
              <a:rPr lang="sk-SK" sz="800" b="1" dirty="0"/>
              <a:t> </a:t>
            </a:r>
            <a:r>
              <a:rPr lang="sk-SK" sz="800" b="1" dirty="0" err="1"/>
              <a:t>Schools</a:t>
            </a:r>
            <a:r>
              <a:rPr lang="sk-SK" sz="800" b="1" dirty="0"/>
              <a:t>)</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t>
            </a:r>
            <a:r>
              <a:rPr lang="sk-SK" sz="600" b="1" dirty="0" err="1">
                <a:latin typeface="Verdana" panose="020B0604030504040204" pitchFamily="34" charset="0"/>
                <a:ea typeface="Verdana" panose="020B0604030504040204" pitchFamily="34" charset="0"/>
                <a:cs typeface="Verdana" panose="020B0604030504040204" pitchFamily="34" charset="0"/>
              </a:rPr>
              <a:t>Agreement</a:t>
            </a:r>
            <a:r>
              <a:rPr lang="sk-SK" sz="600" b="1" dirty="0">
                <a:latin typeface="Verdana" panose="020B0604030504040204" pitchFamily="34" charset="0"/>
                <a:ea typeface="Verdana" panose="020B0604030504040204" pitchFamily="34" charset="0"/>
                <a:cs typeface="Verdana" panose="020B0604030504040204" pitchFamily="34" charset="0"/>
              </a:rPr>
              <a:t> </a:t>
            </a:r>
            <a:r>
              <a:rPr lang="sk-SK" sz="600" b="1" dirty="0" err="1">
                <a:latin typeface="Verdana" panose="020B0604030504040204" pitchFamily="34" charset="0"/>
                <a:ea typeface="Verdana" panose="020B0604030504040204" pitchFamily="34" charset="0"/>
                <a:cs typeface="Verdana" panose="020B0604030504040204" pitchFamily="34" charset="0"/>
              </a:rPr>
              <a:t>Number</a:t>
            </a:r>
            <a:r>
              <a:rPr lang="sk-SK" sz="600" b="1" dirty="0">
                <a:latin typeface="Verdana" panose="020B0604030504040204" pitchFamily="34" charset="0"/>
                <a:ea typeface="Verdana" panose="020B0604030504040204" pitchFamily="34" charset="0"/>
                <a:cs typeface="Verdana" panose="020B0604030504040204" pitchFamily="34" charset="0"/>
              </a:rPr>
              <a:t>:</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sp>
        <p:nvSpPr>
          <p:cNvPr id="3" name="Obdĺžnik 2"/>
          <p:cNvSpPr/>
          <p:nvPr/>
        </p:nvSpPr>
        <p:spPr>
          <a:xfrm>
            <a:off x="3131840" y="2482557"/>
            <a:ext cx="5904655" cy="2862322"/>
          </a:xfrm>
          <a:prstGeom prst="rect">
            <a:avLst/>
          </a:prstGeom>
        </p:spPr>
        <p:txBody>
          <a:bodyPr wrap="square">
            <a:spAutoFit/>
          </a:bodyPr>
          <a:lstStyle/>
          <a:p>
            <a:r>
              <a:rPr lang="sk-SK" b="1" dirty="0"/>
              <a:t>Konzumovať denne. </a:t>
            </a:r>
            <a:r>
              <a:rPr lang="sk-SK" dirty="0"/>
              <a:t>Uprednostňovať mlieko a kyslomliečne výrobky (jogurt, kyslé mlieko) s nižším obsahom tuku. </a:t>
            </a:r>
          </a:p>
          <a:p>
            <a:r>
              <a:rPr lang="sk-SK" b="1" dirty="0"/>
              <a:t>3 porcie denne. </a:t>
            </a:r>
          </a:p>
          <a:p>
            <a:r>
              <a:rPr lang="sk-SK" b="1" dirty="0"/>
              <a:t>Deti a dospievajúci až 5 porcií denne</a:t>
            </a:r>
            <a:r>
              <a:rPr lang="sk-SK" dirty="0"/>
              <a:t>. </a:t>
            </a:r>
          </a:p>
          <a:p>
            <a:r>
              <a:rPr lang="sk-SK" b="1" dirty="0"/>
              <a:t>Jedna porcia môže byť: </a:t>
            </a:r>
            <a:r>
              <a:rPr lang="sk-SK" dirty="0"/>
              <a:t>1 pohár (200 ml) mlieka, kyslého mlieka alebo fortifikovaného sójového nápoja, 1 jogurt (125 gramov dochutený a sladený, 150 gramov prírodný bez pridaných cukrov), tretinu alebo polovicu balenia tvarohu alebo cottage, 2 palce ruky/2 plátky tvrdého syra. </a:t>
            </a:r>
          </a:p>
          <a:p>
            <a:pPr marL="285750" indent="-285750">
              <a:buFont typeface="Arial" panose="020B0604020202020204" pitchFamily="34" charset="0"/>
              <a:buChar char="•"/>
            </a:pPr>
            <a:endParaRPr lang="sk-SK" dirty="0"/>
          </a:p>
        </p:txBody>
      </p:sp>
      <p:sp>
        <p:nvSpPr>
          <p:cNvPr id="4" name="Obdĺžnik 3"/>
          <p:cNvSpPr/>
          <p:nvPr/>
        </p:nvSpPr>
        <p:spPr>
          <a:xfrm>
            <a:off x="1072901" y="1598294"/>
            <a:ext cx="6998198" cy="523220"/>
          </a:xfrm>
          <a:prstGeom prst="rect">
            <a:avLst/>
          </a:prstGeom>
        </p:spPr>
        <p:txBody>
          <a:bodyPr wrap="none">
            <a:spAutoFit/>
          </a:bodyPr>
          <a:lstStyle/>
          <a:p>
            <a:r>
              <a:rPr lang="sk-SK" sz="2800" b="1" dirty="0">
                <a:solidFill>
                  <a:srgbClr val="FF0000"/>
                </a:solidFill>
              </a:rPr>
              <a:t>Ako treba jesť mlieko, mliečne výrobky a syry </a:t>
            </a:r>
          </a:p>
        </p:txBody>
      </p:sp>
      <p:pic>
        <p:nvPicPr>
          <p:cNvPr id="5" name="Obrázok 4"/>
          <p:cNvPicPr>
            <a:picLocks noChangeAspect="1"/>
          </p:cNvPicPr>
          <p:nvPr/>
        </p:nvPicPr>
        <p:blipFill rotWithShape="1">
          <a:blip r:embed="rId10"/>
          <a:srcRect b="6800"/>
          <a:stretch/>
        </p:blipFill>
        <p:spPr>
          <a:xfrm>
            <a:off x="165641" y="2646553"/>
            <a:ext cx="2899835" cy="2034237"/>
          </a:xfrm>
          <a:prstGeom prst="rect">
            <a:avLst/>
          </a:prstGeom>
        </p:spPr>
      </p:pic>
    </p:spTree>
    <p:extLst>
      <p:ext uri="{BB962C8B-B14F-4D97-AF65-F5344CB8AC3E}">
        <p14:creationId xmlns:p14="http://schemas.microsoft.com/office/powerpoint/2010/main" val="817361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err="1"/>
              <a:t>Innovative</a:t>
            </a:r>
            <a:r>
              <a:rPr lang="sk-SK" sz="800" dirty="0"/>
              <a:t> STEPS </a:t>
            </a:r>
            <a:r>
              <a:rPr lang="sk-SK" sz="800" b="1" dirty="0" smtClean="0"/>
              <a:t>(</a:t>
            </a:r>
            <a:r>
              <a:rPr lang="sk-SK" sz="800" b="1" dirty="0" err="1"/>
              <a:t>Innovative</a:t>
            </a:r>
            <a:r>
              <a:rPr lang="sk-SK" sz="800" b="1" dirty="0"/>
              <a:t> </a:t>
            </a:r>
            <a:r>
              <a:rPr lang="sk-SK" sz="800" b="1" dirty="0" err="1"/>
              <a:t>SusTainability</a:t>
            </a:r>
            <a:r>
              <a:rPr lang="sk-SK" sz="800" b="1" dirty="0"/>
              <a:t> </a:t>
            </a:r>
            <a:r>
              <a:rPr lang="sk-SK" sz="800" b="1" dirty="0" err="1"/>
              <a:t>Education</a:t>
            </a:r>
            <a:r>
              <a:rPr lang="sk-SK" sz="800" b="1" dirty="0"/>
              <a:t> </a:t>
            </a:r>
            <a:r>
              <a:rPr lang="sk-SK" sz="800" b="1" dirty="0" err="1"/>
              <a:t>for</a:t>
            </a:r>
            <a:r>
              <a:rPr lang="sk-SK" sz="800" b="1" dirty="0"/>
              <a:t> </a:t>
            </a:r>
            <a:r>
              <a:rPr lang="sk-SK" sz="800" b="1" dirty="0" err="1"/>
              <a:t>Prosperous</a:t>
            </a:r>
            <a:r>
              <a:rPr lang="sk-SK" sz="800" b="1" dirty="0"/>
              <a:t> </a:t>
            </a:r>
            <a:r>
              <a:rPr lang="sk-SK" sz="800" b="1" dirty="0" err="1"/>
              <a:t>Schools</a:t>
            </a:r>
            <a:r>
              <a:rPr lang="sk-SK" sz="800" b="1" dirty="0"/>
              <a:t>)</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t>
            </a:r>
            <a:r>
              <a:rPr lang="sk-SK" sz="600" b="1" dirty="0" err="1">
                <a:latin typeface="Verdana" panose="020B0604030504040204" pitchFamily="34" charset="0"/>
                <a:ea typeface="Verdana" panose="020B0604030504040204" pitchFamily="34" charset="0"/>
                <a:cs typeface="Verdana" panose="020B0604030504040204" pitchFamily="34" charset="0"/>
              </a:rPr>
              <a:t>Agreement</a:t>
            </a:r>
            <a:r>
              <a:rPr lang="sk-SK" sz="600" b="1" dirty="0">
                <a:latin typeface="Verdana" panose="020B0604030504040204" pitchFamily="34" charset="0"/>
                <a:ea typeface="Verdana" panose="020B0604030504040204" pitchFamily="34" charset="0"/>
                <a:cs typeface="Verdana" panose="020B0604030504040204" pitchFamily="34" charset="0"/>
              </a:rPr>
              <a:t> </a:t>
            </a:r>
            <a:r>
              <a:rPr lang="sk-SK" sz="600" b="1" dirty="0" err="1">
                <a:latin typeface="Verdana" panose="020B0604030504040204" pitchFamily="34" charset="0"/>
                <a:ea typeface="Verdana" panose="020B0604030504040204" pitchFamily="34" charset="0"/>
                <a:cs typeface="Verdana" panose="020B0604030504040204" pitchFamily="34" charset="0"/>
              </a:rPr>
              <a:t>Number</a:t>
            </a:r>
            <a:r>
              <a:rPr lang="sk-SK" sz="600" b="1" dirty="0">
                <a:latin typeface="Verdana" panose="020B0604030504040204" pitchFamily="34" charset="0"/>
                <a:ea typeface="Verdana" panose="020B0604030504040204" pitchFamily="34" charset="0"/>
                <a:cs typeface="Verdana" panose="020B0604030504040204" pitchFamily="34" charset="0"/>
              </a:rPr>
              <a:t>:</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sp>
        <p:nvSpPr>
          <p:cNvPr id="3" name="Obdĺžnik 2"/>
          <p:cNvSpPr/>
          <p:nvPr/>
        </p:nvSpPr>
        <p:spPr>
          <a:xfrm>
            <a:off x="205796" y="2015984"/>
            <a:ext cx="8928991" cy="2800767"/>
          </a:xfrm>
          <a:prstGeom prst="rect">
            <a:avLst/>
          </a:prstGeom>
        </p:spPr>
        <p:txBody>
          <a:bodyPr wrap="square">
            <a:spAutoFit/>
          </a:bodyPr>
          <a:lstStyle/>
          <a:p>
            <a:r>
              <a:rPr lang="sk-SK" sz="1600" b="1" dirty="0"/>
              <a:t>Jesť treba viac rýb a strukovín, menej mäsa. </a:t>
            </a:r>
            <a:r>
              <a:rPr lang="sk-SK" sz="1600" dirty="0"/>
              <a:t>Potraviny z tejto skupiny treba striedať. </a:t>
            </a:r>
          </a:p>
          <a:p>
            <a:r>
              <a:rPr lang="sk-SK" sz="1600" b="1" dirty="0"/>
              <a:t>2 porcie denne. </a:t>
            </a:r>
          </a:p>
          <a:p>
            <a:r>
              <a:rPr lang="sk-SK" sz="1600" b="1" dirty="0"/>
              <a:t>Jedna porcia môže byť</a:t>
            </a:r>
            <a:r>
              <a:rPr lang="sk-SK" sz="1600" dirty="0"/>
              <a:t>: dlaň bez prstov tepelne upraveného chudého mäsa (hovädzie, jahňacie, bravčové) a hydiny, dlaň aj s prstami tepelne upravenej ryby, 2 vajcia, pohár varenej strukoviny alebo tofu, 40 g nesolených orechov alebo semien. </a:t>
            </a:r>
          </a:p>
          <a:p>
            <a:r>
              <a:rPr lang="sk-SK" sz="1600" b="1" dirty="0"/>
              <a:t>Týždenne to znamená: </a:t>
            </a:r>
            <a:r>
              <a:rPr lang="sk-SK" sz="1600" dirty="0"/>
              <a:t>2 porcie ryby (z toho raz morská mastná), 2 – 3 porcie strukovín, 2 – 3 porcie chudého mäsa, 2 – 3 porcie hydiny, 2 – 4 vajcia, 2 – 3 porcia orechov alebo semienok. 3 Porcie jedla a nápojov </a:t>
            </a:r>
          </a:p>
          <a:p>
            <a:r>
              <a:rPr lang="sk-SK" sz="1600" dirty="0"/>
              <a:t>Spracované mäso a mäsové výrobky predovšetkým z červeného mäsa konzumovať len príležitostne a v malých množstvách. Obmedziť konzumáciu hydinového mäsa v podobe nugetiek, stripsov a iných vysmážaných výrobkov. </a:t>
            </a:r>
          </a:p>
        </p:txBody>
      </p:sp>
      <p:sp>
        <p:nvSpPr>
          <p:cNvPr id="4" name="Obdĺžnik 3"/>
          <p:cNvSpPr/>
          <p:nvPr/>
        </p:nvSpPr>
        <p:spPr>
          <a:xfrm>
            <a:off x="5714" y="1409201"/>
            <a:ext cx="9329157" cy="523220"/>
          </a:xfrm>
          <a:prstGeom prst="rect">
            <a:avLst/>
          </a:prstGeom>
        </p:spPr>
        <p:txBody>
          <a:bodyPr wrap="none">
            <a:spAutoFit/>
          </a:bodyPr>
          <a:lstStyle/>
          <a:p>
            <a:r>
              <a:rPr lang="sk-SK" sz="2800" b="1" dirty="0">
                <a:solidFill>
                  <a:srgbClr val="FF0000"/>
                </a:solidFill>
              </a:rPr>
              <a:t>Ako treba jesť mäso, hydinu, ryby, vajcia, strukoviny a orechy </a:t>
            </a:r>
          </a:p>
        </p:txBody>
      </p:sp>
      <p:pic>
        <p:nvPicPr>
          <p:cNvPr id="7" name="Obrázok 6"/>
          <p:cNvPicPr>
            <a:picLocks noChangeAspect="1"/>
          </p:cNvPicPr>
          <p:nvPr/>
        </p:nvPicPr>
        <p:blipFill rotWithShape="1">
          <a:blip r:embed="rId10"/>
          <a:srcRect b="12201"/>
          <a:stretch/>
        </p:blipFill>
        <p:spPr>
          <a:xfrm>
            <a:off x="6398654" y="4499395"/>
            <a:ext cx="1779707" cy="1008112"/>
          </a:xfrm>
          <a:prstGeom prst="rect">
            <a:avLst/>
          </a:prstGeom>
        </p:spPr>
      </p:pic>
      <p:pic>
        <p:nvPicPr>
          <p:cNvPr id="8" name="Obrázok 7"/>
          <p:cNvPicPr>
            <a:picLocks noChangeAspect="1"/>
          </p:cNvPicPr>
          <p:nvPr/>
        </p:nvPicPr>
        <p:blipFill rotWithShape="1">
          <a:blip r:embed="rId11"/>
          <a:srcRect b="55969"/>
          <a:stretch/>
        </p:blipFill>
        <p:spPr>
          <a:xfrm>
            <a:off x="2411760" y="4536863"/>
            <a:ext cx="3433564" cy="957508"/>
          </a:xfrm>
          <a:prstGeom prst="rect">
            <a:avLst/>
          </a:prstGeom>
        </p:spPr>
      </p:pic>
    </p:spTree>
    <p:extLst>
      <p:ext uri="{BB962C8B-B14F-4D97-AF65-F5344CB8AC3E}">
        <p14:creationId xmlns:p14="http://schemas.microsoft.com/office/powerpoint/2010/main" val="26416666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err="1"/>
              <a:t>Innovative</a:t>
            </a:r>
            <a:r>
              <a:rPr lang="sk-SK" sz="800" dirty="0"/>
              <a:t> STEPS </a:t>
            </a:r>
            <a:r>
              <a:rPr lang="sk-SK" sz="800" b="1" dirty="0" smtClean="0"/>
              <a:t>(</a:t>
            </a:r>
            <a:r>
              <a:rPr lang="sk-SK" sz="800" b="1" dirty="0" err="1"/>
              <a:t>Innovative</a:t>
            </a:r>
            <a:r>
              <a:rPr lang="sk-SK" sz="800" b="1" dirty="0"/>
              <a:t> </a:t>
            </a:r>
            <a:r>
              <a:rPr lang="sk-SK" sz="800" b="1" dirty="0" err="1"/>
              <a:t>SusTainability</a:t>
            </a:r>
            <a:r>
              <a:rPr lang="sk-SK" sz="800" b="1" dirty="0"/>
              <a:t> </a:t>
            </a:r>
            <a:r>
              <a:rPr lang="sk-SK" sz="800" b="1" dirty="0" err="1"/>
              <a:t>Education</a:t>
            </a:r>
            <a:r>
              <a:rPr lang="sk-SK" sz="800" b="1" dirty="0"/>
              <a:t> </a:t>
            </a:r>
            <a:r>
              <a:rPr lang="sk-SK" sz="800" b="1" dirty="0" err="1"/>
              <a:t>for</a:t>
            </a:r>
            <a:r>
              <a:rPr lang="sk-SK" sz="800" b="1" dirty="0"/>
              <a:t> </a:t>
            </a:r>
            <a:r>
              <a:rPr lang="sk-SK" sz="800" b="1" dirty="0" err="1"/>
              <a:t>Prosperous</a:t>
            </a:r>
            <a:r>
              <a:rPr lang="sk-SK" sz="800" b="1" dirty="0"/>
              <a:t> </a:t>
            </a:r>
            <a:r>
              <a:rPr lang="sk-SK" sz="800" b="1" dirty="0" err="1"/>
              <a:t>Schools</a:t>
            </a:r>
            <a:r>
              <a:rPr lang="sk-SK" sz="800" b="1" dirty="0"/>
              <a:t>)</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t>
            </a:r>
            <a:r>
              <a:rPr lang="sk-SK" sz="600" b="1" dirty="0" err="1">
                <a:latin typeface="Verdana" panose="020B0604030504040204" pitchFamily="34" charset="0"/>
                <a:ea typeface="Verdana" panose="020B0604030504040204" pitchFamily="34" charset="0"/>
                <a:cs typeface="Verdana" panose="020B0604030504040204" pitchFamily="34" charset="0"/>
              </a:rPr>
              <a:t>Agreement</a:t>
            </a:r>
            <a:r>
              <a:rPr lang="sk-SK" sz="600" b="1" dirty="0">
                <a:latin typeface="Verdana" panose="020B0604030504040204" pitchFamily="34" charset="0"/>
                <a:ea typeface="Verdana" panose="020B0604030504040204" pitchFamily="34" charset="0"/>
                <a:cs typeface="Verdana" panose="020B0604030504040204" pitchFamily="34" charset="0"/>
              </a:rPr>
              <a:t> </a:t>
            </a:r>
            <a:r>
              <a:rPr lang="sk-SK" sz="600" b="1" dirty="0" err="1">
                <a:latin typeface="Verdana" panose="020B0604030504040204" pitchFamily="34" charset="0"/>
                <a:ea typeface="Verdana" panose="020B0604030504040204" pitchFamily="34" charset="0"/>
                <a:cs typeface="Verdana" panose="020B0604030504040204" pitchFamily="34" charset="0"/>
              </a:rPr>
              <a:t>Number</a:t>
            </a:r>
            <a:r>
              <a:rPr lang="sk-SK" sz="600" b="1" dirty="0">
                <a:latin typeface="Verdana" panose="020B0604030504040204" pitchFamily="34" charset="0"/>
                <a:ea typeface="Verdana" panose="020B0604030504040204" pitchFamily="34" charset="0"/>
                <a:cs typeface="Verdana" panose="020B0604030504040204" pitchFamily="34" charset="0"/>
              </a:rPr>
              <a:t>:</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sp>
        <p:nvSpPr>
          <p:cNvPr id="3" name="Obdĺžnik 2"/>
          <p:cNvSpPr/>
          <p:nvPr/>
        </p:nvSpPr>
        <p:spPr>
          <a:xfrm>
            <a:off x="142999" y="1869742"/>
            <a:ext cx="5077074" cy="3539430"/>
          </a:xfrm>
          <a:prstGeom prst="rect">
            <a:avLst/>
          </a:prstGeom>
        </p:spPr>
        <p:txBody>
          <a:bodyPr wrap="square">
            <a:spAutoFit/>
          </a:bodyPr>
          <a:lstStyle/>
          <a:p>
            <a:r>
              <a:rPr lang="sk-SK" sz="1600" b="1" dirty="0"/>
              <a:t>Konzumovať iba v malom množstve</a:t>
            </a:r>
            <a:r>
              <a:rPr lang="sk-SK" sz="1600" dirty="0"/>
              <a:t>. </a:t>
            </a:r>
            <a:endParaRPr lang="sk-SK" sz="1600" dirty="0" smtClean="0"/>
          </a:p>
          <a:p>
            <a:r>
              <a:rPr lang="sk-SK" sz="1600" dirty="0" smtClean="0"/>
              <a:t>Vyberať </a:t>
            </a:r>
            <a:r>
              <a:rPr lang="sk-SK" sz="1600" dirty="0"/>
              <a:t>také, ktorých zloženie (mastné kyseliny) sú prospešné pre zdravie.</a:t>
            </a:r>
          </a:p>
          <a:p>
            <a:r>
              <a:rPr lang="sk-SK" sz="1600" b="1" dirty="0"/>
              <a:t>Obmedziť tuky s prevahou nasýtených mastných kyselín </a:t>
            </a:r>
            <a:r>
              <a:rPr lang="sk-SK" sz="1600" dirty="0"/>
              <a:t>(napr. maslo, bravčová masť, kokosový tuk, palmový tuk a iné). </a:t>
            </a:r>
          </a:p>
          <a:p>
            <a:r>
              <a:rPr lang="sk-SK" sz="1600" b="1" dirty="0"/>
              <a:t>Uprednostňovať rastlinné oleje </a:t>
            </a:r>
            <a:r>
              <a:rPr lang="sk-SK" sz="1600" dirty="0"/>
              <a:t>(napr. olivový, repkový, slnečnicový a iné). Odporúčaná porcia je 1 čajová lyžička na osobu. </a:t>
            </a:r>
          </a:p>
          <a:p>
            <a:r>
              <a:rPr lang="sk-SK" sz="1600" dirty="0"/>
              <a:t>Na natieranie </a:t>
            </a:r>
            <a:r>
              <a:rPr lang="sk-SK" sz="1600" b="1" dirty="0"/>
              <a:t>uprednostniť nátierky s nízkym obsahom </a:t>
            </a:r>
            <a:r>
              <a:rPr lang="sk-SK" sz="1600" dirty="0"/>
              <a:t>tuku. Odporúčaná porcia je 10 gramov, stačí na 2 krajce chleba. </a:t>
            </a:r>
          </a:p>
          <a:p>
            <a:r>
              <a:rPr lang="sk-SK" sz="1600" dirty="0"/>
              <a:t>Na natieranie sú vhodné doma pripravené tvarohové, strukovinové alebo rybacie nátierky alebo avokádo. </a:t>
            </a:r>
          </a:p>
        </p:txBody>
      </p:sp>
      <p:sp>
        <p:nvSpPr>
          <p:cNvPr id="4" name="Obdĺžnik 3"/>
          <p:cNvSpPr/>
          <p:nvPr/>
        </p:nvSpPr>
        <p:spPr>
          <a:xfrm>
            <a:off x="1354417" y="1276153"/>
            <a:ext cx="5548250" cy="523220"/>
          </a:xfrm>
          <a:prstGeom prst="rect">
            <a:avLst/>
          </a:prstGeom>
        </p:spPr>
        <p:txBody>
          <a:bodyPr wrap="none">
            <a:spAutoFit/>
          </a:bodyPr>
          <a:lstStyle/>
          <a:p>
            <a:r>
              <a:rPr lang="sk-SK" sz="2800" b="1" dirty="0">
                <a:solidFill>
                  <a:srgbClr val="FF0000"/>
                </a:solidFill>
              </a:rPr>
              <a:t>Ako treba jesť tuky, oleje a nátierky </a:t>
            </a:r>
          </a:p>
        </p:txBody>
      </p:sp>
      <p:pic>
        <p:nvPicPr>
          <p:cNvPr id="2" name="Obrázok 1"/>
          <p:cNvPicPr>
            <a:picLocks noChangeAspect="1"/>
          </p:cNvPicPr>
          <p:nvPr/>
        </p:nvPicPr>
        <p:blipFill>
          <a:blip r:embed="rId10"/>
          <a:stretch>
            <a:fillRect/>
          </a:stretch>
        </p:blipFill>
        <p:spPr>
          <a:xfrm>
            <a:off x="5744958" y="2029351"/>
            <a:ext cx="3126692" cy="3126692"/>
          </a:xfrm>
          <a:prstGeom prst="rect">
            <a:avLst/>
          </a:prstGeom>
        </p:spPr>
      </p:pic>
    </p:spTree>
    <p:extLst>
      <p:ext uri="{BB962C8B-B14F-4D97-AF65-F5344CB8AC3E}">
        <p14:creationId xmlns:p14="http://schemas.microsoft.com/office/powerpoint/2010/main" val="30193775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err="1"/>
              <a:t>Innovative</a:t>
            </a:r>
            <a:r>
              <a:rPr lang="sk-SK" sz="800" dirty="0"/>
              <a:t> STEPS </a:t>
            </a:r>
            <a:r>
              <a:rPr lang="sk-SK" sz="800" b="1" dirty="0" smtClean="0"/>
              <a:t>(</a:t>
            </a:r>
            <a:r>
              <a:rPr lang="sk-SK" sz="800" b="1" dirty="0" err="1"/>
              <a:t>Innovative</a:t>
            </a:r>
            <a:r>
              <a:rPr lang="sk-SK" sz="800" b="1" dirty="0"/>
              <a:t> </a:t>
            </a:r>
            <a:r>
              <a:rPr lang="sk-SK" sz="800" b="1" dirty="0" err="1"/>
              <a:t>SusTainability</a:t>
            </a:r>
            <a:r>
              <a:rPr lang="sk-SK" sz="800" b="1" dirty="0"/>
              <a:t> </a:t>
            </a:r>
            <a:r>
              <a:rPr lang="sk-SK" sz="800" b="1" dirty="0" err="1"/>
              <a:t>Education</a:t>
            </a:r>
            <a:r>
              <a:rPr lang="sk-SK" sz="800" b="1" dirty="0"/>
              <a:t> </a:t>
            </a:r>
            <a:r>
              <a:rPr lang="sk-SK" sz="800" b="1" dirty="0" err="1"/>
              <a:t>for</a:t>
            </a:r>
            <a:r>
              <a:rPr lang="sk-SK" sz="800" b="1" dirty="0"/>
              <a:t> </a:t>
            </a:r>
            <a:r>
              <a:rPr lang="sk-SK" sz="800" b="1" dirty="0" err="1"/>
              <a:t>Prosperous</a:t>
            </a:r>
            <a:r>
              <a:rPr lang="sk-SK" sz="800" b="1" dirty="0"/>
              <a:t> </a:t>
            </a:r>
            <a:r>
              <a:rPr lang="sk-SK" sz="800" b="1" dirty="0" err="1"/>
              <a:t>Schools</a:t>
            </a:r>
            <a:r>
              <a:rPr lang="sk-SK" sz="800" b="1" dirty="0"/>
              <a:t>)</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t>
            </a:r>
            <a:r>
              <a:rPr lang="sk-SK" sz="600" b="1" dirty="0" err="1">
                <a:latin typeface="Verdana" panose="020B0604030504040204" pitchFamily="34" charset="0"/>
                <a:ea typeface="Verdana" panose="020B0604030504040204" pitchFamily="34" charset="0"/>
                <a:cs typeface="Verdana" panose="020B0604030504040204" pitchFamily="34" charset="0"/>
              </a:rPr>
              <a:t>Agreement</a:t>
            </a:r>
            <a:r>
              <a:rPr lang="sk-SK" sz="600" b="1" dirty="0">
                <a:latin typeface="Verdana" panose="020B0604030504040204" pitchFamily="34" charset="0"/>
                <a:ea typeface="Verdana" panose="020B0604030504040204" pitchFamily="34" charset="0"/>
                <a:cs typeface="Verdana" panose="020B0604030504040204" pitchFamily="34" charset="0"/>
              </a:rPr>
              <a:t> </a:t>
            </a:r>
            <a:r>
              <a:rPr lang="sk-SK" sz="600" b="1" dirty="0" err="1">
                <a:latin typeface="Verdana" panose="020B0604030504040204" pitchFamily="34" charset="0"/>
                <a:ea typeface="Verdana" panose="020B0604030504040204" pitchFamily="34" charset="0"/>
                <a:cs typeface="Verdana" panose="020B0604030504040204" pitchFamily="34" charset="0"/>
              </a:rPr>
              <a:t>Number</a:t>
            </a:r>
            <a:r>
              <a:rPr lang="sk-SK" sz="600" b="1" dirty="0">
                <a:latin typeface="Verdana" panose="020B0604030504040204" pitchFamily="34" charset="0"/>
                <a:ea typeface="Verdana" panose="020B0604030504040204" pitchFamily="34" charset="0"/>
                <a:cs typeface="Verdana" panose="020B0604030504040204" pitchFamily="34" charset="0"/>
              </a:rPr>
              <a:t>:</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sp>
        <p:nvSpPr>
          <p:cNvPr id="2" name="Obdĺžnik 1"/>
          <p:cNvSpPr/>
          <p:nvPr/>
        </p:nvSpPr>
        <p:spPr>
          <a:xfrm>
            <a:off x="107504" y="1429970"/>
            <a:ext cx="9036496" cy="2862322"/>
          </a:xfrm>
          <a:prstGeom prst="rect">
            <a:avLst/>
          </a:prstGeom>
        </p:spPr>
        <p:txBody>
          <a:bodyPr wrap="square">
            <a:spAutoFit/>
          </a:bodyPr>
          <a:lstStyle/>
          <a:p>
            <a:pPr algn="ctr"/>
            <a:r>
              <a:rPr lang="sk-SK" b="1" dirty="0">
                <a:solidFill>
                  <a:srgbClr val="FF0000"/>
                </a:solidFill>
              </a:rPr>
              <a:t>Ako treba konzumovať potraviny a nápoje bohaté na tuky, cukry a </a:t>
            </a:r>
            <a:r>
              <a:rPr lang="sk-SK" b="1" dirty="0" smtClean="0">
                <a:solidFill>
                  <a:srgbClr val="FF0000"/>
                </a:solidFill>
              </a:rPr>
              <a:t>soľ</a:t>
            </a:r>
          </a:p>
          <a:p>
            <a:pPr algn="ctr"/>
            <a:endParaRPr lang="sk-SK" b="1" i="1" dirty="0" smtClean="0">
              <a:solidFill>
                <a:srgbClr val="FF0000"/>
              </a:solidFill>
            </a:endParaRPr>
          </a:p>
          <a:p>
            <a:pPr algn="ctr"/>
            <a:r>
              <a:rPr lang="sk-SK" dirty="0" smtClean="0"/>
              <a:t>Nie sú prospešné. Odporúča sa nekonzumovať ich vôbec, alebo len v malom množstve </a:t>
            </a:r>
            <a:r>
              <a:rPr lang="sk-SK" dirty="0"/>
              <a:t>a len príležitostne. Ideálne je nahradiť vhodnejšími a zdravie prospešnejšími potravinami.</a:t>
            </a:r>
          </a:p>
          <a:p>
            <a:pPr algn="ctr"/>
            <a:endParaRPr lang="sk-SK" b="1" i="1" dirty="0">
              <a:solidFill>
                <a:srgbClr val="FF0000"/>
              </a:solidFill>
            </a:endParaRPr>
          </a:p>
          <a:p>
            <a:endParaRPr lang="sk-SK" b="1" i="1" dirty="0">
              <a:solidFill>
                <a:srgbClr val="FF0000"/>
              </a:solidFill>
            </a:endParaRPr>
          </a:p>
          <a:p>
            <a:r>
              <a:rPr lang="sk-SK" b="1" i="1" dirty="0" smtClean="0">
                <a:solidFill>
                  <a:srgbClr val="FF0000"/>
                </a:solidFill>
              </a:rPr>
              <a:t>ZAPAMÄTAJTE </a:t>
            </a:r>
            <a:r>
              <a:rPr lang="sk-SK" b="1" i="1" dirty="0">
                <a:solidFill>
                  <a:srgbClr val="FF0000"/>
                </a:solidFill>
              </a:rPr>
              <a:t>SI</a:t>
            </a:r>
            <a:r>
              <a:rPr lang="sk-SK" b="1" i="1" dirty="0" smtClean="0">
                <a:solidFill>
                  <a:srgbClr val="FF0000"/>
                </a:solidFill>
              </a:rPr>
              <a:t>! </a:t>
            </a:r>
          </a:p>
          <a:p>
            <a:endParaRPr lang="sk-SK" b="1" i="1" dirty="0" smtClean="0">
              <a:solidFill>
                <a:srgbClr val="FF0000"/>
              </a:solidFill>
            </a:endParaRPr>
          </a:p>
          <a:p>
            <a:r>
              <a:rPr lang="sk-SK" b="1" dirty="0" smtClean="0"/>
              <a:t>Nezabudnite</a:t>
            </a:r>
            <a:r>
              <a:rPr lang="sk-SK" b="1" dirty="0"/>
              <a:t>, že jedálniček by mal byť pestrý, aby ste získali všetky potrebné živiny.</a:t>
            </a:r>
          </a:p>
          <a:p>
            <a:endParaRPr lang="sk-SK" b="1" i="1" dirty="0" smtClean="0">
              <a:solidFill>
                <a:srgbClr val="FF0000"/>
              </a:solidFill>
            </a:endParaRPr>
          </a:p>
        </p:txBody>
      </p:sp>
    </p:spTree>
    <p:extLst>
      <p:ext uri="{BB962C8B-B14F-4D97-AF65-F5344CB8AC3E}">
        <p14:creationId xmlns:p14="http://schemas.microsoft.com/office/powerpoint/2010/main" val="509361529"/>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ív balík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Template_O2_LESSON 1_</Template>
  <TotalTime>18675</TotalTime>
  <Words>2432</Words>
  <Application>Microsoft Office PowerPoint</Application>
  <PresentationFormat>Prezentácia na obrazovke (4:3)</PresentationFormat>
  <Paragraphs>147</Paragraphs>
  <Slides>14</Slides>
  <Notes>0</Notes>
  <HiddenSlides>0</HiddenSlides>
  <MMClips>0</MMClips>
  <ScaleCrop>false</ScaleCrop>
  <HeadingPairs>
    <vt:vector size="6" baseType="variant">
      <vt:variant>
        <vt:lpstr>Použité písma</vt:lpstr>
      </vt:variant>
      <vt:variant>
        <vt:i4>4</vt:i4>
      </vt:variant>
      <vt:variant>
        <vt:lpstr>Motív</vt:lpstr>
      </vt:variant>
      <vt:variant>
        <vt:i4>1</vt:i4>
      </vt:variant>
      <vt:variant>
        <vt:lpstr>Nadpisy snímok</vt:lpstr>
      </vt:variant>
      <vt:variant>
        <vt:i4>14</vt:i4>
      </vt:variant>
    </vt:vector>
  </HeadingPairs>
  <TitlesOfParts>
    <vt:vector size="19" baseType="lpstr">
      <vt:lpstr>Arial</vt:lpstr>
      <vt:lpstr>Calibri</vt:lpstr>
      <vt:lpstr>Times New Roman</vt:lpstr>
      <vt:lpstr>Verdana</vt:lpstr>
      <vt:lpstr>Motiv systému Office</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Writers in Rhyme</dc:title>
  <dc:creator>MILOSKO</dc:creator>
  <cp:lastModifiedBy>Dagmar Sadovska</cp:lastModifiedBy>
  <cp:revision>1207</cp:revision>
  <dcterms:created xsi:type="dcterms:W3CDTF">2010-12-09T22:38:35Z</dcterms:created>
  <dcterms:modified xsi:type="dcterms:W3CDTF">2024-12-19T15:20:28Z</dcterms:modified>
</cp:coreProperties>
</file>