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47" r:id="rId2"/>
    <p:sldId id="650" r:id="rId3"/>
    <p:sldId id="670" r:id="rId4"/>
    <p:sldId id="672" r:id="rId5"/>
    <p:sldId id="651" r:id="rId6"/>
    <p:sldId id="673" r:id="rId7"/>
    <p:sldId id="674" r:id="rId8"/>
    <p:sldId id="675" r:id="rId9"/>
    <p:sldId id="676" r:id="rId10"/>
    <p:sldId id="677" r:id="rId11"/>
    <p:sldId id="678" r:id="rId12"/>
    <p:sldId id="680" r:id="rId13"/>
    <p:sldId id="657" r:id="rId14"/>
    <p:sldId id="658" r:id="rId15"/>
    <p:sldId id="681" r:id="rId16"/>
    <p:sldId id="682" r:id="rId17"/>
    <p:sldId id="679"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DDFEFF"/>
    <a:srgbClr val="CFFDFD"/>
    <a:srgbClr val="B88C00"/>
    <a:srgbClr val="CCFFFF"/>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p:scale>
          <a:sx n="110" d="100"/>
          <a:sy n="110" d="100"/>
        </p:scale>
        <p:origin x="86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a:ea typeface="Verdana" panose="020B0604030504040204" pitchFamily="34" charset="0"/>
                <a:cs typeface="Verdana" panose="020B0604030504040204" pitchFamily="34" charset="0"/>
              </a:rPr>
              <a:t>ID číslo projektu :  </a:t>
            </a:r>
            <a:r>
              <a:rPr lang="sk" sz="800"/>
              <a:t>2022-1-SK01-KA220-SCH-000085417</a:t>
            </a:r>
            <a:r>
              <a:rPr lang="sk" sz="80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4031873"/>
          </a:xfrm>
          <a:prstGeom prst="rect">
            <a:avLst/>
          </a:prstGeom>
          <a:noFill/>
        </p:spPr>
        <p:txBody>
          <a:bodyPr wrap="square" rtlCol="0">
            <a:spAutoFit/>
          </a:bodyPr>
          <a:lstStyle/>
          <a:p>
            <a:pPr algn="ctr"/>
            <a:r>
              <a:rPr lang="sk-SK" sz="5400" b="1" i="1" dirty="0">
                <a:solidFill>
                  <a:srgbClr val="FF0000"/>
                </a:solidFill>
              </a:rPr>
              <a:t>Metódy a organizačné formy </a:t>
            </a:r>
            <a:r>
              <a:rPr lang="sk-SK" sz="5400" b="1" i="1" dirty="0" smtClean="0">
                <a:solidFill>
                  <a:srgbClr val="FF0000"/>
                </a:solidFill>
              </a:rPr>
              <a:t>vyučovania</a:t>
            </a:r>
          </a:p>
          <a:p>
            <a:pPr algn="ctr"/>
            <a:endParaRPr lang="sk-SK" sz="3600" b="1" i="1" dirty="0" smtClean="0">
              <a:solidFill>
                <a:srgbClr val="FF0000"/>
              </a:solidFill>
            </a:endParaRP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 Mgr. Martina Klieštiková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2530" y="45711"/>
            <a:ext cx="3275856" cy="796853"/>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8127" y="741892"/>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6762" y="5739800"/>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51560" y="1301854"/>
            <a:ext cx="5977653" cy="4278094"/>
          </a:xfrm>
          <a:prstGeom prst="rect">
            <a:avLst/>
          </a:prstGeom>
        </p:spPr>
        <p:txBody>
          <a:bodyPr wrap="square">
            <a:spAutoFit/>
          </a:bodyPr>
          <a:lstStyle/>
          <a:p>
            <a:r>
              <a:rPr lang="sk-SK" sz="1600" b="1" dirty="0" smtClean="0">
                <a:solidFill>
                  <a:srgbClr val="FF0000"/>
                </a:solidFill>
              </a:rPr>
              <a:t>    Projektové </a:t>
            </a:r>
            <a:r>
              <a:rPr lang="sk-SK" sz="1600" b="1" dirty="0">
                <a:solidFill>
                  <a:srgbClr val="FF0000"/>
                </a:solidFill>
              </a:rPr>
              <a:t>vyučovanie </a:t>
            </a:r>
            <a:r>
              <a:rPr lang="sk-SK" sz="1600" dirty="0"/>
              <a:t>je spôsob výučby, pri ktorom môžeme využívať niektoré vyučovacie metódy ako problémové vyučovanie, kooperatívne vyučovanie, skupinové vyučovanie, diskusia.</a:t>
            </a:r>
          </a:p>
          <a:p>
            <a:r>
              <a:rPr lang="sk-SK" sz="1600" dirty="0"/>
              <a:t>     Cieľom projektového vyučovania je </a:t>
            </a:r>
            <a:r>
              <a:rPr lang="sk-SK" sz="1600" b="1" dirty="0"/>
              <a:t>aktívne zapojiť žiakov do poznávacieho procesu. </a:t>
            </a:r>
            <a:r>
              <a:rPr lang="sk-SK" sz="1600" dirty="0"/>
              <a:t>Učiteľ pripraví problémové úlohy, ktoré žiakov vedú k tomu, aby rozmýšľali o tom, čo sa učia. Realizácia a výsledok projektu závisí od toho, akú majú žiaci tvorivosť, fantáziu, kritické myslenie a motiváciu. </a:t>
            </a:r>
          </a:p>
          <a:p>
            <a:r>
              <a:rPr lang="sk-SK" sz="1600" dirty="0"/>
              <a:t>     Podstatou projektového vyučovania je </a:t>
            </a:r>
            <a:r>
              <a:rPr lang="sk-SK" sz="1600" b="1" dirty="0"/>
              <a:t>riešenie vzniknutého resp. nastoleného problému žiakmi formou konkrétneho projektu</a:t>
            </a:r>
            <a:r>
              <a:rPr lang="sk-SK" sz="1600" dirty="0"/>
              <a:t>. </a:t>
            </a:r>
          </a:p>
          <a:p>
            <a:r>
              <a:rPr lang="sk-SK" sz="1600" dirty="0"/>
              <a:t>Princípom projektového vyučovania je </a:t>
            </a:r>
            <a:r>
              <a:rPr lang="sk-SK" sz="1600" b="1" dirty="0"/>
              <a:t>dbať na potreby a záujmy detí.</a:t>
            </a:r>
            <a:r>
              <a:rPr lang="sk-SK" sz="1600" dirty="0"/>
              <a:t> Výber témy má prispieť k sebarealizácii žiakov, umožniť im získať nové skúsenosti a pohľad na aktuálnu situáciu – spájať školu so životom. Tiež je dôležitá </a:t>
            </a:r>
            <a:r>
              <a:rPr lang="sk-SK" sz="1600" b="1" dirty="0"/>
              <a:t>interdisciplinarita</a:t>
            </a:r>
            <a:r>
              <a:rPr lang="sk-SK" sz="1600" dirty="0"/>
              <a:t>, čo znamená prekročiť rámec jednotlivých vyučovacích predmetov. Sebaregulácia pri projektovom </a:t>
            </a:r>
            <a:r>
              <a:rPr lang="sk-SK" sz="1600" dirty="0" smtClean="0"/>
              <a:t>vyučovaní </a:t>
            </a:r>
            <a:r>
              <a:rPr lang="sk-SK" sz="1600" dirty="0"/>
              <a:t>pomáha žiakom naučiť sa plánovať, realizovať a </a:t>
            </a:r>
            <a:r>
              <a:rPr lang="sk-SK" sz="1600" dirty="0" smtClean="0"/>
              <a:t>hodnotiť </a:t>
            </a:r>
            <a:r>
              <a:rPr lang="sk-SK" sz="1600" dirty="0"/>
              <a:t>svoje projekty.</a:t>
            </a:r>
          </a:p>
        </p:txBody>
      </p:sp>
      <p:pic>
        <p:nvPicPr>
          <p:cNvPr id="4" name="Obrázok 3"/>
          <p:cNvPicPr>
            <a:picLocks noChangeAspect="1"/>
          </p:cNvPicPr>
          <p:nvPr/>
        </p:nvPicPr>
        <p:blipFill rotWithShape="1">
          <a:blip r:embed="rId10"/>
          <a:srcRect b="9501"/>
          <a:stretch/>
        </p:blipFill>
        <p:spPr>
          <a:xfrm>
            <a:off x="6012160" y="1844824"/>
            <a:ext cx="3029243" cy="2952328"/>
          </a:xfrm>
          <a:prstGeom prst="rect">
            <a:avLst/>
          </a:prstGeom>
        </p:spPr>
      </p:pic>
    </p:spTree>
    <p:extLst>
      <p:ext uri="{BB962C8B-B14F-4D97-AF65-F5344CB8AC3E}">
        <p14:creationId xmlns:p14="http://schemas.microsoft.com/office/powerpoint/2010/main" val="2940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80406" y="1354873"/>
            <a:ext cx="4967657" cy="3816429"/>
          </a:xfrm>
          <a:prstGeom prst="rect">
            <a:avLst/>
          </a:prstGeom>
        </p:spPr>
        <p:txBody>
          <a:bodyPr wrap="square">
            <a:spAutoFit/>
          </a:bodyPr>
          <a:lstStyle/>
          <a:p>
            <a:r>
              <a:rPr lang="sk-SK" b="1" dirty="0">
                <a:solidFill>
                  <a:srgbClr val="FF0000"/>
                </a:solidFill>
              </a:rPr>
              <a:t> </a:t>
            </a:r>
            <a:r>
              <a:rPr lang="sk-SK" b="1" dirty="0" smtClean="0">
                <a:solidFill>
                  <a:srgbClr val="FF0000"/>
                </a:solidFill>
              </a:rPr>
              <a:t>  </a:t>
            </a:r>
            <a:r>
              <a:rPr lang="sk-SK" sz="1600" b="1" dirty="0" smtClean="0">
                <a:solidFill>
                  <a:srgbClr val="FF0000"/>
                </a:solidFill>
                <a:ea typeface="Calibri" panose="020F0502020204030204" pitchFamily="34" charset="0"/>
                <a:cs typeface="Times New Roman" panose="02020603050405020304" pitchFamily="18" charset="0"/>
              </a:rPr>
              <a:t>Rolová hra </a:t>
            </a:r>
            <a:r>
              <a:rPr lang="sk-SK" sz="1600" dirty="0" smtClean="0">
                <a:ea typeface="Calibri" panose="020F0502020204030204" pitchFamily="34" charset="0"/>
                <a:cs typeface="Times New Roman" panose="02020603050405020304" pitchFamily="18" charset="0"/>
              </a:rPr>
              <a:t>predstavuje </a:t>
            </a:r>
            <a:r>
              <a:rPr lang="sk-SK" sz="1600" dirty="0">
                <a:ea typeface="Calibri" panose="020F0502020204030204" pitchFamily="34" charset="0"/>
                <a:cs typeface="Times New Roman" panose="02020603050405020304" pitchFamily="18" charset="0"/>
              </a:rPr>
              <a:t>určitú situáciu, kde sa riešenie realizuje formou hrania roly. Využívame ju pri nácviku komunikačných a sociálnych zručností, keď </a:t>
            </a:r>
            <a:r>
              <a:rPr lang="sk-SK" sz="1600" dirty="0" smtClean="0">
                <a:ea typeface="Calibri" panose="020F0502020204030204" pitchFamily="34" charset="0"/>
                <a:cs typeface="Times New Roman" panose="02020603050405020304" pitchFamily="18" charset="0"/>
              </a:rPr>
              <a:t>chceme, </a:t>
            </a:r>
            <a:r>
              <a:rPr lang="sk-SK" sz="1600" dirty="0">
                <a:ea typeface="Calibri" panose="020F0502020204030204" pitchFamily="34" charset="0"/>
                <a:cs typeface="Times New Roman" panose="02020603050405020304" pitchFamily="18" charset="0"/>
              </a:rPr>
              <a:t>aby žiaci zažili rôzne situácie a videli ich z viacerých pohľadov. Hranie roly pomáha žiakom vyjadriť vlastné názory, postoje a myšlienky. Uvidia dôsledky svojich činov na iných alebo zistia rôznorodosť názorov a postojov. </a:t>
            </a:r>
          </a:p>
          <a:p>
            <a:r>
              <a:rPr lang="sk-SK" sz="1600" dirty="0">
                <a:ea typeface="Calibri" panose="020F0502020204030204" pitchFamily="34" charset="0"/>
                <a:cs typeface="Times New Roman" panose="02020603050405020304" pitchFamily="18" charset="0"/>
              </a:rPr>
              <a:t>     Podstatou rolovej hry je hranie príbehu, situácie. Príbeh môže byť vymyslený alebo vytvorený na základe nejakej predlohy. Podstatné je to, aby príbeh mal svoju gradáciu, výchovný potenciál a príťažlivosť pre žiakov triedy.</a:t>
            </a:r>
          </a:p>
          <a:p>
            <a:r>
              <a:rPr lang="sk-SK" sz="1600" dirty="0">
                <a:ea typeface="Calibri" panose="020F0502020204030204" pitchFamily="34" charset="0"/>
                <a:cs typeface="Times New Roman" panose="02020603050405020304" pitchFamily="18" charset="0"/>
              </a:rPr>
              <a:t>Rolová hra pre značnú psychickú záťaž na zúčastnených žiakov si vyžaduje veľmi kompetentné vedenie zo strany učiteľa. </a:t>
            </a:r>
          </a:p>
        </p:txBody>
      </p:sp>
      <p:pic>
        <p:nvPicPr>
          <p:cNvPr id="2" name="Obrázok 1"/>
          <p:cNvPicPr>
            <a:picLocks noChangeAspect="1"/>
          </p:cNvPicPr>
          <p:nvPr/>
        </p:nvPicPr>
        <p:blipFill rotWithShape="1">
          <a:blip r:embed="rId10"/>
          <a:srcRect b="6800"/>
          <a:stretch/>
        </p:blipFill>
        <p:spPr>
          <a:xfrm>
            <a:off x="5455116" y="1554257"/>
            <a:ext cx="3201101" cy="3509890"/>
          </a:xfrm>
          <a:prstGeom prst="rect">
            <a:avLst/>
          </a:prstGeom>
        </p:spPr>
      </p:pic>
    </p:spTree>
    <p:extLst>
      <p:ext uri="{BB962C8B-B14F-4D97-AF65-F5344CB8AC3E}">
        <p14:creationId xmlns:p14="http://schemas.microsoft.com/office/powerpoint/2010/main" val="226200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Obdĺžnik 3"/>
          <p:cNvSpPr/>
          <p:nvPr/>
        </p:nvSpPr>
        <p:spPr>
          <a:xfrm>
            <a:off x="144241" y="2082890"/>
            <a:ext cx="5534323" cy="2585323"/>
          </a:xfrm>
          <a:prstGeom prst="rect">
            <a:avLst/>
          </a:prstGeom>
        </p:spPr>
        <p:txBody>
          <a:bodyPr wrap="square">
            <a:spAutoFit/>
          </a:bodyPr>
          <a:lstStyle/>
          <a:p>
            <a:pPr>
              <a:lnSpc>
                <a:spcPct val="150000"/>
              </a:lnSpc>
            </a:pPr>
            <a:r>
              <a:rPr lang="sk-SK" b="1" dirty="0"/>
              <a:t>Hranie rolí prebieha väčšinou v týchto fázach:</a:t>
            </a:r>
          </a:p>
          <a:p>
            <a:pPr>
              <a:lnSpc>
                <a:spcPct val="150000"/>
              </a:lnSpc>
            </a:pPr>
            <a:r>
              <a:rPr lang="sk-SK" dirty="0"/>
              <a:t>a) zoznámenie sa so situáciou</a:t>
            </a:r>
          </a:p>
          <a:p>
            <a:pPr>
              <a:lnSpc>
                <a:spcPct val="150000"/>
              </a:lnSpc>
            </a:pPr>
            <a:r>
              <a:rPr lang="sk-SK" dirty="0"/>
              <a:t>b) rozdelenie rolí</a:t>
            </a:r>
          </a:p>
          <a:p>
            <a:pPr>
              <a:lnSpc>
                <a:spcPct val="150000"/>
              </a:lnSpc>
            </a:pPr>
            <a:r>
              <a:rPr lang="sk-SK" dirty="0"/>
              <a:t>c) príprava a nacvičenie</a:t>
            </a:r>
          </a:p>
          <a:p>
            <a:pPr>
              <a:lnSpc>
                <a:spcPct val="150000"/>
              </a:lnSpc>
            </a:pPr>
            <a:r>
              <a:rPr lang="sk-SK" dirty="0"/>
              <a:t>d) odohranie situácie skupinou</a:t>
            </a:r>
          </a:p>
          <a:p>
            <a:pPr>
              <a:lnSpc>
                <a:spcPct val="150000"/>
              </a:lnSpc>
            </a:pPr>
            <a:r>
              <a:rPr lang="sk-SK" dirty="0"/>
              <a:t>e</a:t>
            </a:r>
            <a:r>
              <a:rPr lang="sk-SK" dirty="0" smtClean="0"/>
              <a:t>) zhodnotenie </a:t>
            </a:r>
            <a:r>
              <a:rPr lang="sk-SK" dirty="0"/>
              <a:t>a vyhodnotenie záverov z odohranej hry</a:t>
            </a:r>
          </a:p>
        </p:txBody>
      </p:sp>
      <p:pic>
        <p:nvPicPr>
          <p:cNvPr id="7" name="Obrázok 6"/>
          <p:cNvPicPr>
            <a:picLocks noChangeAspect="1"/>
          </p:cNvPicPr>
          <p:nvPr/>
        </p:nvPicPr>
        <p:blipFill rotWithShape="1">
          <a:blip r:embed="rId10"/>
          <a:srcRect b="6800"/>
          <a:stretch/>
        </p:blipFill>
        <p:spPr>
          <a:xfrm>
            <a:off x="5678564" y="1455765"/>
            <a:ext cx="3121124" cy="3510704"/>
          </a:xfrm>
          <a:prstGeom prst="rect">
            <a:avLst/>
          </a:prstGeom>
        </p:spPr>
      </p:pic>
    </p:spTree>
    <p:extLst>
      <p:ext uri="{BB962C8B-B14F-4D97-AF65-F5344CB8AC3E}">
        <p14:creationId xmlns:p14="http://schemas.microsoft.com/office/powerpoint/2010/main" val="205864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38631" y="1377847"/>
            <a:ext cx="8843955" cy="3816429"/>
          </a:xfrm>
          <a:prstGeom prst="rect">
            <a:avLst/>
          </a:prstGeom>
        </p:spPr>
        <p:txBody>
          <a:bodyPr wrap="square">
            <a:spAutoFit/>
          </a:bodyPr>
          <a:lstStyle/>
          <a:p>
            <a:pPr algn="ctr"/>
            <a:r>
              <a:rPr lang="sk-SK" sz="3200" b="1" i="1" dirty="0">
                <a:solidFill>
                  <a:srgbClr val="FF0000"/>
                </a:solidFill>
              </a:rPr>
              <a:t>Bádateľské </a:t>
            </a:r>
            <a:r>
              <a:rPr lang="sk-SK" sz="3200" b="1" i="1" dirty="0" smtClean="0">
                <a:solidFill>
                  <a:srgbClr val="FF0000"/>
                </a:solidFill>
              </a:rPr>
              <a:t>vyučovanie</a:t>
            </a:r>
          </a:p>
          <a:p>
            <a:endParaRPr lang="sk-SK" b="1" i="1" dirty="0">
              <a:solidFill>
                <a:srgbClr val="FF0000"/>
              </a:solidFill>
            </a:endParaRPr>
          </a:p>
          <a:p>
            <a:r>
              <a:rPr lang="sk-SK" sz="1600" dirty="0" smtClean="0"/>
              <a:t>IBSE- Inquiry </a:t>
            </a:r>
            <a:r>
              <a:rPr lang="sk-SK" sz="1600" dirty="0"/>
              <a:t>based science education </a:t>
            </a:r>
            <a:r>
              <a:rPr lang="sk-SK" sz="1600" dirty="0" smtClean="0"/>
              <a:t>- vyučovanie </a:t>
            </a:r>
            <a:r>
              <a:rPr lang="sk-SK" sz="1600" dirty="0"/>
              <a:t>založené na </a:t>
            </a:r>
            <a:r>
              <a:rPr lang="sk-SK" sz="1600" dirty="0" smtClean="0"/>
              <a:t>badaní.</a:t>
            </a:r>
            <a:endParaRPr lang="sk-SK" sz="1600" dirty="0"/>
          </a:p>
          <a:p>
            <a:r>
              <a:rPr lang="sk-SK" sz="1600" dirty="0"/>
              <a:t>     Bádateľské vyučovanie nie je vymedzenou metódou vyučovania ale obsahuje prvky viacerých vyučovacích metód napr. problémové vyučovanie, projektové vyučovanie. V bádateľskom vyučovaní učiteľ nepredkladá hotové poznatky a žiakom robí v ich aktivitách len poradcu/sprievodcu. Žiak si vedomosti osvojuje prostredníctvom vlastného bádania, je samostatný vo svojej práci, realizuje vlastné experimenty a vyhľadáva informácie. Ak má žiak porozumieť prírodným vedám, musí sa vžiť do spôsobu myslenia vedcov a mať príležitosť na samostatné aktívne bádanie a experimentovanie. Žiak sa stáva výskumníkom a autorom nových poznatkov. </a:t>
            </a:r>
          </a:p>
          <a:p>
            <a:r>
              <a:rPr lang="sk-SK" sz="1600" dirty="0"/>
              <a:t>     Pozorovanie je bežnou činnosťou každého človeka. Človek neprestajne pozoruje množstvo objektov, javov a procesov vo svojom okolí. Na základe pozorovaní si vedci kladú otázky („výskumné“ otázky), na ktoré hľadajú odpovede. V rámci hľadania odpovedí si stanovujú  hypotézy a plánujú pokusy, ktorým potvrdia alebo vyvrátia svoje </a:t>
            </a:r>
            <a:r>
              <a:rPr lang="sk-SK" sz="1600" dirty="0" smtClean="0"/>
              <a:t>hypotézy.</a:t>
            </a:r>
            <a:endParaRPr lang="sk-SK" sz="1600" dirty="0"/>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25760" y="1374886"/>
            <a:ext cx="8892480" cy="2923877"/>
          </a:xfrm>
          <a:prstGeom prst="rect">
            <a:avLst/>
          </a:prstGeom>
        </p:spPr>
        <p:txBody>
          <a:bodyPr wrap="square">
            <a:spAutoFit/>
          </a:bodyPr>
          <a:lstStyle/>
          <a:p>
            <a:pPr algn="ctr"/>
            <a:r>
              <a:rPr lang="sk-SK" sz="2000" b="1" dirty="0"/>
              <a:t>Typy bádateľského vyučovania</a:t>
            </a:r>
            <a:r>
              <a:rPr lang="sk-SK" sz="2000" b="1" dirty="0" smtClean="0"/>
              <a:t>:</a:t>
            </a:r>
          </a:p>
          <a:p>
            <a:pPr algn="ctr"/>
            <a:endParaRPr lang="sk-SK" sz="2000" b="1" dirty="0"/>
          </a:p>
          <a:p>
            <a:r>
              <a:rPr lang="sk-SK" dirty="0" smtClean="0"/>
              <a:t>• </a:t>
            </a:r>
            <a:r>
              <a:rPr lang="sk-SK" b="1" i="1" dirty="0" smtClean="0"/>
              <a:t>Potvrdzujúce </a:t>
            </a:r>
            <a:r>
              <a:rPr lang="sk-SK" b="1" i="1" dirty="0"/>
              <a:t>bádanie</a:t>
            </a:r>
            <a:r>
              <a:rPr lang="sk-SK" dirty="0"/>
              <a:t> (confirmation inquiry) – žiakom je dopredu známy výsledok experimentu, ako aj otázka a metóda, ktorou sa dopracujú k odpovedi (výsledku). </a:t>
            </a:r>
          </a:p>
          <a:p>
            <a:r>
              <a:rPr lang="sk-SK" dirty="0" smtClean="0"/>
              <a:t>• </a:t>
            </a:r>
            <a:r>
              <a:rPr lang="sk-SK" b="1" i="1" dirty="0" smtClean="0"/>
              <a:t>Štruktúrované </a:t>
            </a:r>
            <a:r>
              <a:rPr lang="sk-SK" b="1" i="1" dirty="0"/>
              <a:t>bádanie </a:t>
            </a:r>
            <a:r>
              <a:rPr lang="sk-SK" dirty="0"/>
              <a:t>(structured inquiry) – žiaci samostatne pracujú na vyvodení záverov zo zozbieraných dát, základnú otázku a postup predloží učiteľ.</a:t>
            </a:r>
          </a:p>
          <a:p>
            <a:r>
              <a:rPr lang="sk-SK" dirty="0" smtClean="0"/>
              <a:t>• </a:t>
            </a:r>
            <a:r>
              <a:rPr lang="sk-SK" b="1" i="1" dirty="0" smtClean="0"/>
              <a:t>Nasmerované </a:t>
            </a:r>
            <a:r>
              <a:rPr lang="sk-SK" b="1" i="1" dirty="0"/>
              <a:t>bádanie </a:t>
            </a:r>
            <a:r>
              <a:rPr lang="sk-SK" dirty="0"/>
              <a:t>(guided inquiry) – učiteľ žiakom nastolí len otázky</a:t>
            </a:r>
          </a:p>
          <a:p>
            <a:r>
              <a:rPr lang="sk-SK" dirty="0" smtClean="0"/>
              <a:t>• </a:t>
            </a:r>
            <a:r>
              <a:rPr lang="sk-SK" b="1" i="1" dirty="0" smtClean="0"/>
              <a:t>Otvorené </a:t>
            </a:r>
            <a:r>
              <a:rPr lang="sk-SK" b="1" i="1" dirty="0"/>
              <a:t>bádanie</a:t>
            </a:r>
            <a:r>
              <a:rPr lang="sk-SK" dirty="0"/>
              <a:t> (open inquiry) – najvyššia forma bádania, ktorá zahŕňa ako formuláciu otázok, tak aj navrhnutie experimentu, zber dát, analýzu, interpretáciu a komunikáciu výsledkov</a:t>
            </a:r>
          </a:p>
        </p:txBody>
      </p:sp>
      <p:pic>
        <p:nvPicPr>
          <p:cNvPr id="4" name="Obrázok 3"/>
          <p:cNvPicPr>
            <a:picLocks noChangeAspect="1"/>
          </p:cNvPicPr>
          <p:nvPr/>
        </p:nvPicPr>
        <p:blipFill rotWithShape="1">
          <a:blip r:embed="rId10"/>
          <a:srcRect b="6800"/>
          <a:stretch/>
        </p:blipFill>
        <p:spPr>
          <a:xfrm>
            <a:off x="3901177" y="4044662"/>
            <a:ext cx="2232862" cy="1478894"/>
          </a:xfrm>
          <a:prstGeom prst="rect">
            <a:avLst/>
          </a:prstGeom>
        </p:spPr>
      </p:pic>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06299"/>
            <a:ext cx="8928992" cy="3995966"/>
          </a:xfrm>
          <a:prstGeom prst="rect">
            <a:avLst/>
          </a:prstGeom>
        </p:spPr>
        <p:txBody>
          <a:bodyPr wrap="square">
            <a:spAutoFit/>
          </a:bodyPr>
          <a:lstStyle/>
          <a:p>
            <a:pPr>
              <a:lnSpc>
                <a:spcPct val="150000"/>
              </a:lnSpc>
              <a:spcAft>
                <a:spcPts val="800"/>
              </a:spcAft>
            </a:pPr>
            <a:r>
              <a:rPr lang="sk-SK" b="1" dirty="0">
                <a:solidFill>
                  <a:srgbClr val="FF0000"/>
                </a:solidFill>
                <a:ea typeface="Calibri" panose="020F0502020204030204" pitchFamily="34" charset="0"/>
                <a:cs typeface="Times New Roman" panose="02020603050405020304" pitchFamily="18" charset="0"/>
              </a:rPr>
              <a:t>Rady učiteľom ako realizovať bádateľské vyučovanie:</a:t>
            </a:r>
            <a:endParaRPr lang="sk-SK" sz="1600" dirty="0">
              <a:solidFill>
                <a:srgbClr val="FF0000"/>
              </a:solidFill>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Dôležitá je dôkladná príprava pred realizáciou </a:t>
            </a:r>
            <a:r>
              <a:rPr lang="sk-SK" sz="1600" dirty="0" smtClean="0">
                <a:ea typeface="Calibri" panose="020F0502020204030204" pitchFamily="34" charset="0"/>
                <a:cs typeface="Times New Roman" panose="02020603050405020304" pitchFamily="18" charset="0"/>
              </a:rPr>
              <a:t>hodiny.</a:t>
            </a:r>
            <a:endParaRPr lang="sk-SK" sz="1600" dirty="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Nezadávajte zo začiatku príliš ťažké úlohy.</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Každý žiak by mal mať svoj bádateľský zápis. </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Zvážte prácu v skupinách. </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Dávajte pozor na to, aby ste žiakom nezasahovali do bádania.</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Oznámte žiakom, že hodnotení budú za celú prácu nielen za výsledok.</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Neustále im pripomínajte, že každá odpoveď ktorú nájdu je hodnotná bez ohľadu na jej správnosť. </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Poskytnite žiakom pomoc aj mimo hodiny.</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Zapisujte si vaše postrehy z bádateľských aktivít. </a:t>
            </a:r>
          </a:p>
          <a:p>
            <a:pPr marL="342900" lvl="0" indent="-342900">
              <a:spcAft>
                <a:spcPts val="800"/>
              </a:spcAft>
              <a:buFont typeface="Arial" panose="020B0604020202020204" pitchFamily="34" charset="0"/>
              <a:buChar char="•"/>
              <a:tabLst>
                <a:tab pos="457200" algn="l"/>
              </a:tabLst>
            </a:pPr>
            <a:r>
              <a:rPr lang="sk-SK" sz="1600" dirty="0">
                <a:ea typeface="Calibri" panose="020F0502020204030204" pitchFamily="34" charset="0"/>
                <a:cs typeface="Times New Roman" panose="02020603050405020304" pitchFamily="18" charset="0"/>
              </a:rPr>
              <a:t>Venujte dostatočný čas k prezentovaniu výsledkov žiakov.</a:t>
            </a:r>
            <a:endParaRPr lang="sk-SK"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730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453929"/>
            <a:ext cx="8928992" cy="4211922"/>
          </a:xfrm>
          <a:prstGeom prst="rect">
            <a:avLst/>
          </a:prstGeom>
        </p:spPr>
        <p:txBody>
          <a:bodyPr wrap="square">
            <a:spAutoFit/>
          </a:bodyPr>
          <a:lstStyle/>
          <a:p>
            <a:pPr>
              <a:lnSpc>
                <a:spcPct val="115000"/>
              </a:lnSpc>
              <a:spcAft>
                <a:spcPts val="1000"/>
              </a:spcAft>
            </a:pPr>
            <a:r>
              <a:rPr lang="sk-SK" b="1" dirty="0" smtClean="0">
                <a:solidFill>
                  <a:srgbClr val="FF0000"/>
                </a:solidFill>
                <a:ea typeface="Calibri" panose="020F0502020204030204" pitchFamily="34" charset="0"/>
                <a:cs typeface="Times New Roman" panose="02020603050405020304" pitchFamily="18" charset="0"/>
              </a:rPr>
              <a:t>Postup pri bádateľskom vyučovaní</a:t>
            </a:r>
          </a:p>
          <a:p>
            <a:pPr>
              <a:spcAft>
                <a:spcPts val="800"/>
              </a:spcAft>
            </a:pPr>
            <a:r>
              <a:rPr lang="sk-SK" sz="1600" dirty="0" smtClean="0">
                <a:ea typeface="Calibri" panose="020F0502020204030204" pitchFamily="34" charset="0"/>
                <a:cs typeface="Times New Roman" panose="02020603050405020304" pitchFamily="18" charset="0"/>
              </a:rPr>
              <a:t>     V bádateľskom vyučovaní sa žiak dostáva do pozície výskumníka a autora nových poznatkov. Objavenie novej informácie je základom práce žiakov. </a:t>
            </a:r>
            <a:endParaRPr lang="sk-SK" sz="1400" dirty="0" smtClean="0">
              <a:ea typeface="Calibri" panose="020F0502020204030204" pitchFamily="34" charset="0"/>
              <a:cs typeface="Times New Roman" panose="02020603050405020304" pitchFamily="18" charset="0"/>
            </a:endParaRPr>
          </a:p>
          <a:p>
            <a:pPr>
              <a:spcAft>
                <a:spcPts val="800"/>
              </a:spcAft>
            </a:pPr>
            <a:r>
              <a:rPr lang="sk-SK" sz="1600" dirty="0" smtClean="0">
                <a:ea typeface="Calibri" panose="020F0502020204030204" pitchFamily="34" charset="0"/>
                <a:cs typeface="Times New Roman" panose="02020603050405020304" pitchFamily="18" charset="0"/>
              </a:rPr>
              <a:t>     </a:t>
            </a:r>
            <a:r>
              <a:rPr lang="sk-SK" sz="1600" b="1" dirty="0" smtClean="0">
                <a:ea typeface="Calibri" panose="020F0502020204030204" pitchFamily="34" charset="0"/>
                <a:cs typeface="Times New Roman" panose="02020603050405020304" pitchFamily="18" charset="0"/>
              </a:rPr>
              <a:t>Pri bádateľskom vyučovaní je dôležité dodržiavať postup:</a:t>
            </a:r>
            <a:endParaRPr lang="sk-SK" sz="1400" b="1" dirty="0" smtClean="0">
              <a:ea typeface="Calibri" panose="020F0502020204030204" pitchFamily="34" charset="0"/>
              <a:cs typeface="Times New Roman" panose="02020603050405020304" pitchFamily="18" charset="0"/>
            </a:endParaRPr>
          </a:p>
          <a:p>
            <a:pPr marL="342900" lvl="0" indent="-342900" fontAlgn="auto">
              <a:spcAft>
                <a:spcPts val="800"/>
              </a:spcAft>
              <a:buFont typeface="+mj-lt"/>
              <a:buAutoNum type="alphaLcParenR"/>
            </a:pPr>
            <a:r>
              <a:rPr lang="sk-SK" sz="1600" b="1" dirty="0" smtClean="0"/>
              <a:t>Kladenie otázok </a:t>
            </a:r>
            <a:r>
              <a:rPr lang="sk-SK" sz="1600" dirty="0" smtClean="0"/>
              <a:t>: navodenie zaujímavej otázky. Žiakom kladieme otázky bez toho, aby sme čakali odpoveď alebo žiaci kladú otázky učiteľovi. </a:t>
            </a:r>
          </a:p>
          <a:p>
            <a:pPr marL="342900" lvl="0" indent="-342900" fontAlgn="auto">
              <a:spcAft>
                <a:spcPts val="800"/>
              </a:spcAft>
              <a:buFont typeface="+mj-lt"/>
              <a:buAutoNum type="alphaLcParenR"/>
            </a:pPr>
            <a:r>
              <a:rPr lang="sk-SK" sz="1600" b="1" dirty="0" smtClean="0"/>
              <a:t>Výber výskumnej otázky</a:t>
            </a:r>
            <a:r>
              <a:rPr lang="sk-SK" sz="1600" dirty="0" smtClean="0"/>
              <a:t>: Žiaci si vyberú otázku, na ktorú budú hľadať odpovede. </a:t>
            </a:r>
          </a:p>
          <a:p>
            <a:pPr marL="342900" lvl="0" indent="-342900" fontAlgn="auto">
              <a:spcAft>
                <a:spcPts val="800"/>
              </a:spcAft>
              <a:buFont typeface="+mj-lt"/>
              <a:buAutoNum type="alphaLcParenR"/>
            </a:pPr>
            <a:r>
              <a:rPr lang="sk-SK" sz="1600" b="1" dirty="0" smtClean="0"/>
              <a:t>Formulácia hypotézy </a:t>
            </a:r>
            <a:r>
              <a:rPr lang="sk-SK" sz="1600" dirty="0" smtClean="0"/>
              <a:t>(najskôr spoločne s učiteľom neskôr samostatne): Žiaci sa skúsia zamyslieť a vytvoriť vlastnú hypotézu – predpoklad odpovede na kladenú otázku.</a:t>
            </a:r>
          </a:p>
          <a:p>
            <a:pPr marL="342900" lvl="0" indent="-342900" fontAlgn="auto">
              <a:spcAft>
                <a:spcPts val="800"/>
              </a:spcAft>
              <a:buFont typeface="+mj-lt"/>
              <a:buAutoNum type="alphaLcParenR"/>
            </a:pPr>
            <a:r>
              <a:rPr lang="sk-SK" sz="1600" b="1" dirty="0" smtClean="0"/>
              <a:t>Pokus: </a:t>
            </a:r>
            <a:r>
              <a:rPr lang="sk-SK" sz="1600" dirty="0" smtClean="0"/>
              <a:t>hľadanie odpovedí na otázky, potvrdenie alebo vyvrátenie hypotézy na základe získaných informácií z internetu alebo odbornej literatúry. </a:t>
            </a:r>
          </a:p>
          <a:p>
            <a:pPr marL="342900" lvl="0" indent="-342900" fontAlgn="auto">
              <a:spcAft>
                <a:spcPts val="800"/>
              </a:spcAft>
              <a:buFont typeface="+mj-lt"/>
              <a:buAutoNum type="alphaLcParenR"/>
            </a:pPr>
            <a:r>
              <a:rPr lang="sk-SK" sz="1600" b="1" dirty="0" smtClean="0"/>
              <a:t>Prezentácia výsledkov</a:t>
            </a:r>
            <a:r>
              <a:rPr lang="sk-SK" sz="1600" dirty="0" smtClean="0"/>
              <a:t>: nasledujúca hodina, nie viac ako 3 min./žiak</a:t>
            </a:r>
          </a:p>
          <a:p>
            <a:pPr>
              <a:spcAft>
                <a:spcPts val="1000"/>
              </a:spcAft>
            </a:pPr>
            <a:endParaRPr lang="sk-SK"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496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6493509" cy="830997"/>
          </a:xfrm>
          <a:prstGeom prst="rect">
            <a:avLst/>
          </a:prstGeom>
        </p:spPr>
        <p:txBody>
          <a:bodyPr wrap="none">
            <a:spAutoFit/>
          </a:bodyPr>
          <a:lstStyle/>
          <a:p>
            <a:r>
              <a:rPr lang="sk-SK" sz="4800" b="1" dirty="0"/>
              <a:t>Ďakujeme </a:t>
            </a:r>
            <a:r>
              <a:rPr lang="sk-SK" sz="4800" b="1" dirty="0" smtClean="0"/>
              <a:t>za </a:t>
            </a:r>
            <a:r>
              <a:rPr lang="sk-SK" sz="4800" b="1" dirty="0"/>
              <a:t>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449257"/>
            <a:ext cx="8843955" cy="5724644"/>
          </a:xfrm>
          <a:prstGeom prst="rect">
            <a:avLst/>
          </a:prstGeom>
          <a:noFill/>
        </p:spPr>
        <p:txBody>
          <a:bodyPr wrap="square" rtlCol="0">
            <a:spAutoFit/>
          </a:bodyPr>
          <a:lstStyle/>
          <a:p>
            <a:pPr algn="ctr"/>
            <a:endParaRPr lang="sk-SK" sz="4800" b="1" i="1" dirty="0" smtClean="0">
              <a:solidFill>
                <a:srgbClr val="FF0000"/>
              </a:solidFill>
            </a:endParaRPr>
          </a:p>
          <a:p>
            <a:pPr algn="ctr">
              <a:lnSpc>
                <a:spcPct val="150000"/>
              </a:lnSpc>
            </a:pPr>
            <a:r>
              <a:rPr lang="sk-SK" b="1" dirty="0"/>
              <a:t>Vyučovacie metódy patria k základným prvkom výučby. </a:t>
            </a:r>
            <a:endParaRPr lang="sk-SK" b="1" dirty="0" smtClean="0"/>
          </a:p>
          <a:p>
            <a:pPr algn="ctr">
              <a:lnSpc>
                <a:spcPct val="150000"/>
              </a:lnSpc>
            </a:pPr>
            <a:r>
              <a:rPr lang="sk-SK" dirty="0" smtClean="0"/>
              <a:t>Pomocou </a:t>
            </a:r>
            <a:r>
              <a:rPr lang="sk-SK" dirty="0"/>
              <a:t>vyučovacích metód sa žiakom sprostredkuje obsah učiva. </a:t>
            </a:r>
            <a:endParaRPr lang="sk-SK" dirty="0" smtClean="0"/>
          </a:p>
          <a:p>
            <a:pPr algn="ctr">
              <a:lnSpc>
                <a:spcPct val="150000"/>
              </a:lnSpc>
            </a:pPr>
            <a:r>
              <a:rPr lang="sk-SK" dirty="0" smtClean="0"/>
              <a:t>Pri </a:t>
            </a:r>
            <a:r>
              <a:rPr lang="sk-SK" dirty="0"/>
              <a:t>vyučovaní je neustála </a:t>
            </a:r>
            <a:r>
              <a:rPr lang="sk-SK" b="1" i="1" dirty="0"/>
              <a:t>interakcia medzi učiteľom a žiakom </a:t>
            </a:r>
            <a:r>
              <a:rPr lang="sk-SK" dirty="0"/>
              <a:t>alebo </a:t>
            </a:r>
            <a:r>
              <a:rPr lang="sk-SK" b="1" i="1" dirty="0"/>
              <a:t>medzi žiakmi navzájom. </a:t>
            </a:r>
            <a:r>
              <a:rPr lang="sk-SK" dirty="0"/>
              <a:t>Interakcia medzi učiteľom a žiakom je realizovaná prostredníctvom výučbových metód</a:t>
            </a:r>
            <a:r>
              <a:rPr lang="sk-SK" dirty="0" smtClean="0"/>
              <a:t>.</a:t>
            </a:r>
          </a:p>
          <a:p>
            <a:pPr algn="ctr">
              <a:lnSpc>
                <a:spcPct val="150000"/>
              </a:lnSpc>
            </a:pPr>
            <a:r>
              <a:rPr lang="sk-SK" dirty="0" smtClean="0"/>
              <a:t> </a:t>
            </a:r>
            <a:r>
              <a:rPr lang="sk-SK" dirty="0"/>
              <a:t>Je na učiteľovi aby vybral tú najvhodnejšiu vyučovaciu metódu na sprístupnenie učiva. V minulosti sa používali prevažne klasické vyučovacie metódy ako je výklad alebo prednáška. Dnes už učitelia využívajú mnohé netradičné metódy vyučovania, ktoré žiakov zapoja do samotného deja vysvetľovania učiva , samostatnej práci a riešenia problémov. </a:t>
            </a:r>
            <a:endParaRPr lang="sk-SK" dirty="0" smtClean="0"/>
          </a:p>
          <a:p>
            <a:pPr algn="ctr">
              <a:lnSpc>
                <a:spcPct val="150000"/>
              </a:lnSpc>
            </a:pPr>
            <a:r>
              <a:rPr lang="sk-SK" dirty="0" smtClean="0"/>
              <a:t>Tieto </a:t>
            </a:r>
            <a:r>
              <a:rPr lang="sk-SK" dirty="0"/>
              <a:t>metódy podporujú u žiakov rozvoj analytického, logického a tvorivého myslenia, samostatnosti a k sociálnemu chápaniu druhých.</a:t>
            </a:r>
          </a:p>
          <a:p>
            <a:pPr algn="ctr"/>
            <a:endParaRPr lang="sk-SK" sz="4800" b="1" i="1" dirty="0">
              <a:solidFill>
                <a:srgbClr val="FF000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50022" y="1317577"/>
            <a:ext cx="8843955" cy="4616648"/>
          </a:xfrm>
          <a:prstGeom prst="rect">
            <a:avLst/>
          </a:prstGeom>
          <a:noFill/>
        </p:spPr>
        <p:txBody>
          <a:bodyPr wrap="square" rtlCol="0">
            <a:spAutoFit/>
          </a:bodyPr>
          <a:lstStyle/>
          <a:p>
            <a:pPr>
              <a:lnSpc>
                <a:spcPct val="150000"/>
              </a:lnSpc>
            </a:pPr>
            <a:r>
              <a:rPr lang="sk-SK" b="1" dirty="0" smtClean="0"/>
              <a:t>Organizačné formy vyučovania </a:t>
            </a:r>
            <a:r>
              <a:rPr lang="sk-SK" dirty="0" smtClean="0"/>
              <a:t>predstavujú organizovanú činnosť žiakov a učiteľa, ktorá prebieha v určitom čase, priestore a podľa plánu.</a:t>
            </a:r>
          </a:p>
          <a:p>
            <a:pPr>
              <a:lnSpc>
                <a:spcPct val="150000"/>
              </a:lnSpc>
            </a:pPr>
            <a:endParaRPr lang="sk-SK" dirty="0" smtClean="0"/>
          </a:p>
          <a:p>
            <a:pPr>
              <a:lnSpc>
                <a:spcPct val="150000"/>
              </a:lnSpc>
            </a:pPr>
            <a:r>
              <a:rPr lang="sk-SK" b="1" i="1" dirty="0" smtClean="0"/>
              <a:t>     Klasifikácia organizačných foriem vyučovania</a:t>
            </a:r>
            <a:r>
              <a:rPr lang="sk-SK" dirty="0" smtClean="0"/>
              <a:t>:</a:t>
            </a:r>
          </a:p>
          <a:p>
            <a:r>
              <a:rPr lang="sk-SK" i="1" dirty="0" smtClean="0"/>
              <a:t>a) podľa prostredia:</a:t>
            </a:r>
          </a:p>
          <a:p>
            <a:pPr marL="285750" lvl="0" indent="-285750" fontAlgn="auto">
              <a:buFont typeface="Arial" panose="020B0604020202020204" pitchFamily="34" charset="0"/>
              <a:buChar char="•"/>
            </a:pPr>
            <a:r>
              <a:rPr lang="sk-SK" dirty="0" smtClean="0"/>
              <a:t>vyučovanie v triede</a:t>
            </a:r>
            <a:endParaRPr lang="sk-SK" sz="2400" dirty="0" smtClean="0"/>
          </a:p>
          <a:p>
            <a:pPr marL="285750" lvl="0" indent="-285750" fontAlgn="auto">
              <a:buFont typeface="Arial" panose="020B0604020202020204" pitchFamily="34" charset="0"/>
              <a:buChar char="•"/>
            </a:pPr>
            <a:r>
              <a:rPr lang="sk-SK" dirty="0" smtClean="0"/>
              <a:t>vyučovanie v špecializovaných priestoroch školy (počítačová učebňa, laboratórium)</a:t>
            </a:r>
            <a:endParaRPr lang="sk-SK" sz="2400" dirty="0" smtClean="0"/>
          </a:p>
          <a:p>
            <a:pPr marL="285750" lvl="0" indent="-285750" fontAlgn="auto">
              <a:buFont typeface="Arial" panose="020B0604020202020204" pitchFamily="34" charset="0"/>
              <a:buChar char="•"/>
            </a:pPr>
            <a:r>
              <a:rPr lang="sk-SK" dirty="0" smtClean="0"/>
              <a:t>vyučovanie mimo triedy (napr. v prírode, v múzeu)</a:t>
            </a:r>
            <a:endParaRPr lang="sk-SK" sz="2400" dirty="0" smtClean="0"/>
          </a:p>
          <a:p>
            <a:r>
              <a:rPr lang="sk-SK" b="1" dirty="0" smtClean="0"/>
              <a:t> </a:t>
            </a:r>
            <a:endParaRPr lang="sk-SK" dirty="0" smtClean="0"/>
          </a:p>
          <a:p>
            <a:r>
              <a:rPr lang="sk-SK" i="1" dirty="0" smtClean="0"/>
              <a:t>b) podľa počtu žiakov</a:t>
            </a:r>
          </a:p>
          <a:p>
            <a:pPr marL="285750" lvl="0" indent="-285750" fontAlgn="auto">
              <a:buFont typeface="Arial" panose="020B0604020202020204" pitchFamily="34" charset="0"/>
              <a:buChar char="•"/>
            </a:pPr>
            <a:r>
              <a:rPr lang="sk-SK" dirty="0" smtClean="0"/>
              <a:t>frontálne vyučovanie (učí sa naraz celá trieda)</a:t>
            </a:r>
            <a:endParaRPr lang="sk-SK" sz="2400" dirty="0" smtClean="0"/>
          </a:p>
          <a:p>
            <a:pPr marL="285750" lvl="0" indent="-285750" fontAlgn="auto">
              <a:buFont typeface="Arial" panose="020B0604020202020204" pitchFamily="34" charset="0"/>
              <a:buChar char="•"/>
            </a:pPr>
            <a:r>
              <a:rPr lang="sk-SK" dirty="0" smtClean="0"/>
              <a:t>skupinové vyučovanie</a:t>
            </a:r>
            <a:endParaRPr lang="sk-SK" sz="2400" dirty="0" smtClean="0"/>
          </a:p>
          <a:p>
            <a:pPr marL="285750" lvl="0" indent="-285750" fontAlgn="auto">
              <a:buFont typeface="Arial" panose="020B0604020202020204" pitchFamily="34" charset="0"/>
              <a:buChar char="•"/>
            </a:pPr>
            <a:r>
              <a:rPr lang="sk-SK" dirty="0" smtClean="0"/>
              <a:t>individuálne vyučovanie</a:t>
            </a:r>
            <a:endParaRPr lang="sk-SK" sz="2400" dirty="0" smtClean="0"/>
          </a:p>
          <a:p>
            <a:pPr algn="ctr"/>
            <a:r>
              <a:rPr lang="sk-SK" sz="2400" dirty="0" smtClean="0"/>
              <a:t> </a:t>
            </a:r>
            <a:endParaRPr lang="sk-SK" sz="2400"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3" name="Obrázok 2"/>
          <p:cNvPicPr>
            <a:picLocks noChangeAspect="1"/>
          </p:cNvPicPr>
          <p:nvPr/>
        </p:nvPicPr>
        <p:blipFill rotWithShape="1">
          <a:blip r:embed="rId10"/>
          <a:srcRect l="7456" t="4100" r="10727" b="12201"/>
          <a:stretch/>
        </p:blipFill>
        <p:spPr>
          <a:xfrm>
            <a:off x="5707439" y="3958448"/>
            <a:ext cx="2493415" cy="1545917"/>
          </a:xfrm>
          <a:prstGeom prst="rect">
            <a:avLst/>
          </a:prstGeom>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1098854"/>
            <a:ext cx="8843955" cy="2985433"/>
          </a:xfrm>
          <a:prstGeom prst="rect">
            <a:avLst/>
          </a:prstGeom>
          <a:noFill/>
        </p:spPr>
        <p:txBody>
          <a:bodyPr wrap="square" rtlCol="0">
            <a:spAutoFit/>
          </a:bodyPr>
          <a:lstStyle/>
          <a:p>
            <a:pPr algn="ctr"/>
            <a:r>
              <a:rPr lang="sk-SK" sz="4400" b="1" dirty="0" smtClean="0">
                <a:solidFill>
                  <a:srgbClr val="FF0000"/>
                </a:solidFill>
              </a:rPr>
              <a:t>Skupinová práca</a:t>
            </a:r>
          </a:p>
          <a:p>
            <a:pPr algn="ctr"/>
            <a:endParaRPr lang="sk-SK" sz="2400" b="1" dirty="0">
              <a:solidFill>
                <a:srgbClr val="FF0000"/>
              </a:solidFill>
            </a:endParaRPr>
          </a:p>
          <a:p>
            <a:pPr algn="ctr"/>
            <a:r>
              <a:rPr lang="sk-SK" sz="2400" dirty="0" smtClean="0"/>
              <a:t>Význam </a:t>
            </a:r>
            <a:r>
              <a:rPr lang="sk-SK" sz="2400" dirty="0"/>
              <a:t>skupinového vyučovania je v tom, že žiaci riešia spoločné úlohy a problémy, vymieňajú si názory, dopĺňajú sa, pomáhajú si, spoločne zodpovedajú za výsledky práce </a:t>
            </a:r>
            <a:r>
              <a:rPr lang="sk-SK" sz="2400" dirty="0" smtClean="0"/>
              <a:t>atď.</a:t>
            </a:r>
          </a:p>
          <a:p>
            <a:pPr algn="ctr"/>
            <a:r>
              <a:rPr lang="sk-SK" sz="2400" dirty="0" smtClean="0"/>
              <a:t>     Ukazovateľom efektívnosti skupinovej práce nie sú výsledky skupín, ale výsledky jednotlivcov.</a:t>
            </a:r>
            <a:endParaRPr lang="sk-SK" sz="2400"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Obdĺžnik 3"/>
          <p:cNvSpPr/>
          <p:nvPr/>
        </p:nvSpPr>
        <p:spPr>
          <a:xfrm>
            <a:off x="0" y="3180155"/>
            <a:ext cx="5571060" cy="338554"/>
          </a:xfrm>
          <a:prstGeom prst="rect">
            <a:avLst/>
          </a:prstGeom>
        </p:spPr>
        <p:txBody>
          <a:bodyPr wrap="square">
            <a:spAutoFit/>
          </a:bodyPr>
          <a:lstStyle/>
          <a:p>
            <a:r>
              <a:rPr lang="sk-SK" sz="1600" dirty="0" smtClean="0"/>
              <a:t>. </a:t>
            </a:r>
            <a:endParaRPr lang="sk-SK" sz="1600" dirty="0"/>
          </a:p>
        </p:txBody>
      </p:sp>
      <p:pic>
        <p:nvPicPr>
          <p:cNvPr id="2" name="Obrázok 1"/>
          <p:cNvPicPr>
            <a:picLocks noChangeAspect="1"/>
          </p:cNvPicPr>
          <p:nvPr/>
        </p:nvPicPr>
        <p:blipFill rotWithShape="1">
          <a:blip r:embed="rId10"/>
          <a:srcRect t="12201" b="17601"/>
          <a:stretch/>
        </p:blipFill>
        <p:spPr>
          <a:xfrm>
            <a:off x="3131840" y="4047926"/>
            <a:ext cx="2763577" cy="1517322"/>
          </a:xfrm>
          <a:prstGeom prst="rect">
            <a:avLst/>
          </a:prstGeom>
        </p:spPr>
      </p:pic>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8" name="Obdĺžnik 7"/>
          <p:cNvSpPr/>
          <p:nvPr/>
        </p:nvSpPr>
        <p:spPr>
          <a:xfrm>
            <a:off x="58980" y="1254934"/>
            <a:ext cx="8892479" cy="892552"/>
          </a:xfrm>
          <a:prstGeom prst="rect">
            <a:avLst/>
          </a:prstGeom>
        </p:spPr>
        <p:txBody>
          <a:bodyPr wrap="square">
            <a:spAutoFit/>
          </a:bodyPr>
          <a:lstStyle/>
          <a:p>
            <a:pPr algn="ctr"/>
            <a:r>
              <a:rPr lang="es-ES" sz="2800" b="1" dirty="0">
                <a:solidFill>
                  <a:srgbClr val="FF0000"/>
                </a:solidFill>
              </a:rPr>
              <a:t>Výhody a nevýhody skupinového vyučovania </a:t>
            </a:r>
            <a:endParaRPr lang="es-ES" sz="2800" b="1" dirty="0" smtClean="0">
              <a:solidFill>
                <a:srgbClr val="FF0000"/>
              </a:solidFill>
            </a:endParaRPr>
          </a:p>
          <a:p>
            <a:pPr algn="ctr"/>
            <a:r>
              <a:rPr lang="es-ES" sz="2400" b="1" dirty="0" smtClean="0">
                <a:solidFill>
                  <a:srgbClr val="FFC000"/>
                </a:solidFill>
              </a:rPr>
              <a:t>. </a:t>
            </a:r>
            <a:endParaRPr lang="es-ES" sz="2400" b="1" dirty="0">
              <a:solidFill>
                <a:srgbClr val="FFC000"/>
              </a:solidFill>
            </a:endParaRPr>
          </a:p>
        </p:txBody>
      </p:sp>
      <p:graphicFrame>
        <p:nvGraphicFramePr>
          <p:cNvPr id="2" name="Tabuľka 1"/>
          <p:cNvGraphicFramePr>
            <a:graphicFrameLocks noGrp="1"/>
          </p:cNvGraphicFramePr>
          <p:nvPr>
            <p:extLst>
              <p:ext uri="{D42A27DB-BD31-4B8C-83A1-F6EECF244321}">
                <p14:modId xmlns:p14="http://schemas.microsoft.com/office/powerpoint/2010/main" val="550027596"/>
              </p:ext>
            </p:extLst>
          </p:nvPr>
        </p:nvGraphicFramePr>
        <p:xfrm>
          <a:off x="1403648" y="1822424"/>
          <a:ext cx="5787729" cy="3530885"/>
        </p:xfrm>
        <a:graphic>
          <a:graphicData uri="http://schemas.openxmlformats.org/drawingml/2006/table">
            <a:tbl>
              <a:tblPr firstRow="1" bandRow="1">
                <a:tableStyleId>{5C22544A-7EE6-4342-B048-85BDC9FD1C3A}</a:tableStyleId>
              </a:tblPr>
              <a:tblGrid>
                <a:gridCol w="2955214">
                  <a:extLst>
                    <a:ext uri="{9D8B030D-6E8A-4147-A177-3AD203B41FA5}">
                      <a16:colId xmlns:a16="http://schemas.microsoft.com/office/drawing/2014/main" val="4072375505"/>
                    </a:ext>
                  </a:extLst>
                </a:gridCol>
                <a:gridCol w="2832515">
                  <a:extLst>
                    <a:ext uri="{9D8B030D-6E8A-4147-A177-3AD203B41FA5}">
                      <a16:colId xmlns:a16="http://schemas.microsoft.com/office/drawing/2014/main" val="1226848164"/>
                    </a:ext>
                  </a:extLst>
                </a:gridCol>
              </a:tblGrid>
              <a:tr h="389073">
                <a:tc>
                  <a:txBody>
                    <a:bodyPr/>
                    <a:lstStyle/>
                    <a:p>
                      <a:pPr>
                        <a:lnSpc>
                          <a:spcPct val="150000"/>
                        </a:lnSpc>
                        <a:spcAft>
                          <a:spcPts val="0"/>
                        </a:spcAft>
                      </a:pPr>
                      <a:r>
                        <a:rPr lang="sk-SK" sz="1400" b="1" dirty="0">
                          <a:effectLst/>
                        </a:rPr>
                        <a:t>Výhody</a:t>
                      </a:r>
                      <a:endParaRPr lang="sk-SK"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C000"/>
                    </a:solidFill>
                  </a:tcPr>
                </a:tc>
                <a:tc>
                  <a:txBody>
                    <a:bodyPr/>
                    <a:lstStyle/>
                    <a:p>
                      <a:pPr>
                        <a:lnSpc>
                          <a:spcPct val="150000"/>
                        </a:lnSpc>
                        <a:spcAft>
                          <a:spcPts val="0"/>
                        </a:spcAft>
                      </a:pPr>
                      <a:r>
                        <a:rPr lang="sk-SK" sz="1400" dirty="0">
                          <a:effectLst/>
                        </a:rPr>
                        <a:t>Nevýhody</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C000"/>
                    </a:solidFill>
                  </a:tcPr>
                </a:tc>
                <a:extLst>
                  <a:ext uri="{0D108BD9-81ED-4DB2-BD59-A6C34878D82A}">
                    <a16:rowId xmlns:a16="http://schemas.microsoft.com/office/drawing/2014/main" val="601476160"/>
                  </a:ext>
                </a:extLst>
              </a:tr>
              <a:tr h="389073">
                <a:tc>
                  <a:txBody>
                    <a:bodyPr/>
                    <a:lstStyle/>
                    <a:p>
                      <a:pPr>
                        <a:lnSpc>
                          <a:spcPct val="150000"/>
                        </a:lnSpc>
                        <a:spcAft>
                          <a:spcPts val="0"/>
                        </a:spcAft>
                      </a:pPr>
                      <a:r>
                        <a:rPr lang="sk-SK" sz="1200" dirty="0">
                          <a:effectLst/>
                        </a:rPr>
                        <a:t>Zvýšenie záujmu o predmet, učenie sa</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tc>
                  <a:txBody>
                    <a:bodyPr/>
                    <a:lstStyle/>
                    <a:p>
                      <a:pPr>
                        <a:lnSpc>
                          <a:spcPct val="150000"/>
                        </a:lnSpc>
                        <a:spcAft>
                          <a:spcPts val="0"/>
                        </a:spcAft>
                      </a:pPr>
                      <a:r>
                        <a:rPr lang="sk-SK" sz="1200">
                          <a:effectLst/>
                        </a:rPr>
                        <a:t>Časová náročnosť pri príprave hodiny</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extLst>
                  <a:ext uri="{0D108BD9-81ED-4DB2-BD59-A6C34878D82A}">
                    <a16:rowId xmlns:a16="http://schemas.microsoft.com/office/drawing/2014/main" val="2970768913"/>
                  </a:ext>
                </a:extLst>
              </a:tr>
              <a:tr h="389073">
                <a:tc>
                  <a:txBody>
                    <a:bodyPr/>
                    <a:lstStyle/>
                    <a:p>
                      <a:pPr>
                        <a:lnSpc>
                          <a:spcPct val="150000"/>
                        </a:lnSpc>
                        <a:spcAft>
                          <a:spcPts val="0"/>
                        </a:spcAft>
                      </a:pPr>
                      <a:r>
                        <a:rPr lang="sk-SK" sz="1200" dirty="0">
                          <a:effectLst/>
                        </a:rPr>
                        <a:t>Aktívne osvojenie si učiva</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tc>
                  <a:txBody>
                    <a:bodyPr/>
                    <a:lstStyle/>
                    <a:p>
                      <a:pPr>
                        <a:lnSpc>
                          <a:spcPct val="150000"/>
                        </a:lnSpc>
                        <a:spcAft>
                          <a:spcPts val="0"/>
                        </a:spcAft>
                      </a:pPr>
                      <a:r>
                        <a:rPr lang="sk-SK" sz="1200" dirty="0">
                          <a:effectLst/>
                        </a:rPr>
                        <a:t>Hlučnosť v triede</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extLst>
                  <a:ext uri="{0D108BD9-81ED-4DB2-BD59-A6C34878D82A}">
                    <a16:rowId xmlns:a16="http://schemas.microsoft.com/office/drawing/2014/main" val="1956513256"/>
                  </a:ext>
                </a:extLst>
              </a:tr>
              <a:tr h="684286">
                <a:tc>
                  <a:txBody>
                    <a:bodyPr/>
                    <a:lstStyle/>
                    <a:p>
                      <a:pPr>
                        <a:lnSpc>
                          <a:spcPct val="150000"/>
                        </a:lnSpc>
                        <a:spcAft>
                          <a:spcPts val="0"/>
                        </a:spcAft>
                      </a:pPr>
                      <a:r>
                        <a:rPr lang="sk-SK" sz="1200" dirty="0">
                          <a:effectLst/>
                        </a:rPr>
                        <a:t>Zodpovednosť za činnosť v skupine</a:t>
                      </a:r>
                      <a:r>
                        <a:rPr lang="sk-SK" sz="1200" dirty="0" smtClean="0">
                          <a:effectLst/>
                        </a:rPr>
                        <a:t>/ za </a:t>
                      </a:r>
                      <a:r>
                        <a:rPr lang="sk-SK" sz="1200" dirty="0">
                          <a:effectLst/>
                        </a:rPr>
                        <a:t>svoju prácu</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tc>
                  <a:txBody>
                    <a:bodyPr/>
                    <a:lstStyle/>
                    <a:p>
                      <a:pPr>
                        <a:lnSpc>
                          <a:spcPct val="150000"/>
                        </a:lnSpc>
                        <a:spcAft>
                          <a:spcPts val="0"/>
                        </a:spcAft>
                      </a:pPr>
                      <a:r>
                        <a:rPr lang="sk-SK" sz="1200" dirty="0">
                          <a:effectLst/>
                        </a:rPr>
                        <a:t>Pri veľkom počte skupín, učiteľ môže stratiť prehľad o ich činnosti</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extLst>
                  <a:ext uri="{0D108BD9-81ED-4DB2-BD59-A6C34878D82A}">
                    <a16:rowId xmlns:a16="http://schemas.microsoft.com/office/drawing/2014/main" val="3311222877"/>
                  </a:ext>
                </a:extLst>
              </a:tr>
              <a:tr h="684286">
                <a:tc>
                  <a:txBody>
                    <a:bodyPr/>
                    <a:lstStyle/>
                    <a:p>
                      <a:pPr>
                        <a:lnSpc>
                          <a:spcPct val="150000"/>
                        </a:lnSpc>
                        <a:spcAft>
                          <a:spcPts val="0"/>
                        </a:spcAft>
                      </a:pPr>
                      <a:r>
                        <a:rPr lang="sk-SK" sz="1200" dirty="0">
                          <a:effectLst/>
                        </a:rPr>
                        <a:t>Naučia sa plánovať svoju prácu/efektívnosť využitia času</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tc>
                  <a:txBody>
                    <a:bodyPr/>
                    <a:lstStyle/>
                    <a:p>
                      <a:pPr>
                        <a:lnSpc>
                          <a:spcPct val="150000"/>
                        </a:lnSpc>
                        <a:spcAft>
                          <a:spcPts val="0"/>
                        </a:spcAft>
                      </a:pPr>
                      <a:r>
                        <a:rPr lang="sk-SK" sz="1200" dirty="0">
                          <a:effectLst/>
                        </a:rPr>
                        <a:t>Nerovnomerný počet žiakov v skupine pri absencii žiakov v triede</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extLst>
                  <a:ext uri="{0D108BD9-81ED-4DB2-BD59-A6C34878D82A}">
                    <a16:rowId xmlns:a16="http://schemas.microsoft.com/office/drawing/2014/main" val="982696289"/>
                  </a:ext>
                </a:extLst>
              </a:tr>
              <a:tr h="972693">
                <a:tc>
                  <a:txBody>
                    <a:bodyPr/>
                    <a:lstStyle/>
                    <a:p>
                      <a:pPr>
                        <a:lnSpc>
                          <a:spcPct val="150000"/>
                        </a:lnSpc>
                        <a:spcAft>
                          <a:spcPts val="0"/>
                        </a:spcAft>
                      </a:pPr>
                      <a:r>
                        <a:rPr lang="sk-SK" sz="1200">
                          <a:effectLst/>
                        </a:rPr>
                        <a:t>Rešpektovanie ostatných členov skupiny</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tc>
                  <a:txBody>
                    <a:bodyPr/>
                    <a:lstStyle/>
                    <a:p>
                      <a:pPr>
                        <a:lnSpc>
                          <a:spcPct val="150000"/>
                        </a:lnSpc>
                        <a:spcAft>
                          <a:spcPts val="0"/>
                        </a:spcAft>
                      </a:pPr>
                      <a:r>
                        <a:rPr lang="sk-SK" sz="1200" dirty="0">
                          <a:effectLst/>
                        </a:rPr>
                        <a:t>Odmietnutie aktivity v prípade zlého rozdelenia žiakov </a:t>
                      </a:r>
                      <a:r>
                        <a:rPr lang="sk-SK" sz="1200" dirty="0" smtClean="0">
                          <a:effectLst/>
                        </a:rPr>
                        <a:t>(nie </a:t>
                      </a:r>
                      <a:r>
                        <a:rPr lang="sk-SK" sz="1200" dirty="0">
                          <a:effectLst/>
                        </a:rPr>
                        <a:t>som s kamarátom v skupine)</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17" marB="45717">
                    <a:solidFill>
                      <a:srgbClr val="FFFF99">
                        <a:alpha val="94902"/>
                      </a:srgbClr>
                    </a:solidFill>
                  </a:tcPr>
                </a:tc>
                <a:extLst>
                  <a:ext uri="{0D108BD9-81ED-4DB2-BD59-A6C34878D82A}">
                    <a16:rowId xmlns:a16="http://schemas.microsoft.com/office/drawing/2014/main" val="3589748983"/>
                  </a:ext>
                </a:extLst>
              </a:tr>
            </a:tbl>
          </a:graphicData>
        </a:graphic>
      </p:graphicFrame>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8" name="Obdĺžnik 7"/>
          <p:cNvSpPr/>
          <p:nvPr/>
        </p:nvSpPr>
        <p:spPr>
          <a:xfrm>
            <a:off x="0" y="1164583"/>
            <a:ext cx="9144000" cy="461665"/>
          </a:xfrm>
          <a:prstGeom prst="rect">
            <a:avLst/>
          </a:prstGeom>
        </p:spPr>
        <p:txBody>
          <a:bodyPr wrap="square">
            <a:spAutoFit/>
          </a:bodyPr>
          <a:lstStyle/>
          <a:p>
            <a:pPr algn="ctr"/>
            <a:r>
              <a:rPr lang="es-ES" sz="2400" b="1" dirty="0" smtClean="0">
                <a:solidFill>
                  <a:srgbClr val="FFC000"/>
                </a:solidFill>
              </a:rPr>
              <a:t>. </a:t>
            </a:r>
            <a:endParaRPr lang="es-ES" sz="2400" b="1" dirty="0">
              <a:solidFill>
                <a:srgbClr val="FFC000"/>
              </a:solidFill>
            </a:endParaRPr>
          </a:p>
        </p:txBody>
      </p:sp>
      <p:sp>
        <p:nvSpPr>
          <p:cNvPr id="2" name="Obdĺžnik 1"/>
          <p:cNvSpPr/>
          <p:nvPr/>
        </p:nvSpPr>
        <p:spPr>
          <a:xfrm>
            <a:off x="349876" y="1290036"/>
            <a:ext cx="8627930" cy="2585323"/>
          </a:xfrm>
          <a:prstGeom prst="rect">
            <a:avLst/>
          </a:prstGeom>
        </p:spPr>
        <p:txBody>
          <a:bodyPr wrap="square">
            <a:spAutoFit/>
          </a:bodyPr>
          <a:lstStyle/>
          <a:p>
            <a:r>
              <a:rPr lang="sk-SK" b="1" dirty="0">
                <a:solidFill>
                  <a:srgbClr val="FF0000"/>
                </a:solidFill>
              </a:rPr>
              <a:t>Najideálnejší počet žiakov v skupine je </a:t>
            </a:r>
            <a:r>
              <a:rPr lang="sk-SK" b="1" dirty="0" smtClean="0">
                <a:solidFill>
                  <a:srgbClr val="FF0000"/>
                </a:solidFill>
              </a:rPr>
              <a:t>4. </a:t>
            </a:r>
          </a:p>
          <a:p>
            <a:endParaRPr lang="sk-SK" b="1" dirty="0">
              <a:solidFill>
                <a:srgbClr val="FF0000"/>
              </a:solidFill>
            </a:endParaRPr>
          </a:p>
          <a:p>
            <a:r>
              <a:rPr lang="sk-SK" b="1" dirty="0" smtClean="0"/>
              <a:t>Typy </a:t>
            </a:r>
            <a:r>
              <a:rPr lang="sk-SK" b="1" dirty="0"/>
              <a:t>skupín:</a:t>
            </a:r>
          </a:p>
          <a:p>
            <a:pPr marL="285750" indent="-285750">
              <a:buFont typeface="Arial" panose="020B0604020202020204" pitchFamily="34" charset="0"/>
              <a:buChar char="•"/>
            </a:pPr>
            <a:r>
              <a:rPr lang="sk-SK" dirty="0"/>
              <a:t>Prirodzené skupiny – dobrovoľný vyber žiakov</a:t>
            </a:r>
          </a:p>
          <a:p>
            <a:pPr marL="285750" indent="-285750">
              <a:buFont typeface="Arial" panose="020B0604020202020204" pitchFamily="34" charset="0"/>
              <a:buChar char="•"/>
            </a:pPr>
            <a:r>
              <a:rPr lang="sk-SK" dirty="0"/>
              <a:t>Zoznamovacie skupiny – spoznávanie sa nových žiakov</a:t>
            </a:r>
          </a:p>
          <a:p>
            <a:pPr marL="285750" indent="-285750">
              <a:buFont typeface="Arial" panose="020B0604020202020204" pitchFamily="34" charset="0"/>
              <a:buChar char="•"/>
            </a:pPr>
            <a:r>
              <a:rPr lang="sk-SK" dirty="0"/>
              <a:t>Krátkodobé skupiny – najviac používané na krátke aktivity</a:t>
            </a:r>
          </a:p>
          <a:p>
            <a:pPr marL="285750" indent="-285750">
              <a:buFont typeface="Arial" panose="020B0604020202020204" pitchFamily="34" charset="0"/>
              <a:buChar char="•"/>
            </a:pPr>
            <a:r>
              <a:rPr lang="sk-SK" dirty="0"/>
              <a:t>Dlhodobé skupiny – pri dlhodobej práci, efektívne </a:t>
            </a:r>
          </a:p>
          <a:p>
            <a:pPr marL="285750" indent="-285750">
              <a:buFont typeface="Arial" panose="020B0604020202020204" pitchFamily="34" charset="0"/>
              <a:buChar char="•"/>
            </a:pPr>
            <a:r>
              <a:rPr lang="sk-SK" dirty="0"/>
              <a:t>Homogénne – ak učiteľ potrebuje pracovať so skupinou slabších žiakov </a:t>
            </a:r>
          </a:p>
          <a:p>
            <a:pPr marL="285750" indent="-285750">
              <a:buFont typeface="Arial" panose="020B0604020202020204" pitchFamily="34" charset="0"/>
              <a:buChar char="•"/>
            </a:pPr>
            <a:r>
              <a:rPr lang="sk-SK" dirty="0"/>
              <a:t>Heterogénne – žiaci rôznej úrovne zvládnutia úloh</a:t>
            </a:r>
          </a:p>
        </p:txBody>
      </p:sp>
      <p:pic>
        <p:nvPicPr>
          <p:cNvPr id="5" name="Obrázok 4"/>
          <p:cNvPicPr>
            <a:picLocks noChangeAspect="1"/>
          </p:cNvPicPr>
          <p:nvPr/>
        </p:nvPicPr>
        <p:blipFill rotWithShape="1">
          <a:blip r:embed="rId10"/>
          <a:srcRect t="6801" b="17601"/>
          <a:stretch/>
        </p:blipFill>
        <p:spPr>
          <a:xfrm>
            <a:off x="5650590" y="3501008"/>
            <a:ext cx="3493410" cy="2006499"/>
          </a:xfrm>
          <a:prstGeom prst="rect">
            <a:avLst/>
          </a:prstGeom>
        </p:spPr>
      </p:pic>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Obdĺžnik 3"/>
          <p:cNvSpPr/>
          <p:nvPr/>
        </p:nvSpPr>
        <p:spPr>
          <a:xfrm>
            <a:off x="329267" y="1216570"/>
            <a:ext cx="3769450" cy="4247317"/>
          </a:xfrm>
          <a:prstGeom prst="rect">
            <a:avLst/>
          </a:prstGeom>
        </p:spPr>
        <p:txBody>
          <a:bodyPr wrap="square">
            <a:spAutoFit/>
          </a:bodyPr>
          <a:lstStyle/>
          <a:p>
            <a:r>
              <a:rPr lang="sk-SK" b="1" dirty="0" smtClean="0">
                <a:solidFill>
                  <a:srgbClr val="FF0000"/>
                </a:solidFill>
              </a:rPr>
              <a:t>Ako </a:t>
            </a:r>
            <a:r>
              <a:rPr lang="sk-SK" b="1" dirty="0">
                <a:solidFill>
                  <a:srgbClr val="FF0000"/>
                </a:solidFill>
              </a:rPr>
              <a:t>vytvoriť skupiny žiakov</a:t>
            </a:r>
            <a:r>
              <a:rPr lang="sk-SK" b="1" dirty="0" smtClean="0">
                <a:solidFill>
                  <a:srgbClr val="FF0000"/>
                </a:solidFill>
              </a:rPr>
              <a:t>:</a:t>
            </a:r>
          </a:p>
          <a:p>
            <a:endParaRPr lang="sk-SK" b="1" dirty="0">
              <a:solidFill>
                <a:srgbClr val="FF0000"/>
              </a:solidFill>
            </a:endParaRPr>
          </a:p>
          <a:p>
            <a:r>
              <a:rPr lang="sk-SK" b="1" dirty="0"/>
              <a:t>AKO NIE!!! </a:t>
            </a:r>
            <a:r>
              <a:rPr lang="sk-SK" dirty="0"/>
              <a:t>Rozdelenie skupín podľa kamarátstva, vytvára priestor na konflikt a nespravodlivosť voči vylúčeným spolužiakom</a:t>
            </a:r>
            <a:r>
              <a:rPr lang="sk-SK" dirty="0" smtClean="0"/>
              <a:t>.</a:t>
            </a:r>
          </a:p>
          <a:p>
            <a:endParaRPr lang="sk-SK" dirty="0"/>
          </a:p>
          <a:p>
            <a:r>
              <a:rPr lang="sk-SK" b="1" dirty="0"/>
              <a:t>AKO ÁNO!!! </a:t>
            </a:r>
            <a:r>
              <a:rPr lang="sk-SK" dirty="0"/>
              <a:t>Náhodné delenie: žiakov motivujeme k tomu aby to brali ako výzvu do budúcnosti, keď vo svojom zamestnaní budú potrebovať schopnosť vychádzať s rôznymi ľuďmi. Trieda poskytuje bezpečné prostredie, kde si to môžu nacvičiť.</a:t>
            </a:r>
          </a:p>
          <a:p>
            <a:endParaRPr lang="sk-SK" dirty="0"/>
          </a:p>
        </p:txBody>
      </p:sp>
      <p:sp>
        <p:nvSpPr>
          <p:cNvPr id="5" name="Obdĺžnik 4"/>
          <p:cNvSpPr/>
          <p:nvPr/>
        </p:nvSpPr>
        <p:spPr>
          <a:xfrm>
            <a:off x="4258878" y="1196778"/>
            <a:ext cx="4716016" cy="4247317"/>
          </a:xfrm>
          <a:prstGeom prst="rect">
            <a:avLst/>
          </a:prstGeom>
        </p:spPr>
        <p:txBody>
          <a:bodyPr wrap="square">
            <a:spAutoFit/>
          </a:bodyPr>
          <a:lstStyle/>
          <a:p>
            <a:r>
              <a:rPr lang="sk-SK" b="1" dirty="0">
                <a:solidFill>
                  <a:srgbClr val="FF0000"/>
                </a:solidFill>
              </a:rPr>
              <a:t>Príklady náhodného delenia</a:t>
            </a:r>
          </a:p>
          <a:p>
            <a:r>
              <a:rPr lang="sk-SK" dirty="0" smtClean="0"/>
              <a:t>• Perá </a:t>
            </a:r>
            <a:r>
              <a:rPr lang="sk-SK" dirty="0"/>
              <a:t>– žiaci dajú svoje perá do pohára – perá sa náhodne losujú a vytvárajú skupiny</a:t>
            </a:r>
          </a:p>
          <a:p>
            <a:r>
              <a:rPr lang="sk-SK" dirty="0" smtClean="0"/>
              <a:t>• Mená </a:t>
            </a:r>
            <a:r>
              <a:rPr lang="sk-SK" dirty="0"/>
              <a:t>– lístky s menami žiakov, ktoré losujeme </a:t>
            </a:r>
          </a:p>
          <a:p>
            <a:r>
              <a:rPr lang="sk-SK" dirty="0" smtClean="0"/>
              <a:t>• Puzzle </a:t>
            </a:r>
            <a:r>
              <a:rPr lang="sk-SK" dirty="0"/>
              <a:t>– rozstriháme obrázok na časti, žiaci si losujú a hľadajú, s kým môžu obrázok poskladať</a:t>
            </a:r>
          </a:p>
          <a:p>
            <a:r>
              <a:rPr lang="sk-SK" dirty="0" smtClean="0"/>
              <a:t>• Hrdinovia </a:t>
            </a:r>
            <a:r>
              <a:rPr lang="sk-SK" dirty="0"/>
              <a:t>– obrázky filmových alebo rozprávkových hrdinov rozdáme žiakom a oni potom hľadajú svoju skupinu postáv z filmu/rozprávky ( môžeme použiť rôzne obmeny: mená slávnych osobností, obrázky, geometrické útvary, pesničky, roky a udalosti a pod</a:t>
            </a:r>
            <a:r>
              <a:rPr lang="sk-SK" dirty="0" smtClean="0"/>
              <a:t>.)</a:t>
            </a:r>
          </a:p>
          <a:p>
            <a:endParaRPr lang="sk-SK" dirty="0"/>
          </a:p>
          <a:p>
            <a:r>
              <a:rPr lang="sk-SK" b="1" i="1" dirty="0"/>
              <a:t>Tip: vyrobte si losovátka, ktoré budete používať celý rok </a:t>
            </a:r>
          </a:p>
        </p:txBody>
      </p:sp>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22279" y="1377196"/>
            <a:ext cx="8699442" cy="646331"/>
          </a:xfrm>
          <a:prstGeom prst="rect">
            <a:avLst/>
          </a:prstGeom>
        </p:spPr>
        <p:txBody>
          <a:bodyPr wrap="square">
            <a:spAutoFit/>
          </a:bodyPr>
          <a:lstStyle/>
          <a:p>
            <a:pPr algn="ctr"/>
            <a:r>
              <a:rPr lang="sk-SK" b="1" dirty="0">
                <a:solidFill>
                  <a:srgbClr val="FF0000"/>
                </a:solidFill>
              </a:rPr>
              <a:t>Porovnanie skupinového a kooperatívneho vyučovania</a:t>
            </a:r>
            <a:endParaRPr lang="sk-SK" dirty="0">
              <a:solidFill>
                <a:srgbClr val="FF0000"/>
              </a:solidFill>
            </a:endParaRPr>
          </a:p>
          <a:p>
            <a:endParaRPr lang="sk-SK" dirty="0"/>
          </a:p>
        </p:txBody>
      </p:sp>
      <p:graphicFrame>
        <p:nvGraphicFramePr>
          <p:cNvPr id="2" name="Tabuľka 1"/>
          <p:cNvGraphicFramePr>
            <a:graphicFrameLocks noGrp="1"/>
          </p:cNvGraphicFramePr>
          <p:nvPr>
            <p:extLst>
              <p:ext uri="{D42A27DB-BD31-4B8C-83A1-F6EECF244321}">
                <p14:modId xmlns:p14="http://schemas.microsoft.com/office/powerpoint/2010/main" val="3218503362"/>
              </p:ext>
            </p:extLst>
          </p:nvPr>
        </p:nvGraphicFramePr>
        <p:xfrm>
          <a:off x="1408767" y="1810826"/>
          <a:ext cx="6326466" cy="3633269"/>
        </p:xfrm>
        <a:graphic>
          <a:graphicData uri="http://schemas.openxmlformats.org/drawingml/2006/table">
            <a:tbl>
              <a:tblPr firstRow="1" bandRow="1">
                <a:tableStyleId>{5C22544A-7EE6-4342-B048-85BDC9FD1C3A}</a:tableStyleId>
              </a:tblPr>
              <a:tblGrid>
                <a:gridCol w="3163233">
                  <a:extLst>
                    <a:ext uri="{9D8B030D-6E8A-4147-A177-3AD203B41FA5}">
                      <a16:colId xmlns:a16="http://schemas.microsoft.com/office/drawing/2014/main" val="1990165277"/>
                    </a:ext>
                  </a:extLst>
                </a:gridCol>
                <a:gridCol w="3163233">
                  <a:extLst>
                    <a:ext uri="{9D8B030D-6E8A-4147-A177-3AD203B41FA5}">
                      <a16:colId xmlns:a16="http://schemas.microsoft.com/office/drawing/2014/main" val="682478027"/>
                    </a:ext>
                  </a:extLst>
                </a:gridCol>
              </a:tblGrid>
              <a:tr h="479866">
                <a:tc>
                  <a:txBody>
                    <a:bodyPr/>
                    <a:lstStyle/>
                    <a:p>
                      <a:pPr>
                        <a:lnSpc>
                          <a:spcPct val="150000"/>
                        </a:lnSpc>
                        <a:spcAft>
                          <a:spcPts val="0"/>
                        </a:spcAft>
                      </a:pPr>
                      <a:r>
                        <a:rPr lang="sk-SK" sz="1100" dirty="0">
                          <a:effectLst/>
                        </a:rPr>
                        <a:t>Skupinové vyučovanie</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C000"/>
                    </a:solidFill>
                  </a:tcPr>
                </a:tc>
                <a:tc>
                  <a:txBody>
                    <a:bodyPr/>
                    <a:lstStyle/>
                    <a:p>
                      <a:pPr>
                        <a:lnSpc>
                          <a:spcPct val="150000"/>
                        </a:lnSpc>
                        <a:spcAft>
                          <a:spcPts val="0"/>
                        </a:spcAft>
                      </a:pPr>
                      <a:r>
                        <a:rPr lang="sk-SK" sz="1100" dirty="0">
                          <a:effectLst/>
                        </a:rPr>
                        <a:t>Kooperatívne vyučovanie</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C000"/>
                    </a:solidFill>
                  </a:tcPr>
                </a:tc>
                <a:extLst>
                  <a:ext uri="{0D108BD9-81ED-4DB2-BD59-A6C34878D82A}">
                    <a16:rowId xmlns:a16="http://schemas.microsoft.com/office/drawing/2014/main" val="202124479"/>
                  </a:ext>
                </a:extLst>
              </a:tr>
              <a:tr h="891179">
                <a:tc>
                  <a:txBody>
                    <a:bodyPr/>
                    <a:lstStyle/>
                    <a:p>
                      <a:pPr>
                        <a:lnSpc>
                          <a:spcPct val="150000"/>
                        </a:lnSpc>
                        <a:spcAft>
                          <a:spcPts val="0"/>
                        </a:spcAft>
                      </a:pPr>
                      <a:r>
                        <a:rPr lang="sk-SK" sz="1100" dirty="0">
                          <a:effectLst/>
                        </a:rPr>
                        <a:t>Neuvažuje sa o sociálnych zručnostiach</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tc>
                  <a:txBody>
                    <a:bodyPr/>
                    <a:lstStyle/>
                    <a:p>
                      <a:pPr>
                        <a:lnSpc>
                          <a:spcPct val="150000"/>
                        </a:lnSpc>
                        <a:spcAft>
                          <a:spcPts val="0"/>
                        </a:spcAft>
                      </a:pPr>
                      <a:r>
                        <a:rPr lang="sk-SK" sz="1100" dirty="0">
                          <a:effectLst/>
                        </a:rPr>
                        <a:t>Cielené rozvíjanie sociálnych zručností</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extLst>
                  <a:ext uri="{0D108BD9-81ED-4DB2-BD59-A6C34878D82A}">
                    <a16:rowId xmlns:a16="http://schemas.microsoft.com/office/drawing/2014/main" val="2836117875"/>
                  </a:ext>
                </a:extLst>
              </a:tr>
              <a:tr h="891179">
                <a:tc>
                  <a:txBody>
                    <a:bodyPr/>
                    <a:lstStyle/>
                    <a:p>
                      <a:pPr>
                        <a:lnSpc>
                          <a:spcPct val="150000"/>
                        </a:lnSpc>
                        <a:spcAft>
                          <a:spcPts val="0"/>
                        </a:spcAft>
                      </a:pPr>
                      <a:r>
                        <a:rPr lang="sk-SK" sz="1100" dirty="0">
                          <a:effectLst/>
                        </a:rPr>
                        <a:t>Učiteľ nezasahuje do skupinovej práce</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tc>
                  <a:txBody>
                    <a:bodyPr/>
                    <a:lstStyle/>
                    <a:p>
                      <a:pPr>
                        <a:lnSpc>
                          <a:spcPct val="150000"/>
                        </a:lnSpc>
                        <a:spcAft>
                          <a:spcPts val="0"/>
                        </a:spcAft>
                      </a:pPr>
                      <a:r>
                        <a:rPr lang="sk-SK" sz="1100" dirty="0">
                          <a:effectLst/>
                        </a:rPr>
                        <a:t>Učiteľ pozoruje prácu a prípadne zasahuje</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extLst>
                  <a:ext uri="{0D108BD9-81ED-4DB2-BD59-A6C34878D82A}">
                    <a16:rowId xmlns:a16="http://schemas.microsoft.com/office/drawing/2014/main" val="4264499449"/>
                  </a:ext>
                </a:extLst>
              </a:tr>
              <a:tr h="891179">
                <a:tc>
                  <a:txBody>
                    <a:bodyPr/>
                    <a:lstStyle/>
                    <a:p>
                      <a:pPr>
                        <a:lnSpc>
                          <a:spcPct val="150000"/>
                        </a:lnSpc>
                        <a:spcAft>
                          <a:spcPts val="0"/>
                        </a:spcAft>
                      </a:pPr>
                      <a:r>
                        <a:rPr lang="sk-SK" sz="1100">
                          <a:effectLst/>
                        </a:rPr>
                        <a:t>Hlavnú činnosť vedie učiteľ alebo zvolený žiak</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tc>
                  <a:txBody>
                    <a:bodyPr/>
                    <a:lstStyle/>
                    <a:p>
                      <a:pPr>
                        <a:lnSpc>
                          <a:spcPct val="150000"/>
                        </a:lnSpc>
                        <a:spcAft>
                          <a:spcPts val="0"/>
                        </a:spcAft>
                      </a:pPr>
                      <a:r>
                        <a:rPr lang="sk-SK" sz="1100" dirty="0">
                          <a:effectLst/>
                        </a:rPr>
                        <a:t>Spoločné vedenie činnosti všetkými žiakmi</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extLst>
                  <a:ext uri="{0D108BD9-81ED-4DB2-BD59-A6C34878D82A}">
                    <a16:rowId xmlns:a16="http://schemas.microsoft.com/office/drawing/2014/main" val="3461357067"/>
                  </a:ext>
                </a:extLst>
              </a:tr>
              <a:tr h="479866">
                <a:tc>
                  <a:txBody>
                    <a:bodyPr/>
                    <a:lstStyle/>
                    <a:p>
                      <a:pPr>
                        <a:lnSpc>
                          <a:spcPct val="150000"/>
                        </a:lnSpc>
                        <a:spcAft>
                          <a:spcPts val="0"/>
                        </a:spcAft>
                      </a:pPr>
                      <a:r>
                        <a:rPr lang="sk-SK" sz="1100">
                          <a:effectLst/>
                        </a:rPr>
                        <a:t>Žiak zodpovedá iba za seba</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tc>
                  <a:txBody>
                    <a:bodyPr/>
                    <a:lstStyle/>
                    <a:p>
                      <a:pPr>
                        <a:lnSpc>
                          <a:spcPct val="150000"/>
                        </a:lnSpc>
                        <a:spcAft>
                          <a:spcPts val="0"/>
                        </a:spcAft>
                      </a:pPr>
                      <a:r>
                        <a:rPr lang="sk-SK" sz="1100" dirty="0">
                          <a:effectLst/>
                        </a:rPr>
                        <a:t>Zodpovednosť za celú skupinu</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396" marR="85396" marT="42698" marB="42698">
                    <a:solidFill>
                      <a:srgbClr val="FFFF99"/>
                    </a:solidFill>
                  </a:tcPr>
                </a:tc>
                <a:extLst>
                  <a:ext uri="{0D108BD9-81ED-4DB2-BD59-A6C34878D82A}">
                    <a16:rowId xmlns:a16="http://schemas.microsoft.com/office/drawing/2014/main" val="745938382"/>
                  </a:ext>
                </a:extLst>
              </a:tr>
            </a:tbl>
          </a:graphicData>
        </a:graphic>
      </p:graphicFrame>
    </p:spTree>
    <p:extLst>
      <p:ext uri="{BB962C8B-B14F-4D97-AF65-F5344CB8AC3E}">
        <p14:creationId xmlns:p14="http://schemas.microsoft.com/office/powerpoint/2010/main" val="27536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Education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36492" y="1397819"/>
            <a:ext cx="8942003" cy="3970318"/>
          </a:xfrm>
          <a:prstGeom prst="rect">
            <a:avLst/>
          </a:prstGeom>
        </p:spPr>
        <p:txBody>
          <a:bodyPr wrap="square">
            <a:spAutoFit/>
          </a:bodyPr>
          <a:lstStyle/>
          <a:p>
            <a:pPr algn="ctr"/>
            <a:r>
              <a:rPr lang="sk-SK" dirty="0"/>
              <a:t> </a:t>
            </a:r>
            <a:r>
              <a:rPr lang="sk-SK" b="1" dirty="0" smtClean="0">
                <a:solidFill>
                  <a:srgbClr val="FF0000"/>
                </a:solidFill>
              </a:rPr>
              <a:t>Príklady </a:t>
            </a:r>
            <a:r>
              <a:rPr lang="sk-SK" b="1" dirty="0">
                <a:solidFill>
                  <a:srgbClr val="FF0000"/>
                </a:solidFill>
              </a:rPr>
              <a:t>techník skupinového a kooperatívneho </a:t>
            </a:r>
            <a:r>
              <a:rPr lang="sk-SK" b="1" dirty="0" smtClean="0">
                <a:solidFill>
                  <a:srgbClr val="FF0000"/>
                </a:solidFill>
              </a:rPr>
              <a:t>vyučovania</a:t>
            </a:r>
          </a:p>
          <a:p>
            <a:endParaRPr lang="sk-SK" dirty="0">
              <a:solidFill>
                <a:srgbClr val="FF0000"/>
              </a:solidFill>
            </a:endParaRPr>
          </a:p>
          <a:p>
            <a:pPr marL="285750" lvl="0" indent="-285750">
              <a:lnSpc>
                <a:spcPct val="150000"/>
              </a:lnSpc>
              <a:buFont typeface="Arial" panose="020B0604020202020204" pitchFamily="34" charset="0"/>
              <a:buChar char="•"/>
            </a:pPr>
            <a:r>
              <a:rPr lang="sk-SK" dirty="0"/>
              <a:t>Kontrolovaná diskusia</a:t>
            </a:r>
          </a:p>
          <a:p>
            <a:pPr marL="285750" lvl="0" indent="-285750">
              <a:lnSpc>
                <a:spcPct val="150000"/>
              </a:lnSpc>
              <a:buFont typeface="Arial" panose="020B0604020202020204" pitchFamily="34" charset="0"/>
              <a:buChar char="•"/>
            </a:pPr>
            <a:r>
              <a:rPr lang="sk-SK" dirty="0"/>
              <a:t>Diskusia krok po kroku</a:t>
            </a:r>
          </a:p>
          <a:p>
            <a:pPr marL="285750" lvl="0" indent="-285750">
              <a:lnSpc>
                <a:spcPct val="150000"/>
              </a:lnSpc>
              <a:buFont typeface="Arial" panose="020B0604020202020204" pitchFamily="34" charset="0"/>
              <a:buChar char="•"/>
            </a:pPr>
            <a:r>
              <a:rPr lang="sk-SK" dirty="0"/>
              <a:t>Bzučiace skupiny  </a:t>
            </a:r>
          </a:p>
          <a:p>
            <a:pPr marL="285750" lvl="0" indent="-285750">
              <a:lnSpc>
                <a:spcPct val="150000"/>
              </a:lnSpc>
              <a:buFont typeface="Arial" panose="020B0604020202020204" pitchFamily="34" charset="0"/>
              <a:buChar char="•"/>
            </a:pPr>
            <a:r>
              <a:rPr lang="sk-SK" dirty="0"/>
              <a:t>Snehová guľa  </a:t>
            </a:r>
          </a:p>
          <a:p>
            <a:pPr marL="285750" lvl="0" indent="-285750">
              <a:lnSpc>
                <a:spcPct val="150000"/>
              </a:lnSpc>
              <a:buFont typeface="Arial" panose="020B0604020202020204" pitchFamily="34" charset="0"/>
              <a:buChar char="•"/>
            </a:pPr>
            <a:r>
              <a:rPr lang="sk-SK" dirty="0"/>
              <a:t>Prekrížené skupiny</a:t>
            </a:r>
          </a:p>
          <a:p>
            <a:pPr marL="285750" lvl="0" indent="-285750">
              <a:lnSpc>
                <a:spcPct val="150000"/>
              </a:lnSpc>
              <a:buFont typeface="Arial" panose="020B0604020202020204" pitchFamily="34" charset="0"/>
              <a:buChar char="•"/>
            </a:pPr>
            <a:r>
              <a:rPr lang="sk-SK" dirty="0"/>
              <a:t>Myšlienková mapa</a:t>
            </a:r>
          </a:p>
          <a:p>
            <a:pPr marL="285750" lvl="0" indent="-285750">
              <a:lnSpc>
                <a:spcPct val="150000"/>
              </a:lnSpc>
              <a:buFont typeface="Arial" panose="020B0604020202020204" pitchFamily="34" charset="0"/>
              <a:buChar char="•"/>
            </a:pPr>
            <a:r>
              <a:rPr lang="sk-SK" dirty="0"/>
              <a:t>Skladačka/ Puzzle alebo Kruh expertov</a:t>
            </a:r>
          </a:p>
          <a:p>
            <a:pPr marL="285750" lvl="0" indent="-285750">
              <a:lnSpc>
                <a:spcPct val="150000"/>
              </a:lnSpc>
              <a:buFont typeface="Arial" panose="020B0604020202020204" pitchFamily="34" charset="0"/>
              <a:buChar char="•"/>
            </a:pPr>
            <a:r>
              <a:rPr lang="en-GB" dirty="0"/>
              <a:t>Akvárium</a:t>
            </a:r>
            <a:endParaRPr lang="sk-SK" dirty="0"/>
          </a:p>
        </p:txBody>
      </p:sp>
      <p:pic>
        <p:nvPicPr>
          <p:cNvPr id="2" name="Obrázok 1"/>
          <p:cNvPicPr>
            <a:picLocks noChangeAspect="1"/>
          </p:cNvPicPr>
          <p:nvPr/>
        </p:nvPicPr>
        <p:blipFill rotWithShape="1">
          <a:blip r:embed="rId10"/>
          <a:srcRect b="6800"/>
          <a:stretch/>
        </p:blipFill>
        <p:spPr>
          <a:xfrm>
            <a:off x="4665466" y="2017330"/>
            <a:ext cx="3774107" cy="3097121"/>
          </a:xfrm>
          <a:prstGeom prst="rect">
            <a:avLst/>
          </a:prstGeom>
        </p:spPr>
      </p:pic>
    </p:spTree>
    <p:extLst>
      <p:ext uri="{BB962C8B-B14F-4D97-AF65-F5344CB8AC3E}">
        <p14:creationId xmlns:p14="http://schemas.microsoft.com/office/powerpoint/2010/main" val="135992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16325</TotalTime>
  <Words>2649</Words>
  <Application>Microsoft Office PowerPoint</Application>
  <PresentationFormat>Prezentácia na obrazovke (4:3)</PresentationFormat>
  <Paragraphs>182</Paragraphs>
  <Slides>17</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17</vt:i4>
      </vt:variant>
    </vt:vector>
  </HeadingPairs>
  <TitlesOfParts>
    <vt:vector size="22"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1179</cp:revision>
  <dcterms:created xsi:type="dcterms:W3CDTF">2010-12-09T22:38:35Z</dcterms:created>
  <dcterms:modified xsi:type="dcterms:W3CDTF">2024-12-19T13:56:59Z</dcterms:modified>
</cp:coreProperties>
</file>