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8" r:id="rId1"/>
  </p:sldMasterIdLst>
  <p:sldIdLst>
    <p:sldId id="647" r:id="rId2"/>
    <p:sldId id="654" r:id="rId3"/>
    <p:sldId id="257" r:id="rId4"/>
    <p:sldId id="258" r:id="rId5"/>
    <p:sldId id="259" r:id="rId6"/>
    <p:sldId id="260" r:id="rId7"/>
    <p:sldId id="648" r:id="rId8"/>
    <p:sldId id="649" r:id="rId9"/>
    <p:sldId id="650" r:id="rId10"/>
    <p:sldId id="653" r:id="rId11"/>
    <p:sldId id="652" r:id="rId12"/>
    <p:sldId id="261" r:id="rId13"/>
  </p:sldIdLst>
  <p:sldSz cx="12192000" cy="6858000"/>
  <p:notesSz cx="6858000" cy="9144000"/>
  <p:defaultTextStyle>
    <a:defPPr>
      <a:defRPr lang="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1993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4486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0229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3322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5157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4019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5234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7183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7359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497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1027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2873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0511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5486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7844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9796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2342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94" r:id="rId6"/>
    <p:sldLayoutId id="2147483995" r:id="rId7"/>
    <p:sldLayoutId id="2147483996" r:id="rId8"/>
    <p:sldLayoutId id="2147483997" r:id="rId9"/>
    <p:sldLayoutId id="2147483998" r:id="rId10"/>
    <p:sldLayoutId id="2147483999" r:id="rId11"/>
    <p:sldLayoutId id="2147484000" r:id="rId12"/>
    <p:sldLayoutId id="2147484001" r:id="rId13"/>
    <p:sldLayoutId id="2147484002" r:id="rId14"/>
    <p:sldLayoutId id="2147484003" r:id="rId15"/>
    <p:sldLayoutId id="214748400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ĺžnik 5"/>
          <p:cNvSpPr/>
          <p:nvPr/>
        </p:nvSpPr>
        <p:spPr>
          <a:xfrm>
            <a:off x="1559494" y="1127617"/>
            <a:ext cx="9144000" cy="36163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k" sz="700" dirty="0">
                <a:ea typeface="Verdana" panose="020B0604030504040204" pitchFamily="34" charset="0"/>
                <a:cs typeface="Verdana" panose="020B0604030504040204" pitchFamily="34" charset="0"/>
              </a:rPr>
              <a:t>Projekt</a:t>
            </a:r>
            <a:r>
              <a:rPr lang="sk" sz="700" b="1" dirty="0"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sk" sz="700" b="1" dirty="0"/>
              <a:t>Innovative STEPS </a:t>
            </a:r>
            <a:r>
              <a:rPr lang="sk" sz="700" dirty="0"/>
              <a:t>(Innovative SusTainability Education for Prosperous Schools )</a:t>
            </a:r>
            <a:endParaRPr lang="sk-SK" sz="700" dirty="0"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sk" sz="700" dirty="0">
                <a:ea typeface="Verdana" panose="020B0604030504040204" pitchFamily="34" charset="0"/>
                <a:cs typeface="Verdana" panose="020B0604030504040204" pitchFamily="34" charset="0"/>
              </a:rPr>
              <a:t>ID číslo projektu :  </a:t>
            </a:r>
            <a:r>
              <a:rPr lang="sk" sz="700" dirty="0"/>
              <a:t>2022-1-SK01-KA220-SCH-000085417</a:t>
            </a:r>
            <a:r>
              <a:rPr lang="sk" sz="700" dirty="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1378634" y="2317844"/>
            <a:ext cx="94675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" sz="6000" b="1" dirty="0">
                <a:solidFill>
                  <a:schemeClr val="accent5">
                    <a:lumMod val="75000"/>
                  </a:schemeClr>
                </a:solidFill>
              </a:rPr>
              <a:t>8. Hierarchia odpadu</a:t>
            </a:r>
            <a:endParaRPr lang="sk-SK" sz="6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1" name="Obrázok 10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644162" y="196985"/>
            <a:ext cx="1686485" cy="647665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2" name="Picture 9" descr="C:\Users\d.sadovska\Desktop\zs plzen.jp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929830" y="6103086"/>
            <a:ext cx="1040267" cy="47547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4" name="Picture 6" descr="\\raabesksrvfs02v\Spolocny\VO\Erasmus+2022_Sk\loga\Obezitologicka asociacia - logo\EN farba.jpg"/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3139559" y="6083114"/>
            <a:ext cx="908950" cy="47547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5" name="Picture 7"/>
          <p:cNvPicPr/>
          <p:nvPr/>
        </p:nvPicPr>
        <p:blipFill>
          <a:blip r:embed="rId5"/>
          <a:srcRect/>
          <a:stretch>
            <a:fillRect/>
          </a:stretch>
        </p:blipFill>
        <p:spPr>
          <a:xfrm>
            <a:off x="4151784" y="6019703"/>
            <a:ext cx="1008112" cy="616865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6" name="Picture 5" descr="C:\Users\d.sadovska\Desktop\LOGA_EXPOL_NOVE 2022\logo-expol-pedagogika-22.png"/>
          <p:cNvPicPr/>
          <p:nvPr/>
        </p:nvPicPr>
        <p:blipFill>
          <a:blip r:embed="rId6"/>
          <a:srcRect/>
          <a:stretch>
            <a:fillRect/>
          </a:stretch>
        </p:blipFill>
        <p:spPr>
          <a:xfrm>
            <a:off x="5329358" y="6103087"/>
            <a:ext cx="802136" cy="479687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7" name="Picture 8" descr="\\raabesksrvfs02v\Spolocny\VO\Erasmus+2022_Sk\loga\ZS JP Majcichov - logo\maly palarik anj.jpg"/>
          <p:cNvPicPr/>
          <p:nvPr/>
        </p:nvPicPr>
        <p:blipFill>
          <a:blip r:embed="rId7"/>
          <a:srcRect/>
          <a:stretch>
            <a:fillRect/>
          </a:stretch>
        </p:blipFill>
        <p:spPr>
          <a:xfrm>
            <a:off x="6550740" y="6019702"/>
            <a:ext cx="651825" cy="602301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8" name="Obrázok 17"/>
          <p:cNvPicPr/>
          <p:nvPr/>
        </p:nvPicPr>
        <p:blipFill>
          <a:blip r:embed="rId8"/>
          <a:srcRect l="619" t="15000" r="86535" b="62930"/>
          <a:stretch>
            <a:fillRect/>
          </a:stretch>
        </p:blipFill>
        <p:spPr>
          <a:xfrm>
            <a:off x="7719264" y="6019701"/>
            <a:ext cx="747581" cy="616866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9" name="Obrázok 18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5" y="6173901"/>
            <a:ext cx="1149519" cy="3762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447C3D3D-DE84-9531-8D8B-804AFB15538B}"/>
              </a:ext>
            </a:extLst>
          </p:cNvPr>
          <p:cNvSpPr txBox="1"/>
          <p:nvPr/>
        </p:nvSpPr>
        <p:spPr>
          <a:xfrm>
            <a:off x="2818552" y="3771907"/>
            <a:ext cx="630082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k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Recyklácia a znovupoužitie</a:t>
            </a:r>
          </a:p>
          <a:p>
            <a:pPr algn="ctr"/>
            <a:r>
              <a:rPr lang="sk" sz="3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Viečkové Jojo</a:t>
            </a:r>
            <a:endParaRPr lang="cs-CZ" sz="32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" name="Obrázok 1"/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770" y="234811"/>
            <a:ext cx="3117184" cy="758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456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8827DB-B8FB-D2D4-7482-AEF0EE929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Metodické pokyny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7347AC-0105-16BF-FFD8-2959BF5E6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dokončenie teoretickej časti je nutné, aby mali žiaci už k dispozícii pracovný postup s obrázkami.</a:t>
            </a:r>
            <a:endParaRPr lang="cs-CZ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pracovnom postupe môžete v bode 2 použiť namiesto nožníc na nechty napríklad klinec alebo iné vybavenie dielní.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s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tomto kroku dbajte na zvýšenú pozornosť bezpečnosti práce.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bode 11 až 14 (tvorba záslepiek) ide o vizuálne stvárnenie túto časť je možné preskočiť.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 použití záslepiek je nutné pre správne fungovanie Joja využiť nejakú prídavnú záťaž.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pracovnom postupe je použitá drevená korálka, ale mala by fungovať akákoľvek náhrada, ktorá zvýši váhu Jojo, napríklad kus korkového štuple, podložka skrutky, matice atď.</a:t>
            </a:r>
            <a:endParaRPr lang="cs-CZ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4912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BF7382-B8A9-3B4E-8B89-DD6CBF11D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7199" y="624110"/>
            <a:ext cx="8911687" cy="1280890"/>
          </a:xfrm>
        </p:spPr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Metodické pokyny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324107-3B42-FE7E-4261-DE547F422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konci aktivity je vhodné vykonať diskusiu so žiakmi na tému: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sk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recyklácia a znovupoužitie,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sk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kontrola pracovných listov,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sk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predvedenie výrobkov.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5453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7EBA13-A4D0-F517-7CBB-2A7272D4C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" sz="2400" dirty="0"/>
              <a:t>Téma č. 8: Čo je najdôležitejšie (najvýznamnejšie) pre znižovanie znečistenia prírody plastovými odpadmi?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F9544C-CBB1-CDBE-E1EB-A52F240A3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6605" y="2221524"/>
            <a:ext cx="8915400" cy="3777622"/>
          </a:xfrm>
        </p:spPr>
        <p:txBody>
          <a:bodyPr/>
          <a:lstStyle/>
          <a:p>
            <a:pPr marL="0" indent="0">
              <a:buNone/>
            </a:pPr>
            <a:r>
              <a:rPr lang="sk" dirty="0"/>
              <a:t>a) recyklácia plastov </a:t>
            </a:r>
            <a:r>
              <a:rPr lang="cs-CZ" dirty="0"/>
              <a:t/>
            </a:r>
            <a:br>
              <a:rPr lang="cs-CZ" dirty="0"/>
            </a:br>
            <a:r>
              <a:rPr lang="sk" b="1" dirty="0"/>
              <a:t>b) zníženie produkcie plastov </a:t>
            </a:r>
            <a:r>
              <a:rPr lang="cs-CZ" dirty="0"/>
              <a:t/>
            </a:r>
            <a:br>
              <a:rPr lang="cs-CZ" dirty="0"/>
            </a:br>
            <a:r>
              <a:rPr lang="sk" dirty="0"/>
              <a:t>c) znovupoužitie plastov </a:t>
            </a:r>
            <a:r>
              <a:rPr lang="cs-CZ" dirty="0"/>
              <a:t/>
            </a:r>
            <a:br>
              <a:rPr lang="cs-CZ" dirty="0"/>
            </a:br>
            <a:r>
              <a:rPr lang="sk" dirty="0"/>
              <a:t>d) neviem</a:t>
            </a:r>
          </a:p>
        </p:txBody>
      </p:sp>
    </p:spTree>
    <p:extLst>
      <p:ext uri="{BB962C8B-B14F-4D97-AF65-F5344CB8AC3E}">
        <p14:creationId xmlns:p14="http://schemas.microsoft.com/office/powerpoint/2010/main" val="3398196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chemeClr val="accent5">
                    <a:lumMod val="75000"/>
                  </a:schemeClr>
                </a:solidFill>
              </a:rPr>
              <a:t>Úvod do témy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592925" y="2353408"/>
            <a:ext cx="8915400" cy="3777622"/>
          </a:xfrm>
        </p:spPr>
        <p:txBody>
          <a:bodyPr/>
          <a:lstStyle/>
          <a:p>
            <a:pPr marL="0" indent="0">
              <a:buNone/>
            </a:pPr>
            <a:r>
              <a:rPr lang="sk-SK" b="1" dirty="0"/>
              <a:t>Hierarchia odpadového hospodárstva </a:t>
            </a:r>
            <a:r>
              <a:rPr lang="sk-SK" dirty="0"/>
              <a:t>je kľúčovým aspektom odpadového hospodárstva. Ak sa </a:t>
            </a:r>
            <a:r>
              <a:rPr lang="sk-SK" dirty="0" smtClean="0"/>
              <a:t>budú dodržiavať </a:t>
            </a:r>
            <a:r>
              <a:rPr lang="sk-SK" dirty="0"/>
              <a:t>jej zásady, povedie to k zníženiu celkovej produkcie odpadu v spoločnosti</a:t>
            </a:r>
            <a:r>
              <a:rPr lang="sk-SK" dirty="0" smtClean="0"/>
              <a:t>.</a:t>
            </a:r>
          </a:p>
          <a:p>
            <a:pPr marL="0" indent="0">
              <a:buNone/>
            </a:pPr>
            <a:r>
              <a:rPr lang="sk-SK" dirty="0" smtClean="0"/>
              <a:t>Vytváranie </a:t>
            </a:r>
            <a:r>
              <a:rPr lang="sk-SK" dirty="0"/>
              <a:t>nových výrobkov z odpadových materiálov potom demonštruje využitie </a:t>
            </a:r>
            <a:r>
              <a:rPr lang="sk-SK" b="1" dirty="0"/>
              <a:t>recyklácie </a:t>
            </a:r>
            <a:r>
              <a:rPr lang="sk-SK" dirty="0"/>
              <a:t>v praxi </a:t>
            </a:r>
            <a:r>
              <a:rPr lang="sk-SK" dirty="0" smtClean="0"/>
              <a:t>na individuálnej </a:t>
            </a:r>
            <a:r>
              <a:rPr lang="sk-SK" dirty="0"/>
              <a:t>úrovni.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1312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D1E8C4-09FB-4A44-AA1B-C049D0291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Ciele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EC09DF-302C-44CC-A893-47EA68087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" dirty="0"/>
              <a:t>Cieľom úlohy je upevnenie znalostí v oblasti problematiky hierarchie odpadu, recyklácie a znovupoužitia plastových materiálov.</a:t>
            </a:r>
          </a:p>
          <a:p>
            <a:r>
              <a:rPr lang="sk" dirty="0"/>
              <a:t>Porozumenie jednotlivým pojmom aj v angličtine.</a:t>
            </a:r>
          </a:p>
          <a:p>
            <a:r>
              <a:rPr lang="sk" dirty="0"/>
              <a:t>Praktické vyskúšanie využitia zvyškových plastových materiálov (recyklácia a znovupoužitie) pri tvorbe vlastného Jojo.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779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C2FFA6-1D21-0867-A7AD-C625BCCE4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Pomôcky a materiál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FDFEC1-E05B-E70B-E547-03B4ED7F0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k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Materiál</a:t>
            </a:r>
          </a:p>
          <a:p>
            <a:r>
              <a:rPr lang="sk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Plastové viečka 2ks,</a:t>
            </a:r>
          </a:p>
          <a:p>
            <a:r>
              <a:rPr lang="sk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špajle 1ks,</a:t>
            </a:r>
          </a:p>
          <a:p>
            <a:r>
              <a:rPr lang="sk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bavlnka,</a:t>
            </a:r>
          </a:p>
          <a:p>
            <a:r>
              <a:rPr lang="sk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drevené korálky 2ks,</a:t>
            </a:r>
          </a:p>
          <a:p>
            <a:r>
              <a:rPr lang="sk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farebný papier alebo štvrtka 1ks.</a:t>
            </a:r>
          </a:p>
          <a:p>
            <a:pPr marL="0" indent="0">
              <a:buNone/>
            </a:pPr>
            <a:r>
              <a:rPr lang="sk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Nástroje a pomôcky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sk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Tavná pištoľ,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sk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nožnice,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sk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nožnice na nechty.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2219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2806AE-7EA8-C889-B669-59C9E9F23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Organizácia výučby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92D5F8-13C1-7D7E-D214-DE2F454BC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" dirty="0"/>
              <a:t>Pre úvod do problematiky je možné použiť frontálnu metódu.</a:t>
            </a:r>
          </a:p>
          <a:p>
            <a:r>
              <a:rPr lang="sk" dirty="0"/>
              <a:t>Ďalej nadväzuje samostatná práca (skupinová práca vo dvojiciach) žiakov v teoretickej časti.</a:t>
            </a:r>
          </a:p>
          <a:p>
            <a:r>
              <a:rPr lang="sk" dirty="0"/>
              <a:t>V praktickej časti pracujú žiaci samostatne podľa pracovného postupu.</a:t>
            </a:r>
          </a:p>
          <a:p>
            <a:r>
              <a:rPr lang="sk" dirty="0"/>
              <a:t>V prípade dostatku času je vhodné každú časť zakončiť diskusiou:</a:t>
            </a:r>
          </a:p>
          <a:p>
            <a:pPr lvl="1"/>
            <a:r>
              <a:rPr lang="sk" dirty="0"/>
              <a:t>Zhrnutie problematiky,</a:t>
            </a:r>
          </a:p>
          <a:p>
            <a:pPr lvl="1"/>
            <a:r>
              <a:rPr lang="sk" dirty="0"/>
              <a:t>zhodnotenie práce,</a:t>
            </a:r>
          </a:p>
          <a:p>
            <a:pPr lvl="1"/>
            <a:r>
              <a:rPr lang="sk" dirty="0"/>
              <a:t>ohodnotenie výrobkov.</a:t>
            </a:r>
          </a:p>
        </p:txBody>
      </p:sp>
    </p:spTree>
    <p:extLst>
      <p:ext uri="{BB962C8B-B14F-4D97-AF65-F5344CB8AC3E}">
        <p14:creationId xmlns:p14="http://schemas.microsoft.com/office/powerpoint/2010/main" val="1651125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7392D3-A8E6-3856-29AA-3772A682A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Úlohy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2B0BAC-57C9-82C0-A601-B9496528E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sk" dirty="0"/>
              <a:t>Pojem hierarchia odpadu – zamyslenie sa nad pojmom, hľadanie jeho vysvetlenia.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sk" dirty="0"/>
              <a:t>Pyramída hierarchie odpadu – zoradenie pyramídy pojmov v AJ.</a:t>
            </a:r>
          </a:p>
          <a:p>
            <a:pPr marL="514350" indent="-514350">
              <a:buAutoNum type="arabicPeriod"/>
            </a:pPr>
            <a:r>
              <a:rPr lang="sk" dirty="0"/>
              <a:t>Vysvetlenie jednotlivých pojmov – žiaci sa poradia vo dvojiciach nad jednotlivými pojmami. Ak ich nepoznajú, môžu ich vyhľadať na internete.</a:t>
            </a:r>
          </a:p>
          <a:p>
            <a:pPr marL="514350" indent="-514350">
              <a:buAutoNum type="arabicPeriod"/>
            </a:pPr>
            <a:r>
              <a:rPr lang="sk" dirty="0"/>
              <a:t>Zamyslenie sa nad pracovným postupom – žiaci si prezrú pracovný postup a pokúsia sa určiť do akých kategórií z hľadiska odpadového hospodárstva tvorba Jojo patrí.</a:t>
            </a:r>
          </a:p>
          <a:p>
            <a:pPr marL="514350" indent="-514350">
              <a:buAutoNum type="arabicPeriod"/>
            </a:pPr>
            <a:r>
              <a:rPr lang="sk" dirty="0"/>
              <a:t>Tvorba Jojo – v praktickej časti žiaci vytvoria vlastnú hračku zo zvyškových plastových materiálov (plastové viečka).</a:t>
            </a:r>
          </a:p>
        </p:txBody>
      </p:sp>
    </p:spTree>
    <p:extLst>
      <p:ext uri="{BB962C8B-B14F-4D97-AF65-F5344CB8AC3E}">
        <p14:creationId xmlns:p14="http://schemas.microsoft.com/office/powerpoint/2010/main" val="3793765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9AAE59-5ED5-0AA0-A366-7CCD16C30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Metodické pokyny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C790A8-57B0-F2EB-BDA0-917E4C3F4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Žiaci si v teoretickej časti pripomenú problematiku hierarchie odpadu s terminológiou v angličtine a jednotlivé princípy vysvetlia.</a:t>
            </a:r>
          </a:p>
          <a:p>
            <a:pPr lvl="1"/>
            <a:r>
              <a:rPr lang="s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jedná o medzinárodnú problematiku termíny je potrebné poznať anglicky – medzipredmetová väzba s AJ (iba SK, CZ, BG verzia)</a:t>
            </a: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praktickej časti si pomocou tavnej pištole a plastových viečok vytvorí vlastné jojo.</a:t>
            </a:r>
          </a:p>
          <a:p>
            <a:r>
              <a:rPr lang="s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 vytvorení výrobku je vhodné, aby si žiaci jojo medzi sebou ukázali av rámci predvádzania je vhodné urobiť so žiakmi diskusiu na tému významu recyklácie a ďalších možných výrobkov zo zvyškových plastových materiálov.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5688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BF7382-B8A9-3B4E-8B89-DD6CBF11D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Metodické pokyny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324107-3B42-FE7E-4261-DE547F422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konci aktivity je vhodné vykonať diskusiu so žiakmi na tému: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sk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recyklácia a znovupoužitie,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sk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kontrola pracovných listov,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sk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predvedenie výrobkov.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0987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8827DB-B8FB-D2D4-7482-AEF0EE929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Metodické pokyny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7347AC-0105-16BF-FFD8-2959BF5E6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teoretickej časti nie je dôležitý presný preklad, ale skôr význam pojmov.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Pokiaľ sa žiaci s tematikou odpadového hospodárstva (hierarchia odpadu) doteraz nestretli: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sk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napovedať </a:t>
            </a:r>
            <a:r>
              <a:rPr lang="s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že sa termín týka obrázku pyramídy.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sk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Žiaci môžu </a:t>
            </a:r>
            <a:r>
              <a:rPr lang="s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pracovné listy spracovávať vo dvojiciach či skupinách.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s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Môžete tiež žiakom umožniť využívať internet atď.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pyramíde je dôležité iba poradie, takže existujú dve možné riešenia (podľa významu pochopenia základne a špičky pyramídy)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sk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Prevention</a:t>
            </a:r>
            <a:r>
              <a:rPr lang="s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k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&gt; </a:t>
            </a:r>
            <a:r>
              <a:rPr lang="sk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Redukcia </a:t>
            </a:r>
            <a:r>
              <a:rPr lang="sk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&gt; </a:t>
            </a:r>
            <a:r>
              <a:rPr lang="sk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Reuse </a:t>
            </a:r>
            <a:r>
              <a:rPr lang="sk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&gt; </a:t>
            </a:r>
            <a:r>
              <a:rPr lang="sk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Recycle </a:t>
            </a:r>
            <a:r>
              <a:rPr lang="sk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&gt; </a:t>
            </a:r>
            <a:r>
              <a:rPr lang="sk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Recovery </a:t>
            </a:r>
            <a:r>
              <a:rPr lang="sk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&gt; </a:t>
            </a:r>
            <a:r>
              <a:rPr lang="sk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Dispose </a:t>
            </a:r>
            <a:r>
              <a:rPr lang="s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4801073"/>
      </p:ext>
    </p:extLst>
  </p:cSld>
  <p:clrMapOvr>
    <a:masterClrMapping/>
  </p:clrMapOvr>
</p:sld>
</file>

<file path=ppt/theme/theme1.xml><?xml version="1.0" encoding="utf-8"?>
<a:theme xmlns:a="http://schemas.openxmlformats.org/drawingml/2006/main" name="Dym">
  <a:themeElements>
    <a:clrScheme name="Dym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y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ym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TM02892315[[fn=Dym]]</Template>
  <TotalTime>134</TotalTime>
  <Words>662</Words>
  <Application>Microsoft Office PowerPoint</Application>
  <PresentationFormat>Širokouhlá</PresentationFormat>
  <Paragraphs>69</Paragraphs>
  <Slides>12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Verdana</vt:lpstr>
      <vt:lpstr>Wingdings 3</vt:lpstr>
      <vt:lpstr>Dym</vt:lpstr>
      <vt:lpstr>Prezentácia programu PowerPoint</vt:lpstr>
      <vt:lpstr>Úvod do témy</vt:lpstr>
      <vt:lpstr>Ciele</vt:lpstr>
      <vt:lpstr>Pomôcky a materiál</vt:lpstr>
      <vt:lpstr>Organizácia výučby</vt:lpstr>
      <vt:lpstr>Úlohy</vt:lpstr>
      <vt:lpstr>Metodické pokyny</vt:lpstr>
      <vt:lpstr>Metodické pokyny</vt:lpstr>
      <vt:lpstr>Metodické pokyny</vt:lpstr>
      <vt:lpstr>Metodické pokyny</vt:lpstr>
      <vt:lpstr>Metodické pokyny</vt:lpstr>
      <vt:lpstr>Téma č. 8: Čo je najdôležitejšie (najvýznamnejšie) pre znižovanie znečistenia prírody plastovými odpadmi?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Druhy plastů</dc:title>
  <dc:creator>Jan Fadrhonc</dc:creator>
  <cp:lastModifiedBy>Dagmar Sadovska</cp:lastModifiedBy>
  <cp:revision>14</cp:revision>
  <dcterms:created xsi:type="dcterms:W3CDTF">2024-04-19T07:05:01Z</dcterms:created>
  <dcterms:modified xsi:type="dcterms:W3CDTF">2024-12-18T13:12:00Z</dcterms:modified>
</cp:coreProperties>
</file>