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Wingdings 3" panose="05040102010807070707" pitchFamily="18" charset="2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Play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QGpIAeHN2IwSy9Djr0gNUIpOt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e52705e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de52705e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e52705e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de52705e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e52705e3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de52705e3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4463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5117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4154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2083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16595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1301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32594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8241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6218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2020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77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4298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9349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5621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904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9884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9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711469" y="1176162"/>
            <a:ext cx="9144000" cy="3615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sk" sz="700" dirty="0">
                <a:ea typeface="Verdana" panose="020B0604030504040204" pitchFamily="34" charset="0"/>
                <a:cs typeface="Verdana" panose="020B0604030504040204" pitchFamily="34" charset="0"/>
              </a:rPr>
              <a:t>Projekt</a:t>
            </a:r>
            <a:r>
              <a:rPr lang="sk" sz="700" b="1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k" sz="700" b="1" dirty="0"/>
              <a:t>Innovative STEPS </a:t>
            </a:r>
            <a:r>
              <a:rPr lang="sk" sz="700" dirty="0"/>
              <a:t>(Innovative SusTainability Education for Prosperous Schools )</a:t>
            </a:r>
            <a:endParaRPr lang="sk-SK" sz="700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k" sz="700">
                <a:ea typeface="Verdana" panose="020B0604030504040204" pitchFamily="34" charset="0"/>
                <a:cs typeface="Verdana" panose="020B0604030504040204" pitchFamily="34" charset="0"/>
              </a:rPr>
              <a:t>ID číslo projektu :  </a:t>
            </a:r>
            <a:r>
              <a:rPr lang="sk" sz="700"/>
              <a:t>2022-1-SK01-KA220-SCH-000085417</a:t>
            </a:r>
            <a:r>
              <a:rPr lang="sk" sz="70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sk" sz="7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711469" y="2078283"/>
            <a:ext cx="87639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7200" dirty="0">
                <a:solidFill>
                  <a:schemeClr val="accent5">
                    <a:lumMod val="75000"/>
                  </a:schemeClr>
                </a:solidFill>
              </a:rPr>
              <a:t>7 </a:t>
            </a:r>
            <a:r>
              <a:rPr lang="sk" sz="7200" dirty="0">
                <a:solidFill>
                  <a:schemeClr val="accent5">
                    <a:lumMod val="75000"/>
                  </a:schemeClr>
                </a:solidFill>
                <a:sym typeface="Arial"/>
              </a:rPr>
              <a:t>. Bioodpad</a:t>
            </a:r>
            <a:endParaRPr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5369" y="196985"/>
            <a:ext cx="1783201" cy="7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:\Users\d.sadovska\Desktop\zs plze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9830" y="6103086"/>
            <a:ext cx="1040267" cy="47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\\raabesksrvfs02v\Spolocny\VO\Erasmus+2022_Sk\loga\Obezitologicka asociacia - logo\EN farb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9559" y="6083114"/>
            <a:ext cx="908950" cy="47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51784" y="6019703"/>
            <a:ext cx="1008112" cy="61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C:\Users\d.sadovska\Desktop\LOGA_EXPOL_NOVE 2022\logo-expol-pedagogika-2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9358" y="6103087"/>
            <a:ext cx="802136" cy="47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\\raabesksrvfs02v\Spolocny\VO\Erasmus+2022_Sk\loga\ZS JP Majcichov - logo\maly palarik anj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50740" y="6019702"/>
            <a:ext cx="651825" cy="60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9">
            <a:alphaModFix/>
          </a:blip>
          <a:srcRect l="619" t="15000" r="86535" b="62930"/>
          <a:stretch/>
        </p:blipFill>
        <p:spPr>
          <a:xfrm>
            <a:off x="7719264" y="6019701"/>
            <a:ext cx="747581" cy="61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32305" y="6173901"/>
            <a:ext cx="1149519" cy="3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835619" y="292219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sk" sz="4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Jednoduchý kompostér</a:t>
            </a:r>
            <a:endParaRPr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61" y="207305"/>
            <a:ext cx="3555777" cy="8649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e52705e3a_0_28"/>
          <p:cNvSpPr txBox="1">
            <a:spLocks noGrp="1"/>
          </p:cNvSpPr>
          <p:nvPr>
            <p:ph type="title"/>
          </p:nvPr>
        </p:nvSpPr>
        <p:spPr>
          <a:xfrm>
            <a:off x="1474135" y="347541"/>
            <a:ext cx="11515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Metodické pokyny - medzipredmetové aktivity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4" name="Google Shape;144;g2de52705e3a_0_28"/>
          <p:cNvSpPr txBox="1">
            <a:spLocks noGrp="1"/>
          </p:cNvSpPr>
          <p:nvPr>
            <p:ph idx="1"/>
          </p:nvPr>
        </p:nvSpPr>
        <p:spPr>
          <a:xfrm>
            <a:off x="1974085" y="1673241"/>
            <a:ext cx="10515600" cy="52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dirty="0">
                <a:sym typeface="Calibri"/>
              </a:rPr>
              <a:t>Tu je zoznam návrhov medzipredmetových aktivít, vždy cca 15 min.</a:t>
            </a:r>
            <a:endParaRPr sz="16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i="1" dirty="0" smtClean="0">
                <a:sym typeface="Calibri"/>
              </a:rPr>
              <a:t>Výtvarná výchova</a:t>
            </a:r>
            <a:r>
              <a:rPr lang="sk" sz="1600" dirty="0" smtClean="0">
                <a:sym typeface="Calibri"/>
              </a:rPr>
              <a:t>: </a:t>
            </a:r>
            <a:r>
              <a:rPr lang="sk" sz="1600" dirty="0">
                <a:sym typeface="Calibri"/>
              </a:rPr>
              <a:t>popis obrazov vo dvojiciach, skupinách, možno aj tvorba pomocou AI</a:t>
            </a:r>
            <a:endParaRPr sz="1600" dirty="0">
              <a:sym typeface="Calibri"/>
            </a:endParaRPr>
          </a:p>
          <a:p>
            <a: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sk" dirty="0">
                <a:sym typeface="Calibri"/>
              </a:rPr>
              <a:t>diela G. Arcimbolda či J. Švangmajera</a:t>
            </a:r>
            <a:endParaRPr dirty="0">
              <a:sym typeface="Calibri"/>
            </a:endParaRPr>
          </a:p>
          <a:p>
            <a: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sk" dirty="0">
                <a:sym typeface="Calibri"/>
              </a:rPr>
              <a:t>heslo food art</a:t>
            </a:r>
            <a:endParaRPr dirty="0">
              <a:sym typeface="Calibri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i="1" dirty="0" smtClean="0">
                <a:sym typeface="Calibri"/>
              </a:rPr>
              <a:t>Anglický jazyk</a:t>
            </a:r>
            <a:r>
              <a:rPr lang="sk" sz="1600" dirty="0" smtClean="0">
                <a:sym typeface="Calibri"/>
              </a:rPr>
              <a:t>: </a:t>
            </a:r>
            <a:r>
              <a:rPr lang="sk" sz="1600" dirty="0">
                <a:sym typeface="Calibri"/>
              </a:rPr>
              <a:t>práca so slovíčkami, vlastná prezentácia</a:t>
            </a:r>
            <a:endParaRPr sz="1600" dirty="0">
              <a:sym typeface="Calibri"/>
            </a:endParaRPr>
          </a:p>
          <a:p>
            <a: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sk" dirty="0">
                <a:sym typeface="Calibri"/>
              </a:rPr>
              <a:t>vhodná aktivita Čo do bio/odpadu nepatrí (pracovný list či Wordwall)</a:t>
            </a:r>
            <a:endParaRPr dirty="0">
              <a:sym typeface="Calibri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i="1" dirty="0" smtClean="0">
                <a:sym typeface="Calibri"/>
              </a:rPr>
              <a:t>Matematika</a:t>
            </a:r>
            <a:r>
              <a:rPr lang="sk" sz="1600" dirty="0" smtClean="0">
                <a:sym typeface="Calibri"/>
              </a:rPr>
              <a:t>: </a:t>
            </a:r>
            <a:r>
              <a:rPr lang="sk" sz="1600" dirty="0">
                <a:sym typeface="Calibri"/>
              </a:rPr>
              <a:t>na slovenských stránkach mojeco2.sk zvoľte spočítať spotrebu, kolónku doprava, vyplňte a porovnávajte (vzájomne, priemer, percentá, početnosť, …)</a:t>
            </a:r>
            <a:endParaRPr sz="1600" dirty="0">
              <a:sym typeface="Calibri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i="1" dirty="0" smtClean="0">
                <a:sym typeface="Calibri"/>
              </a:rPr>
              <a:t>Chémia</a:t>
            </a:r>
            <a:r>
              <a:rPr lang="sk" sz="1600" dirty="0" smtClean="0">
                <a:sym typeface="Calibri"/>
              </a:rPr>
              <a:t>: </a:t>
            </a:r>
            <a:r>
              <a:rPr lang="sk" sz="1600" dirty="0">
                <a:sym typeface="Calibri"/>
              </a:rPr>
              <a:t>projekt na tému Skleníkové plyny (Kjótsky protokol, skleníkový efekt)</a:t>
            </a:r>
            <a:endParaRPr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047142" y="329956"/>
            <a:ext cx="8367346" cy="17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k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Téma 7: Na skládkach sa časť odpadu pôsobením mikroorganizmov bez prístupu vzduchu rozkladá, hnije. Aký skleníkový plyn sa uvoľňuje?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0" name="Google Shape;150;p9"/>
          <p:cNvSpPr txBox="1">
            <a:spLocks noGrp="1"/>
          </p:cNvSpPr>
          <p:nvPr>
            <p:ph idx="1"/>
          </p:nvPr>
        </p:nvSpPr>
        <p:spPr>
          <a:xfrm>
            <a:off x="2611315" y="2256555"/>
            <a:ext cx="7239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s-ES" sz="1600" dirty="0"/>
              <a:t>a) etán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s-ES" sz="1600" b="1" dirty="0"/>
              <a:t>b) metán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s-ES" sz="1600" dirty="0"/>
              <a:t>c) ozón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s-ES" sz="1600" dirty="0"/>
              <a:t>d) neviem</a:t>
            </a:r>
            <a:endParaRPr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chemeClr val="accent5">
                    <a:lumMod val="75000"/>
                  </a:schemeClr>
                </a:solidFill>
              </a:rPr>
              <a:t>Úvod do témy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198077" y="1626577"/>
            <a:ext cx="9306535" cy="4530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Bioodpad </a:t>
            </a:r>
            <a:r>
              <a:rPr lang="sk-SK" dirty="0"/>
              <a:t>je skrátený názov pre </a:t>
            </a:r>
            <a:r>
              <a:rPr lang="sk-SK" b="1" dirty="0"/>
              <a:t>biologicky rozložiteľný </a:t>
            </a:r>
            <a:r>
              <a:rPr lang="sk-SK" dirty="0"/>
              <a:t>odpad. Ide o organické zvyšky z domácností </a:t>
            </a:r>
            <a:r>
              <a:rPr lang="sk-SK" dirty="0" smtClean="0"/>
              <a:t>alebo záhrad</a:t>
            </a:r>
            <a:r>
              <a:rPr lang="sk-SK" dirty="0"/>
              <a:t>. Bioodpad tvorí približne 40 % hmotnosti všetkého vyhodeného odpadu a často končí v </a:t>
            </a:r>
            <a:r>
              <a:rPr lang="sk-SK" dirty="0" smtClean="0"/>
              <a:t>komunálnom odpade </a:t>
            </a:r>
            <a:r>
              <a:rPr lang="sk-SK" dirty="0"/>
              <a:t>namiesto v hnedých kontajneroch, ktoré sú naň určené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 smtClean="0"/>
              <a:t>Z </a:t>
            </a:r>
            <a:r>
              <a:rPr lang="sk-SK" dirty="0"/>
              <a:t>hľadiska obehového hospodárstva je biologický odpad veľmi sľubným materiálom, ktorý by sa </a:t>
            </a:r>
            <a:r>
              <a:rPr lang="sk-SK" dirty="0" smtClean="0"/>
              <a:t>mohol využiť </a:t>
            </a:r>
            <a:r>
              <a:rPr lang="sk-SK" dirty="0"/>
              <a:t>ako hnojivo alebo dokonca zdroj energie (napr. elektriny, plynu). V prvom rade sa však </a:t>
            </a:r>
            <a:r>
              <a:rPr lang="sk-SK" dirty="0" smtClean="0"/>
              <a:t>musíme zamerať </a:t>
            </a:r>
            <a:r>
              <a:rPr lang="sk-SK" dirty="0"/>
              <a:t>na jeho správne triedenie a kompostovanie.</a:t>
            </a:r>
          </a:p>
          <a:p>
            <a:pPr marL="0" indent="0">
              <a:buNone/>
            </a:pPr>
            <a:r>
              <a:rPr lang="sk-SK" dirty="0"/>
              <a:t>Bioodpad možno kompostovať vo </a:t>
            </a:r>
            <a:r>
              <a:rPr lang="sk-SK" b="1" dirty="0" smtClean="0"/>
              <a:t>vermikompostéri </a:t>
            </a:r>
            <a:r>
              <a:rPr lang="sk-SK" dirty="0"/>
              <a:t>pomocou dážďoviek, v bežnom komposte na </a:t>
            </a:r>
            <a:r>
              <a:rPr lang="sk-SK" dirty="0" smtClean="0"/>
              <a:t>záhrade alebo </a:t>
            </a:r>
            <a:r>
              <a:rPr lang="sk-SK" dirty="0"/>
              <a:t>v spoločnom komposte so susedmi. Tieto miesta a hnedé kontajnery sú vždy lepšou voľbou </a:t>
            </a:r>
            <a:r>
              <a:rPr lang="sk-SK" dirty="0" smtClean="0"/>
              <a:t>ako komunálny </a:t>
            </a:r>
            <a:r>
              <a:rPr lang="sk-SK" dirty="0"/>
              <a:t>odpad</a:t>
            </a:r>
            <a:r>
              <a:rPr lang="sk-SK" dirty="0" smtClean="0"/>
              <a:t>, spaľovňa </a:t>
            </a:r>
            <a:r>
              <a:rPr lang="sk-SK" dirty="0"/>
              <a:t>alebo skládka, ktoré kvôli nedostatku vzduchu produkujú skleníkové plyny.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265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Ciele: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" b="1" dirty="0"/>
              <a:t>Žiak dokáže:</a:t>
            </a:r>
            <a:endParaRPr b="1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dirty="0"/>
              <a:t>chápať pojmy kompost, recyklácia atď;</a:t>
            </a: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dirty="0"/>
              <a:t>rozumieť anglickej terminológii a skratke RRR;</a:t>
            </a: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dirty="0"/>
              <a:t>diskutovať o dôležitosti triedenia bioodpadu, redukcie jeho tvorby a recyklácie;</a:t>
            </a: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dirty="0"/>
              <a:t>sledovať svoje okolie, rozoznávať nádoby na triedenie a bioodpad doma aj v škole;</a:t>
            </a: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dirty="0"/>
              <a:t>upcyklovať PET fľašu as jej pomocou vytvoriť jednoduchý biokompost.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Organizácia výučby</a:t>
            </a:r>
            <a:r>
              <a:rPr lang="sk" dirty="0"/>
              <a:t>:</a:t>
            </a:r>
            <a:endParaRPr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idx="1"/>
          </p:nvPr>
        </p:nvSpPr>
        <p:spPr>
          <a:xfrm>
            <a:off x="989012" y="1905000"/>
            <a:ext cx="10515600" cy="5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dirty="0"/>
              <a:t>Žiaci si v úvodnej časti zopakujú problematiku triedenia odpadu (pozri kapitolu 6) a zamerajú sa na bioodpad. Uvedomia si </a:t>
            </a:r>
            <a:r>
              <a:rPr lang="sk" dirty="0" smtClean="0"/>
              <a:t>ne/dostupnosť </a:t>
            </a:r>
            <a:r>
              <a:rPr lang="sk" dirty="0"/>
              <a:t>kontajnerov v najbližšom okolí a </a:t>
            </a:r>
            <a:r>
              <a:rPr lang="sk" dirty="0" smtClean="0"/>
              <a:t>prediskutujú</a:t>
            </a:r>
            <a:r>
              <a:rPr lang="sk" dirty="0"/>
              <a:t>, ako a aký organický odpad triedia, ak vôbec.</a:t>
            </a:r>
            <a:endParaRPr dirty="0"/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dirty="0"/>
              <a:t>V praktickej časti si </a:t>
            </a:r>
            <a:r>
              <a:rPr lang="sk" dirty="0" smtClean="0"/>
              <a:t>skúsia </a:t>
            </a:r>
            <a:r>
              <a:rPr lang="sk" dirty="0"/>
              <a:t>v skupinách (ideálne po dvojiciach) vytvoriť jednoduchý, domáci kompost z bežne dostupných recyklovateľných materiálov.</a:t>
            </a:r>
            <a:endParaRPr dirty="0"/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dirty="0"/>
              <a:t>Vytvorenie výrobku si žiaci ideálne odnesú domov.</a:t>
            </a:r>
            <a:endParaRPr dirty="0"/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dirty="0" smtClean="0"/>
              <a:t>Asi </a:t>
            </a:r>
            <a:r>
              <a:rPr lang="sk" dirty="0"/>
              <a:t>po mesiaci si tému zrekapitulujú a zhodnotia, či komposty fungujú, ako vyzerajú, či zapáchajú a ako môžeme materiál ďalej využiť.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Aktivity na výber: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4" name="Google Shape;114;p5"/>
          <p:cNvSpPr txBox="1">
            <a:spLocks noGrp="1"/>
          </p:cNvSpPr>
          <p:nvPr>
            <p:ph idx="1"/>
          </p:nvPr>
        </p:nvSpPr>
        <p:spPr>
          <a:xfrm>
            <a:off x="1676400" y="19050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>
                <a:sym typeface="Calibri"/>
              </a:rPr>
              <a:t>Kapitola ponúka aktivity na výber tak, aby </a:t>
            </a:r>
            <a:r>
              <a:rPr lang="sk" dirty="0" smtClean="0">
                <a:sym typeface="Calibri"/>
              </a:rPr>
              <a:t>celkový čas nepresiahol </a:t>
            </a:r>
            <a:r>
              <a:rPr lang="sk" dirty="0">
                <a:sym typeface="Calibri"/>
              </a:rPr>
              <a:t>dobu dvoch vyučovacích hodín s dĺžkou 45 minút. 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dirty="0"/>
              <a:t>Bioodpad a jeho triedenie (teoretická časť: 15 min)</a:t>
            </a:r>
            <a:endParaRPr dirty="0"/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dirty="0"/>
              <a:t>Brainstorming - bioodpad tu a teraz (30 min)</a:t>
            </a:r>
            <a:endParaRPr dirty="0"/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dirty="0"/>
              <a:t>Výroba jednoduchého kompostéra (praktická časť: 30 min)</a:t>
            </a:r>
            <a:endParaRPr dirty="0"/>
          </a:p>
          <a:p>
            <a: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sk" sz="1800" dirty="0"/>
              <a:t>Odporúčame aktivitu zaradiť, je na nej </a:t>
            </a:r>
            <a:r>
              <a:rPr lang="sk" sz="1800" dirty="0" smtClean="0"/>
              <a:t>postavená </a:t>
            </a:r>
            <a:r>
              <a:rPr lang="sk" sz="1800" dirty="0"/>
              <a:t>celá kapitola 7.</a:t>
            </a:r>
            <a:endParaRPr sz="18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dirty="0"/>
              <a:t>Medzipredmetové aktivity (podľa voľby, každá cca 15 min)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Metodické pokyny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0" name="Google Shape;120;p6"/>
          <p:cNvSpPr txBox="1">
            <a:spLocks noGrp="1"/>
          </p:cNvSpPr>
          <p:nvPr>
            <p:ph idx="1"/>
          </p:nvPr>
        </p:nvSpPr>
        <p:spPr>
          <a:xfrm>
            <a:off x="1260231" y="2206077"/>
            <a:ext cx="10515600" cy="53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r>
              <a:rPr lang="sk" dirty="0">
                <a:sym typeface="Calibri"/>
              </a:rPr>
              <a:t>Úvod aj záver by mal zhrňovať dôležité poznatky týkajúce sa bioodpadu a žiaci by po vzájomnej spolupráci mali mať vyrobený kompostér v ruke a body na </a:t>
            </a:r>
            <a:r>
              <a:rPr lang="sk" dirty="0" smtClean="0">
                <a:sym typeface="Calibri"/>
              </a:rPr>
              <a:t>zapamätanie.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sym typeface="Calibri"/>
            </a:endParaRPr>
          </a:p>
          <a:p>
            <a:pPr marL="2286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§"/>
            </a:pPr>
            <a:r>
              <a:rPr lang="sk" dirty="0">
                <a:sym typeface="Calibri"/>
              </a:rPr>
              <a:t>Hlavným cieľom však nie je iba prebudiť ich povedomie o tom, ako sa bioodpad triedi, ale aktívne ich povzbudiť, aby vedeli a využívali najbližšie hnedé kontajnery v miestach, kde sa pohybujú.</a:t>
            </a:r>
            <a:endParaRPr dirty="0">
              <a:sym typeface="Calibri"/>
            </a:endParaRPr>
          </a:p>
          <a:p>
            <a:pPr marL="2286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§"/>
            </a:pPr>
            <a:r>
              <a:rPr lang="sk" dirty="0">
                <a:sym typeface="Calibri"/>
              </a:rPr>
              <a:t>Pokiaľ je na školskom pozemku k dispozícii priestor, žiaci </a:t>
            </a:r>
            <a:r>
              <a:rPr lang="sk" dirty="0" smtClean="0">
                <a:sym typeface="Calibri"/>
              </a:rPr>
              <a:t>ideálne postavia </a:t>
            </a:r>
            <a:r>
              <a:rPr lang="sk" dirty="0">
                <a:sym typeface="Calibri"/>
              </a:rPr>
              <a:t>väčší kompostér na bioodpad.</a:t>
            </a:r>
            <a:endParaRPr dirty="0"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2293987" y="351548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Metodické pokyny </a:t>
            </a:r>
            <a:r>
              <a:rPr lang="sk" dirty="0" smtClean="0">
                <a:solidFill>
                  <a:schemeClr val="accent5">
                    <a:lumMod val="75000"/>
                  </a:schemeClr>
                </a:solidFill>
              </a:rPr>
              <a:t>– aktivita 1: Kvíz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6" name="Google Shape;126;p7"/>
          <p:cNvSpPr txBox="1">
            <a:spLocks noGrp="1"/>
          </p:cNvSpPr>
          <p:nvPr>
            <p:ph idx="1"/>
          </p:nvPr>
        </p:nvSpPr>
        <p:spPr>
          <a:xfrm>
            <a:off x="1233853" y="1485230"/>
            <a:ext cx="10515600" cy="52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5755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sk" sz="1600" dirty="0">
                <a:sym typeface="Calibri"/>
              </a:rPr>
              <a:t>Časový odhad pre aktivitu je </a:t>
            </a:r>
            <a:r>
              <a:rPr lang="sk" sz="1600" dirty="0" smtClean="0">
                <a:sym typeface="Calibri"/>
              </a:rPr>
              <a:t>15 </a:t>
            </a:r>
            <a:r>
              <a:rPr lang="sk" sz="1600" dirty="0">
                <a:sym typeface="Calibri"/>
              </a:rPr>
              <a:t>minút.</a:t>
            </a:r>
            <a:endParaRPr sz="1600" dirty="0"/>
          </a:p>
          <a:p>
            <a:pPr marL="325755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sk" sz="1600" dirty="0">
                <a:sym typeface="Calibri"/>
              </a:rPr>
              <a:t>Odporúčame použiť hravú metódu, aby sa zapojilo čo najviac žiakov naraz (Kahoot či Wordwall závod – žiaci si cez QR kód spustia na mobilnom zariadení), prípadne urobiť ako klasický papierový dotazník a zdôrazniť, že toto práve ekologické </a:t>
            </a:r>
            <a:r>
              <a:rPr lang="sk" sz="1600" dirty="0" smtClean="0">
                <a:sym typeface="Calibri"/>
              </a:rPr>
              <a:t>nebolo : )</a:t>
            </a:r>
            <a:endParaRPr sz="1600" dirty="0"/>
          </a:p>
          <a:p>
            <a:pPr marL="325755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sk" sz="1600" b="1" dirty="0">
                <a:sym typeface="Calibri"/>
              </a:rPr>
              <a:t>Správne odpovede:</a:t>
            </a:r>
            <a:endParaRPr sz="1600" b="1" dirty="0">
              <a:sym typeface="Calibri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" sz="1600" dirty="0">
                <a:sym typeface="Calibri"/>
              </a:rPr>
              <a:t>1) hnedú (v SR, ale v iných štátoch to môže byť aj zelená)</a:t>
            </a:r>
            <a:endParaRPr sz="1600" dirty="0">
              <a:sym typeface="Calibri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" sz="1600" dirty="0">
                <a:sym typeface="Calibri"/>
              </a:rPr>
              <a:t>2) 40 % </a:t>
            </a:r>
            <a:endParaRPr lang="sk" sz="1600" dirty="0" smtClean="0">
              <a:sym typeface="Calibri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" sz="1600" dirty="0" smtClean="0">
                <a:sym typeface="Calibri"/>
              </a:rPr>
              <a:t>3</a:t>
            </a:r>
            <a:r>
              <a:rPr lang="sk" sz="1600" dirty="0">
                <a:sym typeface="Calibri"/>
              </a:rPr>
              <a:t>) 1/3</a:t>
            </a:r>
            <a:endParaRPr sz="1600" dirty="0">
              <a:sym typeface="Calibri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" sz="1600" dirty="0">
                <a:sym typeface="Calibri"/>
              </a:rPr>
              <a:t>4) odpad neprodukovať</a:t>
            </a:r>
            <a:endParaRPr sz="1600" dirty="0">
              <a:sym typeface="Calibri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" sz="1600" dirty="0">
                <a:sym typeface="Calibri"/>
              </a:rPr>
              <a:t>5) dážďovky (ďalšie druhy rozkladačov: stonožky, hlísty, roztoče, chvostoskoky, svienky ai.)</a:t>
            </a:r>
            <a:endParaRPr sz="1600" dirty="0">
              <a:sym typeface="Calibri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" sz="1600" dirty="0">
                <a:sym typeface="Calibri"/>
              </a:rPr>
              <a:t>6) metánu</a:t>
            </a:r>
            <a:endParaRPr sz="1600" dirty="0">
              <a:sym typeface="Calibri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1600" dirty="0"/>
          </a:p>
          <a:p>
            <a:pPr marL="325755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sk" sz="1600" dirty="0">
                <a:sym typeface="Calibri"/>
              </a:rPr>
              <a:t>Úvod do témy je možné frontálne na začiatku alebo práve na konci a zhrnúť informácie z aktivity.</a:t>
            </a:r>
            <a:endParaRPr sz="1600" dirty="0"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e52705e3a_0_22"/>
          <p:cNvSpPr txBox="1">
            <a:spLocks noGrp="1"/>
          </p:cNvSpPr>
          <p:nvPr>
            <p:ph type="title"/>
          </p:nvPr>
        </p:nvSpPr>
        <p:spPr>
          <a:xfrm>
            <a:off x="1649981" y="365125"/>
            <a:ext cx="996465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Metodické pokyny - aktivita </a:t>
            </a:r>
            <a:r>
              <a:rPr lang="sk" dirty="0" smtClean="0">
                <a:solidFill>
                  <a:schemeClr val="accent5">
                    <a:lumMod val="75000"/>
                  </a:schemeClr>
                </a:solidFill>
              </a:rPr>
              <a:t>3: Kompostér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2" name="Google Shape;132;g2de52705e3a_0_22"/>
          <p:cNvSpPr txBox="1">
            <a:spLocks noGrp="1"/>
          </p:cNvSpPr>
          <p:nvPr>
            <p:ph idx="1"/>
          </p:nvPr>
        </p:nvSpPr>
        <p:spPr>
          <a:xfrm>
            <a:off x="1374509" y="1690825"/>
            <a:ext cx="10515600" cy="52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dirty="0" smtClean="0">
                <a:sym typeface="Calibri"/>
              </a:rPr>
              <a:t>Neustále </a:t>
            </a:r>
            <a:r>
              <a:rPr lang="sk" sz="1600" dirty="0">
                <a:sym typeface="Calibri"/>
              </a:rPr>
              <a:t>zdôrazňujeme výhody domáceho kompostéra (zapamätajte </a:t>
            </a:r>
            <a:r>
              <a:rPr lang="sk" sz="1600" dirty="0" smtClean="0">
                <a:sym typeface="Calibri"/>
              </a:rPr>
              <a:t>si</a:t>
            </a:r>
            <a:r>
              <a:rPr lang="sk-SK" sz="1600" dirty="0" smtClean="0">
                <a:sym typeface="Calibri"/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sk-SK" sz="1600" dirty="0">
              <a:sym typeface="Calibri"/>
            </a:endParaRP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-SK" sz="1600" dirty="0" smtClean="0">
                <a:sym typeface="Calibri"/>
              </a:rPr>
              <a:t>Časový </a:t>
            </a:r>
            <a:r>
              <a:rPr lang="sk-SK" sz="1600" dirty="0">
                <a:sym typeface="Calibri"/>
              </a:rPr>
              <a:t>odhad pre aktivitu je 30 </a:t>
            </a:r>
            <a:r>
              <a:rPr lang="sk-SK" sz="1600" dirty="0" smtClean="0">
                <a:sym typeface="Calibri"/>
              </a:rPr>
              <a:t>minút, </a:t>
            </a:r>
            <a:r>
              <a:rPr lang="sk-SK" sz="1600" dirty="0">
                <a:sym typeface="Calibri"/>
              </a:rPr>
              <a:t>práca vo dvojiciach/skupinách .</a:t>
            </a:r>
            <a:endParaRPr lang="sk-SK" sz="1600" dirty="0"/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-SK" sz="1600" dirty="0">
                <a:sym typeface="Calibri"/>
              </a:rPr>
              <a:t>Odporúčame medzipredmetovo prepojiť s angličtinou a ukázať video, prípadne ukázať už hotový vzor výrobku.</a:t>
            </a:r>
          </a:p>
          <a:p>
            <a:pPr marL="704850" lvl="1">
              <a:buSzPts val="2400"/>
              <a:buFont typeface="Wingdings" panose="05000000000000000000" pitchFamily="2" charset="2"/>
              <a:buChar char="§"/>
            </a:pPr>
            <a:r>
              <a:rPr lang="sk-SK" dirty="0">
                <a:sym typeface="Calibri"/>
              </a:rPr>
              <a:t>tu je QR </a:t>
            </a:r>
            <a:r>
              <a:rPr lang="sk-SK" dirty="0" smtClean="0">
                <a:sym typeface="Calibri"/>
              </a:rPr>
              <a:t>videa </a:t>
            </a:r>
          </a:p>
          <a:p>
            <a:pPr marL="419100" lvl="1" indent="0">
              <a:buSzPts val="2400"/>
              <a:buNone/>
            </a:pPr>
            <a:endParaRPr lang="sk-SK" dirty="0">
              <a:sym typeface="Calibri"/>
            </a:endParaRPr>
          </a:p>
          <a:p>
            <a:pPr marL="419100" lvl="1" indent="0">
              <a:buSzPts val="2400"/>
              <a:buNone/>
            </a:pPr>
            <a:r>
              <a:rPr lang="sk-SK" dirty="0" smtClean="0">
                <a:sym typeface="Calibri"/>
              </a:rPr>
              <a:t> </a:t>
            </a:r>
          </a:p>
          <a:p>
            <a:pPr marL="419100" lvl="1" indent="0">
              <a:buSzPts val="2400"/>
              <a:buNone/>
            </a:pPr>
            <a:endParaRPr lang="sk-SK" dirty="0"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-SK" sz="1600" dirty="0">
                <a:sym typeface="Calibri"/>
              </a:rPr>
              <a:t>Postup je vhodné premietať frontálne alebo nechať </a:t>
            </a:r>
            <a:r>
              <a:rPr lang="sk-SK" sz="1600" dirty="0" smtClean="0">
                <a:sym typeface="Calibri"/>
              </a:rPr>
              <a:t>žiakov </a:t>
            </a:r>
            <a:r>
              <a:rPr lang="sk-SK" sz="1600" dirty="0">
                <a:sym typeface="Calibri"/>
              </a:rPr>
              <a:t>používať mobilné zariadenia s videom, ktoré si môžu </a:t>
            </a:r>
            <a:r>
              <a:rPr lang="sk-SK" sz="1600" dirty="0" smtClean="0">
                <a:sym typeface="Calibri"/>
              </a:rPr>
              <a:t>zastavovať</a:t>
            </a:r>
            <a:r>
              <a:rPr lang="sk-SK" sz="1600" dirty="0">
                <a:sym typeface="Calibri"/>
              </a:rPr>
              <a:t>.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-SK" sz="1600" dirty="0">
                <a:sym typeface="Calibri"/>
              </a:rPr>
              <a:t>V priebehu výroby prebieha riadená diskusia, čo do fľaše patrí/nepatrí.</a:t>
            </a:r>
          </a:p>
          <a:p>
            <a:pPr lvl="1">
              <a:lnSpc>
                <a:spcPct val="90000"/>
              </a:lnSpc>
              <a:buSzPts val="1800"/>
              <a:buFont typeface="Wingdings" panose="05000000000000000000" pitchFamily="2" charset="2"/>
              <a:buChar char="§"/>
            </a:pPr>
            <a:r>
              <a:rPr lang="sk-SK" dirty="0">
                <a:sym typeface="Calibri"/>
              </a:rPr>
              <a:t>Môžete sa opýtať napríklad na škrupiny od vajec. Tie je možné ukladať na domáci biokompost, ale do odpadkového koša na bioodpad nepatrí kvôli prevádzkovému </a:t>
            </a:r>
            <a:r>
              <a:rPr lang="sk-SK" dirty="0" smtClean="0">
                <a:sym typeface="Calibri"/>
              </a:rPr>
              <a:t>poriadku (Je to </a:t>
            </a:r>
            <a:r>
              <a:rPr lang="sk-SK" dirty="0">
                <a:sym typeface="Calibri"/>
              </a:rPr>
              <a:t>odpad živočíšneho pôvodu</a:t>
            </a:r>
            <a:r>
              <a:rPr lang="sk-SK" dirty="0" smtClean="0">
                <a:sym typeface="Calibri"/>
              </a:rPr>
              <a:t>).</a:t>
            </a:r>
            <a:endParaRPr dirty="0">
              <a:sym typeface="Calibri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08" y="3016525"/>
            <a:ext cx="1395986" cy="13959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e52705e3a_0_5"/>
          <p:cNvSpPr txBox="1">
            <a:spLocks noGrp="1"/>
          </p:cNvSpPr>
          <p:nvPr>
            <p:ph type="title"/>
          </p:nvPr>
        </p:nvSpPr>
        <p:spPr>
          <a:xfrm>
            <a:off x="2329156" y="606525"/>
            <a:ext cx="927669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Pomôcky a materiál do dvojice/skupiny: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8" name="Google Shape;138;g2de52705e3a_0_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dirty="0"/>
              <a:t>plastová fľaša (dvojlitrová typu Coca-Cola je ideál)</a:t>
            </a:r>
            <a:endParaRPr sz="16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dirty="0"/>
              <a:t>nožnice alebo vysúvací odlamovací nôž</a:t>
            </a:r>
            <a:endParaRPr sz="16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dirty="0"/>
              <a:t>alumíniová fólia (väčší priemer ako je priemer tela fľaše)</a:t>
            </a:r>
            <a:endParaRPr sz="16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dirty="0"/>
              <a:t>ostrá ceruzka alebo špajle</a:t>
            </a:r>
            <a:endParaRPr sz="16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dirty="0"/>
              <a:t>nádoba so zeminou</a:t>
            </a:r>
            <a:endParaRPr sz="16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dirty="0"/>
              <a:t>nádoba na naberanie zeminy</a:t>
            </a:r>
            <a:endParaRPr sz="16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dirty="0"/>
              <a:t>bioodpad v tégliku či inej nádobe (šupky od desiaty, listy </a:t>
            </a:r>
            <a:r>
              <a:rPr lang="sk" sz="1600" dirty="0" smtClean="0"/>
              <a:t>atď.)</a:t>
            </a:r>
            <a:endParaRPr sz="16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dirty="0"/>
              <a:t>nástroj na naberanie odpadu</a:t>
            </a:r>
            <a:endParaRPr sz="16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sk" sz="1600" dirty="0"/>
              <a:t>rozprašovač s vodou a noviny (stačí jeden na triedu).</a:t>
            </a:r>
            <a:endParaRPr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</TotalTime>
  <Words>926</Words>
  <Application>Microsoft Office PowerPoint</Application>
  <PresentationFormat>Širokouhlá</PresentationFormat>
  <Paragraphs>87</Paragraphs>
  <Slides>11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20" baseType="lpstr">
      <vt:lpstr>Wingdings 3</vt:lpstr>
      <vt:lpstr>Arial</vt:lpstr>
      <vt:lpstr>Century Gothic</vt:lpstr>
      <vt:lpstr>Times New Roman</vt:lpstr>
      <vt:lpstr>Play</vt:lpstr>
      <vt:lpstr>Calibri</vt:lpstr>
      <vt:lpstr>Wingdings</vt:lpstr>
      <vt:lpstr>Verdana</vt:lpstr>
      <vt:lpstr>Dym</vt:lpstr>
      <vt:lpstr>Prezentácia programu PowerPoint</vt:lpstr>
      <vt:lpstr>Úvod do témy</vt:lpstr>
      <vt:lpstr>Ciele:</vt:lpstr>
      <vt:lpstr>Organizácia výučby:</vt:lpstr>
      <vt:lpstr>Aktivity na výber:</vt:lpstr>
      <vt:lpstr>Metodické pokyny</vt:lpstr>
      <vt:lpstr>Metodické pokyny – aktivita 1: Kvíz</vt:lpstr>
      <vt:lpstr>Metodické pokyny - aktivita 3: Kompostér</vt:lpstr>
      <vt:lpstr>Pomôcky a materiál do dvojice/skupiny:</vt:lpstr>
      <vt:lpstr>Metodické pokyny - medzipredmetové aktivity</vt:lpstr>
      <vt:lpstr>Téma 7: Na skládkach sa časť odpadu pôsobením mikroorganizmov bez prístupu vzduchu rozkladá, hnije. Aký skleníkový plyn sa uvoľňuje?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Pinkrová</dc:creator>
  <cp:lastModifiedBy>Dagmar Sadovska</cp:lastModifiedBy>
  <cp:revision>9</cp:revision>
  <dcterms:created xsi:type="dcterms:W3CDTF">2024-04-21T21:22:35Z</dcterms:created>
  <dcterms:modified xsi:type="dcterms:W3CDTF">2024-12-18T13:11:02Z</dcterms:modified>
</cp:coreProperties>
</file>