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embeddedFontLst>
    <p:embeddedFont>
      <p:font typeface="Wingdings 3" panose="05040102010807070707" pitchFamily="18" charset="2"/>
      <p:regular r:id="rId12"/>
    </p:embeddedFon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Play" panose="020B0604020202020204" charset="0"/>
      <p:regular r:id="rId21"/>
      <p:bold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Sce8aDNJOGYGEYkQeBqxsqY8s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e52705e3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2de52705e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de52705e3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g2de52705e3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smtClean="0"/>
              <a:t>Upravte štýly predlohy textu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endParaRPr lang="sk-SK"/>
          </a:p>
        </p:txBody>
      </p:sp>
      <p:sp>
        <p:nvSpPr>
          <p:cNvPr id="5" name="Footer Placeholder 4"/>
          <p:cNvSpPr>
            <a:spLocks noGrp="1"/>
          </p:cNvSpPr>
          <p:nvPr>
            <p:ph type="ftr" sz="quarter" idx="11"/>
          </p:nvPr>
        </p:nvSpPr>
        <p:spPr/>
        <p:txBody>
          <a:bodyPr/>
          <a:lstStyle/>
          <a:p>
            <a:endParaRPr lang="sk-S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7053920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563872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smtClean="0"/>
              <a:t>Upravte štýly predlohy textu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endParaRPr lang="sk-SK"/>
          </a:p>
        </p:txBody>
      </p:sp>
      <p:sp>
        <p:nvSpPr>
          <p:cNvPr id="5" name="Footer Placeholder 4"/>
          <p:cNvSpPr>
            <a:spLocks noGrp="1"/>
          </p:cNvSpPr>
          <p:nvPr>
            <p:ph type="ftr" sz="quarter" idx="11"/>
          </p:nvPr>
        </p:nvSpPr>
        <p:spPr/>
        <p:txBody>
          <a:bodyPr/>
          <a:lstStyle/>
          <a:p>
            <a:endParaRPr lang="sk-S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65882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smtClean="0"/>
              <a:t>Upravte štýly predlohy textu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Upraviť štýly predlohy textu</a:t>
            </a:r>
          </a:p>
        </p:txBody>
      </p:sp>
      <p:sp>
        <p:nvSpPr>
          <p:cNvPr id="5" name="Date Placeholder 4"/>
          <p:cNvSpPr>
            <a:spLocks noGrp="1"/>
          </p:cNvSpPr>
          <p:nvPr>
            <p:ph type="dt" sz="half" idx="10"/>
          </p:nvPr>
        </p:nvSpPr>
        <p:spPr/>
        <p:txBody>
          <a:bodyPr/>
          <a:lstStyle/>
          <a:p>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5585636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smtClean="0"/>
              <a:t>Upravte štýly predlohy textu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Upraviť štýly predlohy textu</a:t>
            </a:r>
          </a:p>
        </p:txBody>
      </p:sp>
      <p:sp>
        <p:nvSpPr>
          <p:cNvPr id="5" name="Date Placeholder 4"/>
          <p:cNvSpPr>
            <a:spLocks noGrp="1"/>
          </p:cNvSpPr>
          <p:nvPr>
            <p:ph type="dt" sz="half" idx="10"/>
          </p:nvPr>
        </p:nvSpPr>
        <p:spPr/>
        <p:txBody>
          <a:bodyPr/>
          <a:lstStyle/>
          <a:p>
            <a:endParaRPr lang="sk-SK"/>
          </a:p>
        </p:txBody>
      </p:sp>
      <p:sp>
        <p:nvSpPr>
          <p:cNvPr id="6" name="Footer Placeholder 5"/>
          <p:cNvSpPr>
            <a:spLocks noGrp="1"/>
          </p:cNvSpPr>
          <p:nvPr>
            <p:ph type="ftr" sz="quarter" idx="11"/>
          </p:nvPr>
        </p:nvSpPr>
        <p:spPr/>
        <p:txBody>
          <a:bodyPr/>
          <a:lstStyle/>
          <a:p>
            <a:endParaRPr lang="sk-S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68279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smtClean="0"/>
              <a:t>Upravte štýly predlohy textu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smtClean="0"/>
              <a:t>Upraviť štýly predlohy textu</a:t>
            </a:r>
          </a:p>
        </p:txBody>
      </p:sp>
      <p:sp>
        <p:nvSpPr>
          <p:cNvPr id="5" name="Date Placeholder 4"/>
          <p:cNvSpPr>
            <a:spLocks noGrp="1"/>
          </p:cNvSpPr>
          <p:nvPr>
            <p:ph type="dt" sz="half" idx="10"/>
          </p:nvPr>
        </p:nvSpPr>
        <p:spPr/>
        <p:txBody>
          <a:bodyPr/>
          <a:lstStyle/>
          <a:p>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15320667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6691137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smtClean="0"/>
              <a:t>Upravte štýly predlohy textu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828586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smtClean="0"/>
              <a:t>Upravte štýly predlohy textu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16838466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122614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endParaRPr lang="sk-SK"/>
          </a:p>
        </p:txBody>
      </p:sp>
      <p:sp>
        <p:nvSpPr>
          <p:cNvPr id="6" name="Footer Placeholder 5"/>
          <p:cNvSpPr>
            <a:spLocks noGrp="1"/>
          </p:cNvSpPr>
          <p:nvPr>
            <p:ph type="ftr" sz="quarter" idx="11"/>
          </p:nvPr>
        </p:nvSpPr>
        <p:spPr/>
        <p:txBody>
          <a:bodyPr/>
          <a:lstStyle/>
          <a:p>
            <a:endParaRPr lang="sk-S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338116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endParaRPr lang="sk-SK"/>
          </a:p>
        </p:txBody>
      </p:sp>
      <p:sp>
        <p:nvSpPr>
          <p:cNvPr id="8" name="Footer Placeholder 7"/>
          <p:cNvSpPr>
            <a:spLocks noGrp="1"/>
          </p:cNvSpPr>
          <p:nvPr>
            <p:ph type="ftr" sz="quarter" idx="11"/>
          </p:nvPr>
        </p:nvSpPr>
        <p:spPr/>
        <p:txBody>
          <a:bodyPr/>
          <a:lstStyle/>
          <a:p>
            <a:endParaRPr lang="sk-S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9385261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endParaRPr lang="sk-SK"/>
          </a:p>
        </p:txBody>
      </p:sp>
      <p:sp>
        <p:nvSpPr>
          <p:cNvPr id="4" name="Footer Placeholder 3"/>
          <p:cNvSpPr>
            <a:spLocks noGrp="1"/>
          </p:cNvSpPr>
          <p:nvPr>
            <p:ph type="ftr" sz="quarter" idx="11"/>
          </p:nvPr>
        </p:nvSpPr>
        <p:spPr/>
        <p:txBody>
          <a:bodyPr/>
          <a:lstStyle/>
          <a:p>
            <a:endParaRPr lang="sk-S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30238929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k-SK"/>
          </a:p>
        </p:txBody>
      </p:sp>
      <p:sp>
        <p:nvSpPr>
          <p:cNvPr id="3" name="Footer Placeholder 2"/>
          <p:cNvSpPr>
            <a:spLocks noGrp="1"/>
          </p:cNvSpPr>
          <p:nvPr>
            <p:ph type="ftr" sz="quarter" idx="11"/>
          </p:nvPr>
        </p:nvSpPr>
        <p:spPr/>
        <p:txBody>
          <a:bodyPr/>
          <a:lstStyle/>
          <a:p>
            <a:endParaRPr lang="sk-S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20517619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smtClean="0"/>
              <a:t>Upravte štýly predlohy textu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174720707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37212088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smtClean="0"/>
              <a:t>Upravte štýly predlohy textu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sk-S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cs-CZ" smtClean="0"/>
              <a:t>‹#›</a:t>
            </a:fld>
            <a:endParaRPr lang="cs-CZ"/>
          </a:p>
        </p:txBody>
      </p:sp>
    </p:spTree>
    <p:extLst>
      <p:ext uri="{BB962C8B-B14F-4D97-AF65-F5344CB8AC3E}">
        <p14:creationId xmlns:p14="http://schemas.microsoft.com/office/powerpoint/2010/main" val="3819841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524000" y="970362"/>
            <a:ext cx="9144000" cy="361597"/>
          </a:xfrm>
          <a:prstGeom prst="rect">
            <a:avLst/>
          </a:prstGeom>
          <a:solidFill>
            <a:srgbClr val="FFC000"/>
          </a:solidFill>
          <a:ln>
            <a:noFill/>
          </a:ln>
        </p:spPr>
        <p:txBody>
          <a:bodyPr spcFirstLastPara="1" wrap="square" lIns="91425" tIns="45700" rIns="91425" bIns="45700" anchor="t" anchorCtr="0">
            <a:spAutoFit/>
          </a:bodyPr>
          <a:lstStyle/>
          <a:p>
            <a:pPr>
              <a:lnSpc>
                <a:spcPct val="150000"/>
              </a:lnSpc>
            </a:pPr>
            <a:r>
              <a:rPr lang="sk" sz="700" dirty="0">
                <a:ea typeface="Verdana" panose="020B0604030504040204" pitchFamily="34" charset="0"/>
                <a:cs typeface="Verdana" panose="020B0604030504040204" pitchFamily="34" charset="0"/>
              </a:rPr>
              <a:t>Projekt</a:t>
            </a:r>
            <a:r>
              <a:rPr lang="sk" sz="700" b="1" dirty="0">
                <a:ea typeface="Verdana" panose="020B0604030504040204" pitchFamily="34" charset="0"/>
                <a:cs typeface="Verdana" panose="020B0604030504040204" pitchFamily="34" charset="0"/>
              </a:rPr>
              <a:t>: </a:t>
            </a:r>
            <a:r>
              <a:rPr lang="sk" sz="700" b="1" dirty="0"/>
              <a:t>Innovative STEPS </a:t>
            </a:r>
            <a:r>
              <a:rPr lang="sk" sz="700" dirty="0"/>
              <a:t>(Innovative SusTainability Education for Prosperous Schools )</a:t>
            </a:r>
            <a:endParaRPr lang="sk-SK" sz="700" dirty="0">
              <a:ea typeface="Verdana" panose="020B0604030504040204" pitchFamily="34" charset="0"/>
              <a:cs typeface="Times New Roman" panose="02020603050405020304" pitchFamily="18" charset="0"/>
            </a:endParaRPr>
          </a:p>
          <a:p>
            <a:r>
              <a:rPr lang="sk" sz="700" dirty="0">
                <a:ea typeface="Verdana" panose="020B0604030504040204" pitchFamily="34" charset="0"/>
                <a:cs typeface="Verdana" panose="020B0604030504040204" pitchFamily="34" charset="0"/>
              </a:rPr>
              <a:t>ID číslo projektu :  </a:t>
            </a:r>
            <a:r>
              <a:rPr lang="sk" sz="700" dirty="0"/>
              <a:t>2022-1-SK01-KA220-SCH-000085417</a:t>
            </a:r>
            <a:r>
              <a:rPr lang="sk" sz="700" dirty="0">
                <a:ea typeface="Calibri" panose="020F0502020204030204" pitchFamily="34" charset="0"/>
                <a:cs typeface="Times New Roman" panose="02020603050405020304" pitchFamily="18" charset="0"/>
              </a:rPr>
              <a:t>    </a:t>
            </a:r>
          </a:p>
        </p:txBody>
      </p:sp>
      <p:sp>
        <p:nvSpPr>
          <p:cNvPr id="85" name="Google Shape;85;p1"/>
          <p:cNvSpPr txBox="1"/>
          <p:nvPr/>
        </p:nvSpPr>
        <p:spPr>
          <a:xfrm>
            <a:off x="1366458" y="2267980"/>
            <a:ext cx="105156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sk" sz="6000" b="1" dirty="0">
                <a:solidFill>
                  <a:schemeClr val="accent5">
                    <a:lumMod val="75000"/>
                  </a:schemeClr>
                </a:solidFill>
              </a:rPr>
              <a:t>6 </a:t>
            </a:r>
            <a:r>
              <a:rPr lang="sk" sz="6000" b="1" i="0" u="none" strike="noStrike" cap="none" dirty="0">
                <a:solidFill>
                  <a:schemeClr val="accent5">
                    <a:lumMod val="75000"/>
                  </a:schemeClr>
                </a:solidFill>
                <a:sym typeface="Arial"/>
              </a:rPr>
              <a:t>. Triedenie a recyklácia</a:t>
            </a:r>
            <a:endParaRPr sz="6000" b="1" i="0" u="none" strike="noStrike" cap="none" dirty="0">
              <a:solidFill>
                <a:schemeClr val="accent5">
                  <a:lumMod val="75000"/>
                </a:schemeClr>
              </a:solidFill>
              <a:sym typeface="Arial"/>
            </a:endParaRPr>
          </a:p>
        </p:txBody>
      </p:sp>
      <p:pic>
        <p:nvPicPr>
          <p:cNvPr id="88" name="Google Shape;88;p1"/>
          <p:cNvPicPr preferRelativeResize="0"/>
          <p:nvPr/>
        </p:nvPicPr>
        <p:blipFill rotWithShape="1">
          <a:blip r:embed="rId3">
            <a:alphaModFix/>
          </a:blip>
          <a:srcRect/>
          <a:stretch/>
        </p:blipFill>
        <p:spPr>
          <a:xfrm>
            <a:off x="1524000" y="176447"/>
            <a:ext cx="1677693" cy="566108"/>
          </a:xfrm>
          <a:prstGeom prst="rect">
            <a:avLst/>
          </a:prstGeom>
          <a:noFill/>
          <a:ln>
            <a:noFill/>
          </a:ln>
        </p:spPr>
      </p:pic>
      <p:pic>
        <p:nvPicPr>
          <p:cNvPr id="89" name="Google Shape;89;p1" descr="C:\Users\d.sadovska\Desktop\zs plzen.jpg"/>
          <p:cNvPicPr preferRelativeResize="0"/>
          <p:nvPr/>
        </p:nvPicPr>
        <p:blipFill rotWithShape="1">
          <a:blip r:embed="rId4">
            <a:alphaModFix/>
          </a:blip>
          <a:srcRect/>
          <a:stretch/>
        </p:blipFill>
        <p:spPr>
          <a:xfrm>
            <a:off x="1929830" y="6103086"/>
            <a:ext cx="1040267" cy="475474"/>
          </a:xfrm>
          <a:prstGeom prst="rect">
            <a:avLst/>
          </a:prstGeom>
          <a:noFill/>
          <a:ln>
            <a:noFill/>
          </a:ln>
        </p:spPr>
      </p:pic>
      <p:pic>
        <p:nvPicPr>
          <p:cNvPr id="90" name="Google Shape;90;p1" descr="\\raabesksrvfs02v\Spolocny\VO\Erasmus+2022_Sk\loga\Obezitologicka asociacia - logo\EN farba.jpg"/>
          <p:cNvPicPr preferRelativeResize="0"/>
          <p:nvPr/>
        </p:nvPicPr>
        <p:blipFill rotWithShape="1">
          <a:blip r:embed="rId5">
            <a:alphaModFix/>
          </a:blip>
          <a:srcRect/>
          <a:stretch/>
        </p:blipFill>
        <p:spPr>
          <a:xfrm>
            <a:off x="3139559" y="6083114"/>
            <a:ext cx="908950" cy="475474"/>
          </a:xfrm>
          <a:prstGeom prst="rect">
            <a:avLst/>
          </a:prstGeom>
          <a:noFill/>
          <a:ln>
            <a:noFill/>
          </a:ln>
        </p:spPr>
      </p:pic>
      <p:pic>
        <p:nvPicPr>
          <p:cNvPr id="91" name="Google Shape;91;p1"/>
          <p:cNvPicPr preferRelativeResize="0"/>
          <p:nvPr/>
        </p:nvPicPr>
        <p:blipFill rotWithShape="1">
          <a:blip r:embed="rId6">
            <a:alphaModFix/>
          </a:blip>
          <a:srcRect/>
          <a:stretch/>
        </p:blipFill>
        <p:spPr>
          <a:xfrm>
            <a:off x="4151784" y="6019703"/>
            <a:ext cx="1008112" cy="616865"/>
          </a:xfrm>
          <a:prstGeom prst="rect">
            <a:avLst/>
          </a:prstGeom>
          <a:noFill/>
          <a:ln>
            <a:noFill/>
          </a:ln>
        </p:spPr>
      </p:pic>
      <p:pic>
        <p:nvPicPr>
          <p:cNvPr id="92" name="Google Shape;92;p1" descr="C:\Users\d.sadovska\Desktop\LOGA_EXPOL_NOVE 2022\logo-expol-pedagogika-22.png"/>
          <p:cNvPicPr preferRelativeResize="0"/>
          <p:nvPr/>
        </p:nvPicPr>
        <p:blipFill rotWithShape="1">
          <a:blip r:embed="rId7">
            <a:alphaModFix/>
          </a:blip>
          <a:srcRect/>
          <a:stretch/>
        </p:blipFill>
        <p:spPr>
          <a:xfrm>
            <a:off x="5329358" y="6103087"/>
            <a:ext cx="802136" cy="479687"/>
          </a:xfrm>
          <a:prstGeom prst="rect">
            <a:avLst/>
          </a:prstGeom>
          <a:noFill/>
          <a:ln>
            <a:noFill/>
          </a:ln>
        </p:spPr>
      </p:pic>
      <p:pic>
        <p:nvPicPr>
          <p:cNvPr id="93" name="Google Shape;93;p1" descr="\\raabesksrvfs02v\Spolocny\VO\Erasmus+2022_Sk\loga\ZS JP Majcichov - logo\maly palarik anj.jpg"/>
          <p:cNvPicPr preferRelativeResize="0"/>
          <p:nvPr/>
        </p:nvPicPr>
        <p:blipFill rotWithShape="1">
          <a:blip r:embed="rId8">
            <a:alphaModFix/>
          </a:blip>
          <a:srcRect/>
          <a:stretch/>
        </p:blipFill>
        <p:spPr>
          <a:xfrm>
            <a:off x="6550740" y="6019702"/>
            <a:ext cx="651825" cy="602301"/>
          </a:xfrm>
          <a:prstGeom prst="rect">
            <a:avLst/>
          </a:prstGeom>
          <a:noFill/>
          <a:ln>
            <a:noFill/>
          </a:ln>
        </p:spPr>
      </p:pic>
      <p:pic>
        <p:nvPicPr>
          <p:cNvPr id="94" name="Google Shape;94;p1"/>
          <p:cNvPicPr preferRelativeResize="0"/>
          <p:nvPr/>
        </p:nvPicPr>
        <p:blipFill rotWithShape="1">
          <a:blip r:embed="rId9">
            <a:alphaModFix/>
          </a:blip>
          <a:srcRect l="619" t="15000" r="86535" b="62930"/>
          <a:stretch/>
        </p:blipFill>
        <p:spPr>
          <a:xfrm>
            <a:off x="7719264" y="6019701"/>
            <a:ext cx="747581" cy="616866"/>
          </a:xfrm>
          <a:prstGeom prst="rect">
            <a:avLst/>
          </a:prstGeom>
          <a:noFill/>
          <a:ln>
            <a:noFill/>
          </a:ln>
        </p:spPr>
      </p:pic>
      <p:pic>
        <p:nvPicPr>
          <p:cNvPr id="95" name="Google Shape;95;p1"/>
          <p:cNvPicPr preferRelativeResize="0"/>
          <p:nvPr/>
        </p:nvPicPr>
        <p:blipFill rotWithShape="1">
          <a:blip r:embed="rId10">
            <a:alphaModFix/>
          </a:blip>
          <a:srcRect/>
          <a:stretch/>
        </p:blipFill>
        <p:spPr>
          <a:xfrm>
            <a:off x="8832305" y="6173901"/>
            <a:ext cx="1149519" cy="376260"/>
          </a:xfrm>
          <a:prstGeom prst="rect">
            <a:avLst/>
          </a:prstGeom>
          <a:noFill/>
          <a:ln>
            <a:noFill/>
          </a:ln>
        </p:spPr>
      </p:pic>
      <p:sp>
        <p:nvSpPr>
          <p:cNvPr id="96" name="Google Shape;96;p1"/>
          <p:cNvSpPr txBox="1"/>
          <p:nvPr/>
        </p:nvSpPr>
        <p:spPr>
          <a:xfrm>
            <a:off x="1363202" y="3232126"/>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800"/>
              <a:buFont typeface="Play"/>
              <a:buNone/>
            </a:pPr>
            <a:r>
              <a:rPr lang="sk" sz="4800" dirty="0">
                <a:solidFill>
                  <a:schemeClr val="dk1"/>
                </a:solidFill>
                <a:latin typeface="Play"/>
                <a:ea typeface="Play"/>
                <a:cs typeface="Play"/>
                <a:sym typeface="Play"/>
              </a:rPr>
              <a:t>Spracovanie odpadu</a:t>
            </a:r>
            <a:endParaRPr sz="1400" b="0" i="0" u="none" strike="noStrike" cap="none" dirty="0">
              <a:solidFill>
                <a:srgbClr val="000000"/>
              </a:solidFill>
              <a:latin typeface="Arial"/>
              <a:ea typeface="Arial"/>
              <a:cs typeface="Arial"/>
              <a:sym typeface="Arial"/>
            </a:endParaRPr>
          </a:p>
        </p:txBody>
      </p:sp>
      <p:pic>
        <p:nvPicPr>
          <p:cNvPr id="2" name="Obrázok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77664" y="176447"/>
            <a:ext cx="2973600" cy="7233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solidFill>
                  <a:schemeClr val="accent5">
                    <a:lumMod val="75000"/>
                  </a:schemeClr>
                </a:solidFill>
              </a:rPr>
              <a:t>Úvod do témy</a:t>
            </a:r>
            <a:endParaRPr lang="sk-SK"/>
          </a:p>
        </p:txBody>
      </p:sp>
      <p:sp>
        <p:nvSpPr>
          <p:cNvPr id="3" name="Zástupný objekt pre obsah 2"/>
          <p:cNvSpPr>
            <a:spLocks noGrp="1"/>
          </p:cNvSpPr>
          <p:nvPr>
            <p:ph idx="1"/>
          </p:nvPr>
        </p:nvSpPr>
        <p:spPr>
          <a:xfrm>
            <a:off x="2180492" y="1354014"/>
            <a:ext cx="9697916" cy="5002823"/>
          </a:xfrm>
        </p:spPr>
        <p:txBody>
          <a:bodyPr>
            <a:normAutofit fontScale="85000" lnSpcReduction="20000"/>
          </a:bodyPr>
          <a:lstStyle/>
          <a:p>
            <a:pPr marL="0" indent="0">
              <a:buNone/>
            </a:pPr>
            <a:r>
              <a:rPr lang="sk-SK" b="1" dirty="0"/>
              <a:t>Odpady možno klasifikovať </a:t>
            </a:r>
            <a:r>
              <a:rPr lang="sk-SK" dirty="0"/>
              <a:t>podľa rôznych kritérií: pôvod, zloženie, stupeň </a:t>
            </a:r>
            <a:r>
              <a:rPr lang="sk-SK" dirty="0" smtClean="0"/>
              <a:t>nebezpečnosti, </a:t>
            </a:r>
            <a:r>
              <a:rPr lang="sk-SK" dirty="0"/>
              <a:t>atď. </a:t>
            </a:r>
            <a:endParaRPr lang="sk-SK" dirty="0" smtClean="0"/>
          </a:p>
          <a:p>
            <a:pPr marL="0" indent="0">
              <a:buNone/>
            </a:pPr>
            <a:r>
              <a:rPr lang="sk-SK" dirty="0" smtClean="0"/>
              <a:t>Na účely tohto </a:t>
            </a:r>
            <a:r>
              <a:rPr lang="sk-SK" dirty="0"/>
              <a:t>projektu nás bude zaujímať rozdelenie podľa možnosti zhodnotenia. </a:t>
            </a:r>
            <a:endParaRPr lang="sk-SK" dirty="0" smtClean="0"/>
          </a:p>
          <a:p>
            <a:pPr marL="0" indent="0">
              <a:buNone/>
            </a:pPr>
            <a:r>
              <a:rPr lang="sk-SK" dirty="0" smtClean="0"/>
              <a:t>Recyklácia </a:t>
            </a:r>
            <a:r>
              <a:rPr lang="sk-SK" dirty="0"/>
              <a:t>odpadových </a:t>
            </a:r>
            <a:r>
              <a:rPr lang="sk-SK" dirty="0" smtClean="0"/>
              <a:t>materiálov by </a:t>
            </a:r>
            <a:r>
              <a:rPr lang="sk-SK" dirty="0"/>
              <a:t>mala byť súčasťou našej každodennej rutiny</a:t>
            </a:r>
            <a:r>
              <a:rPr lang="sk-SK" dirty="0" smtClean="0"/>
              <a:t>. </a:t>
            </a:r>
            <a:r>
              <a:rPr lang="sk-SK" b="1" dirty="0" smtClean="0"/>
              <a:t>Nakladanie </a:t>
            </a:r>
            <a:r>
              <a:rPr lang="sk-SK" b="1" dirty="0"/>
              <a:t>s odpadom </a:t>
            </a:r>
            <a:r>
              <a:rPr lang="sk-SK" dirty="0"/>
              <a:t>je záležitosť, ktorú môže ovplyvniť správanie každého jednotlivca. </a:t>
            </a:r>
            <a:endParaRPr lang="sk-SK" dirty="0" smtClean="0"/>
          </a:p>
          <a:p>
            <a:pPr marL="0" indent="0">
              <a:buNone/>
            </a:pPr>
            <a:r>
              <a:rPr lang="sk-SK" dirty="0" smtClean="0"/>
              <a:t>Podľa údajov za </a:t>
            </a:r>
            <a:r>
              <a:rPr lang="sk-SK" dirty="0"/>
              <a:t>rok 2021 vyprodukuje </a:t>
            </a:r>
            <a:r>
              <a:rPr lang="sk-SK" dirty="0" smtClean="0"/>
              <a:t>napr. jeden Slovák/ Čech </a:t>
            </a:r>
            <a:r>
              <a:rPr lang="sk-SK" dirty="0"/>
              <a:t>viac ako pol tony komunálneho odpadu ročne. </a:t>
            </a:r>
            <a:endParaRPr lang="sk-SK" dirty="0" smtClean="0"/>
          </a:p>
          <a:p>
            <a:pPr marL="0" indent="0">
              <a:buNone/>
            </a:pPr>
            <a:r>
              <a:rPr lang="sk-SK" dirty="0" smtClean="0"/>
              <a:t>Je </a:t>
            </a:r>
            <a:r>
              <a:rPr lang="sk-SK" dirty="0"/>
              <a:t>potrebné šíriť </a:t>
            </a:r>
            <a:r>
              <a:rPr lang="sk-SK" dirty="0" smtClean="0"/>
              <a:t>osvetu o </a:t>
            </a:r>
            <a:r>
              <a:rPr lang="sk-SK" dirty="0"/>
              <a:t>správnom nakladaní s odpadmi a prijať pravidlo </a:t>
            </a:r>
            <a:r>
              <a:rPr lang="sk-SK" b="1" dirty="0"/>
              <a:t>3R (</a:t>
            </a:r>
            <a:r>
              <a:rPr lang="sk-SK" b="1" dirty="0" err="1"/>
              <a:t>Reuse</a:t>
            </a:r>
            <a:r>
              <a:rPr lang="sk-SK" b="1" dirty="0"/>
              <a:t>, </a:t>
            </a:r>
            <a:r>
              <a:rPr lang="sk-SK" b="1" dirty="0" err="1"/>
              <a:t>Refuse</a:t>
            </a:r>
            <a:r>
              <a:rPr lang="sk-SK" b="1" dirty="0"/>
              <a:t>, </a:t>
            </a:r>
            <a:r>
              <a:rPr lang="sk-SK" b="1" dirty="0" err="1"/>
              <a:t>Recycle</a:t>
            </a:r>
            <a:r>
              <a:rPr lang="sk-SK" b="1" dirty="0"/>
              <a:t>)</a:t>
            </a:r>
            <a:r>
              <a:rPr lang="sk-SK" dirty="0"/>
              <a:t>, ktorého </a:t>
            </a:r>
            <a:r>
              <a:rPr lang="sk-SK" dirty="0" smtClean="0"/>
              <a:t>cieľom je </a:t>
            </a:r>
            <a:r>
              <a:rPr lang="sk-SK" dirty="0"/>
              <a:t>znížiť množstvo </a:t>
            </a:r>
            <a:r>
              <a:rPr lang="sk-SK" b="1" dirty="0"/>
              <a:t>komunálneho odpadu</a:t>
            </a:r>
            <a:r>
              <a:rPr lang="sk-SK" dirty="0"/>
              <a:t>. </a:t>
            </a:r>
            <a:endParaRPr lang="sk-SK" dirty="0" smtClean="0"/>
          </a:p>
          <a:p>
            <a:pPr marL="0" indent="0">
              <a:buNone/>
            </a:pPr>
            <a:endParaRPr lang="sk-SK" dirty="0"/>
          </a:p>
          <a:p>
            <a:pPr>
              <a:buFont typeface="Arial" panose="020B0604020202020204" pitchFamily="34" charset="0"/>
              <a:buChar char="•"/>
            </a:pPr>
            <a:r>
              <a:rPr lang="sk-SK" i="1" dirty="0" err="1" smtClean="0"/>
              <a:t>Reuse</a:t>
            </a:r>
            <a:r>
              <a:rPr lang="sk-SK" dirty="0" smtClean="0"/>
              <a:t> </a:t>
            </a:r>
            <a:r>
              <a:rPr lang="sk-SK" dirty="0"/>
              <a:t>(opätovné použitie) – použite to, čo sa dá znovu použiť</a:t>
            </a:r>
            <a:r>
              <a:rPr lang="sk-SK" dirty="0" smtClean="0"/>
              <a:t>, a </a:t>
            </a:r>
            <a:r>
              <a:rPr lang="sk-SK" dirty="0"/>
              <a:t>nekupujte nové.</a:t>
            </a:r>
          </a:p>
          <a:p>
            <a:pPr>
              <a:buFont typeface="Arial" panose="020B0604020202020204" pitchFamily="34" charset="0"/>
              <a:buChar char="•"/>
            </a:pPr>
            <a:r>
              <a:rPr lang="sk-SK" i="1" dirty="0" err="1" smtClean="0"/>
              <a:t>Refuse</a:t>
            </a:r>
            <a:r>
              <a:rPr lang="sk-SK" dirty="0" smtClean="0"/>
              <a:t> </a:t>
            </a:r>
            <a:r>
              <a:rPr lang="sk-SK" dirty="0"/>
              <a:t>(naučme sa odmietať) – nenechajme sa zlákať na kúpu vecí, ktoré sú zbytočné alebo </a:t>
            </a:r>
            <a:r>
              <a:rPr lang="sk-SK" dirty="0" smtClean="0"/>
              <a:t>nevhodne zabalené</a:t>
            </a:r>
            <a:r>
              <a:rPr lang="sk-SK" dirty="0"/>
              <a:t>.</a:t>
            </a:r>
          </a:p>
          <a:p>
            <a:pPr>
              <a:buFont typeface="Arial" panose="020B0604020202020204" pitchFamily="34" charset="0"/>
              <a:buChar char="•"/>
            </a:pPr>
            <a:r>
              <a:rPr lang="sk-SK" i="1" dirty="0" err="1" smtClean="0"/>
              <a:t>Recycle</a:t>
            </a:r>
            <a:r>
              <a:rPr lang="sk-SK" dirty="0" smtClean="0"/>
              <a:t> </a:t>
            </a:r>
            <a:r>
              <a:rPr lang="sk-SK" dirty="0"/>
              <a:t>(recyklujme) – recyklujme a trieďme správne</a:t>
            </a:r>
            <a:r>
              <a:rPr lang="sk-SK" dirty="0" smtClean="0"/>
              <a:t>.</a:t>
            </a:r>
          </a:p>
          <a:p>
            <a:pPr>
              <a:buFont typeface="Arial" panose="020B0604020202020204" pitchFamily="34" charset="0"/>
              <a:buChar char="•"/>
            </a:pPr>
            <a:endParaRPr lang="sk-SK" dirty="0"/>
          </a:p>
          <a:p>
            <a:pPr marL="0" indent="0">
              <a:buNone/>
            </a:pPr>
            <a:r>
              <a:rPr lang="sk-SK" dirty="0" smtClean="0"/>
              <a:t>V </a:t>
            </a:r>
            <a:r>
              <a:rPr lang="sk-SK" dirty="0"/>
              <a:t>modernom svete sa kladie dôraz na </a:t>
            </a:r>
            <a:r>
              <a:rPr lang="sk-SK" b="1" dirty="0" err="1"/>
              <a:t>minimalizmus</a:t>
            </a:r>
            <a:r>
              <a:rPr lang="sk-SK" b="1" dirty="0"/>
              <a:t> a </a:t>
            </a:r>
            <a:r>
              <a:rPr lang="sk-SK" b="1" dirty="0" err="1"/>
              <a:t>upcykláciu</a:t>
            </a:r>
            <a:r>
              <a:rPr lang="sk-SK" dirty="0"/>
              <a:t>. </a:t>
            </a:r>
            <a:r>
              <a:rPr lang="sk-SK" dirty="0" err="1"/>
              <a:t>Upcyklácia</a:t>
            </a:r>
            <a:r>
              <a:rPr lang="sk-SK" dirty="0"/>
              <a:t> je proces </a:t>
            </a:r>
            <a:r>
              <a:rPr lang="sk-SK" dirty="0" smtClean="0"/>
              <a:t>opätovného využitia </a:t>
            </a:r>
            <a:r>
              <a:rPr lang="sk-SK" dirty="0"/>
              <a:t>nepoužívaných výrobkov alebo odpadových materiálov a nájdenia nového využitia. Často </a:t>
            </a:r>
            <a:r>
              <a:rPr lang="sk-SK" dirty="0" smtClean="0"/>
              <a:t>ide o </a:t>
            </a:r>
            <a:r>
              <a:rPr lang="sk-SK" dirty="0"/>
              <a:t>dizajnovo využité umenie. Najmä v prípade ľahkých kovov (plechovky</a:t>
            </a:r>
            <a:r>
              <a:rPr lang="sk-SK" dirty="0" smtClean="0"/>
              <a:t>, konzervy</a:t>
            </a:r>
            <a:r>
              <a:rPr lang="sk-SK" dirty="0"/>
              <a:t>) je tento trend </a:t>
            </a:r>
            <a:r>
              <a:rPr lang="sk-SK" dirty="0" smtClean="0"/>
              <a:t>vítaný a </a:t>
            </a:r>
            <a:r>
              <a:rPr lang="sk-SK" dirty="0"/>
              <a:t>existuje mnoho tipov na výrobu dekorácií a praktických bytových alebo záhradných doplnkov.</a:t>
            </a:r>
          </a:p>
          <a:p>
            <a:endParaRPr lang="sk-SK" dirty="0"/>
          </a:p>
        </p:txBody>
      </p:sp>
    </p:spTree>
    <p:extLst>
      <p:ext uri="{BB962C8B-B14F-4D97-AF65-F5344CB8AC3E}">
        <p14:creationId xmlns:p14="http://schemas.microsoft.com/office/powerpoint/2010/main" val="291389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k" dirty="0">
                <a:solidFill>
                  <a:schemeClr val="accent5">
                    <a:lumMod val="75000"/>
                  </a:schemeClr>
                </a:solidFill>
              </a:rPr>
              <a:t>Ciele:</a:t>
            </a:r>
            <a:endParaRPr dirty="0">
              <a:solidFill>
                <a:schemeClr val="accent5">
                  <a:lumMod val="75000"/>
                </a:schemeClr>
              </a:solidFill>
            </a:endParaRPr>
          </a:p>
        </p:txBody>
      </p:sp>
      <p:sp>
        <p:nvSpPr>
          <p:cNvPr id="102" name="Google Shape;102;p2"/>
          <p:cNvSpPr txBox="1">
            <a:spLocks noGrp="1"/>
          </p:cNvSpPr>
          <p:nvPr>
            <p:ph idx="1"/>
          </p:nvPr>
        </p:nvSpPr>
        <p:spPr>
          <a:xfrm>
            <a:off x="2183423" y="1905000"/>
            <a:ext cx="110547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sk" b="1" dirty="0"/>
              <a:t>Žiak dokáže</a:t>
            </a:r>
            <a:r>
              <a:rPr lang="sk" dirty="0" smtClean="0"/>
              <a:t>:</a:t>
            </a:r>
          </a:p>
          <a:p>
            <a:pPr marL="0" lvl="0" indent="0" algn="l" rtl="0">
              <a:lnSpc>
                <a:spcPct val="90000"/>
              </a:lnSpc>
              <a:spcBef>
                <a:spcPts val="0"/>
              </a:spcBef>
              <a:spcAft>
                <a:spcPts val="0"/>
              </a:spcAft>
              <a:buClr>
                <a:schemeClr val="dk1"/>
              </a:buClr>
              <a:buSzPts val="2800"/>
              <a:buNone/>
            </a:pPr>
            <a:endParaRPr dirty="0"/>
          </a:p>
          <a:p>
            <a:pPr lvl="0" algn="l" rtl="0">
              <a:lnSpc>
                <a:spcPct val="90000"/>
              </a:lnSpc>
              <a:spcBef>
                <a:spcPts val="1000"/>
              </a:spcBef>
              <a:spcAft>
                <a:spcPts val="0"/>
              </a:spcAft>
              <a:buClr>
                <a:schemeClr val="dk1"/>
              </a:buClr>
              <a:buSzPts val="2800"/>
              <a:buFont typeface="Wingdings" panose="05000000000000000000" pitchFamily="2" charset="2"/>
              <a:buChar char="§"/>
            </a:pPr>
            <a:r>
              <a:rPr lang="sk" dirty="0"/>
              <a:t>chápať pojmy recyklácie, upcyklácie, minimalizmus, odpadové materiály;</a:t>
            </a:r>
            <a:endParaRPr dirty="0"/>
          </a:p>
          <a:p>
            <a:pPr lvl="0" algn="l" rtl="0">
              <a:lnSpc>
                <a:spcPct val="90000"/>
              </a:lnSpc>
              <a:spcBef>
                <a:spcPts val="1000"/>
              </a:spcBef>
              <a:spcAft>
                <a:spcPts val="0"/>
              </a:spcAft>
              <a:buClr>
                <a:schemeClr val="dk1"/>
              </a:buClr>
              <a:buSzPts val="2800"/>
              <a:buFont typeface="Wingdings" panose="05000000000000000000" pitchFamily="2" charset="2"/>
              <a:buChar char="§"/>
            </a:pPr>
            <a:r>
              <a:rPr lang="sk" dirty="0"/>
              <a:t>rozumieť anglickej terminológii a skratke RRR (3R,4R);</a:t>
            </a:r>
            <a:endParaRPr dirty="0"/>
          </a:p>
          <a:p>
            <a:pPr lvl="0" algn="l" rtl="0">
              <a:lnSpc>
                <a:spcPct val="90000"/>
              </a:lnSpc>
              <a:spcBef>
                <a:spcPts val="1000"/>
              </a:spcBef>
              <a:spcAft>
                <a:spcPts val="0"/>
              </a:spcAft>
              <a:buClr>
                <a:schemeClr val="dk1"/>
              </a:buClr>
              <a:buSzPts val="2800"/>
              <a:buFont typeface="Wingdings" panose="05000000000000000000" pitchFamily="2" charset="2"/>
              <a:buChar char="§"/>
            </a:pPr>
            <a:r>
              <a:rPr lang="sk" dirty="0"/>
              <a:t>diskutovať o dôležitosti triedenia a význame rozhodnutí jednotlivca;</a:t>
            </a:r>
            <a:endParaRPr dirty="0"/>
          </a:p>
          <a:p>
            <a:pPr lvl="0" algn="l" rtl="0">
              <a:lnSpc>
                <a:spcPct val="90000"/>
              </a:lnSpc>
              <a:spcBef>
                <a:spcPts val="1000"/>
              </a:spcBef>
              <a:spcAft>
                <a:spcPts val="0"/>
              </a:spcAft>
              <a:buClr>
                <a:schemeClr val="dk1"/>
              </a:buClr>
              <a:buSzPts val="2800"/>
              <a:buFont typeface="Wingdings" panose="05000000000000000000" pitchFamily="2" charset="2"/>
              <a:buChar char="§"/>
            </a:pPr>
            <a:r>
              <a:rPr lang="sk" dirty="0"/>
              <a:t>sledovať svoje okolie, rozoznávať a triediť odpadové materiály;</a:t>
            </a:r>
            <a:endParaRPr dirty="0"/>
          </a:p>
          <a:p>
            <a:pPr lvl="0" algn="l" rtl="0">
              <a:lnSpc>
                <a:spcPct val="90000"/>
              </a:lnSpc>
              <a:spcBef>
                <a:spcPts val="1000"/>
              </a:spcBef>
              <a:spcAft>
                <a:spcPts val="0"/>
              </a:spcAft>
              <a:buClr>
                <a:schemeClr val="dk1"/>
              </a:buClr>
              <a:buSzPts val="2800"/>
              <a:buFont typeface="Wingdings" panose="05000000000000000000" pitchFamily="2" charset="2"/>
              <a:buChar char="§"/>
            </a:pPr>
            <a:r>
              <a:rPr lang="sk" dirty="0"/>
              <a:t>argumentovať a hľadať riešenie;</a:t>
            </a:r>
            <a:endParaRPr dirty="0"/>
          </a:p>
          <a:p>
            <a:pPr lvl="0" algn="l" rtl="0">
              <a:spcBef>
                <a:spcPts val="1000"/>
              </a:spcBef>
              <a:spcAft>
                <a:spcPts val="0"/>
              </a:spcAft>
              <a:buSzPts val="2800"/>
              <a:buFont typeface="Wingdings" panose="05000000000000000000" pitchFamily="2" charset="2"/>
              <a:buChar char="§"/>
            </a:pPr>
            <a:r>
              <a:rPr lang="sk" dirty="0"/>
              <a:t>podporovať dôležitosť redukcie tvorby odpadu a recyklácie.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k" dirty="0">
                <a:solidFill>
                  <a:schemeClr val="accent5">
                    <a:lumMod val="75000"/>
                  </a:schemeClr>
                </a:solidFill>
              </a:rPr>
              <a:t>Organizácia výučby:</a:t>
            </a:r>
            <a:endParaRPr dirty="0">
              <a:solidFill>
                <a:schemeClr val="accent5">
                  <a:lumMod val="75000"/>
                </a:schemeClr>
              </a:solidFill>
            </a:endParaRPr>
          </a:p>
        </p:txBody>
      </p:sp>
      <p:sp>
        <p:nvSpPr>
          <p:cNvPr id="108" name="Google Shape;108;p4"/>
          <p:cNvSpPr txBox="1">
            <a:spLocks noGrp="1"/>
          </p:cNvSpPr>
          <p:nvPr>
            <p:ph idx="1"/>
          </p:nvPr>
        </p:nvSpPr>
        <p:spPr>
          <a:xfrm>
            <a:off x="1676400" y="1778734"/>
            <a:ext cx="10515600" cy="4384675"/>
          </a:xfrm>
          <a:prstGeom prst="rect">
            <a:avLst/>
          </a:prstGeom>
          <a:noFill/>
          <a:ln>
            <a:noFill/>
          </a:ln>
        </p:spPr>
        <p:txBody>
          <a:bodyPr spcFirstLastPara="1" wrap="square" lIns="91425" tIns="45700" rIns="91425" bIns="45700" anchor="t" anchorCtr="0">
            <a:normAutofit/>
          </a:bodyPr>
          <a:lstStyle/>
          <a:p>
            <a:pPr marL="312420" lvl="0" indent="-285750" algn="l" rtl="0">
              <a:lnSpc>
                <a:spcPct val="90000"/>
              </a:lnSpc>
              <a:spcBef>
                <a:spcPts val="0"/>
              </a:spcBef>
              <a:spcAft>
                <a:spcPts val="0"/>
              </a:spcAft>
              <a:buClr>
                <a:schemeClr val="dk1"/>
              </a:buClr>
              <a:buSzPct val="100000"/>
              <a:buFont typeface="Wingdings" panose="05000000000000000000" pitchFamily="2" charset="2"/>
              <a:buChar char="§"/>
            </a:pPr>
            <a:r>
              <a:rPr lang="sk" sz="1400" dirty="0"/>
              <a:t>Žiaci v úvodnej diskusii rozdelia odpady podľa rôznych kritérií, vyučujúci môže spomenúť nové platné zákony.</a:t>
            </a:r>
            <a:endParaRPr sz="1400" dirty="0"/>
          </a:p>
          <a:p>
            <a:pPr marL="914400" lvl="1" indent="-325755" algn="l" rtl="0">
              <a:lnSpc>
                <a:spcPct val="90000"/>
              </a:lnSpc>
              <a:spcBef>
                <a:spcPts val="0"/>
              </a:spcBef>
              <a:spcAft>
                <a:spcPts val="0"/>
              </a:spcAft>
              <a:buSzPct val="75000"/>
              <a:buFont typeface="Wingdings" panose="05000000000000000000" pitchFamily="2" charset="2"/>
              <a:buChar char="§"/>
            </a:pPr>
            <a:r>
              <a:rPr lang="sk-SK" sz="1400" dirty="0" smtClean="0"/>
              <a:t>N</a:t>
            </a:r>
            <a:r>
              <a:rPr lang="sk" sz="1400" dirty="0" smtClean="0"/>
              <a:t>apr. pre </a:t>
            </a:r>
            <a:r>
              <a:rPr lang="sk" sz="1400" dirty="0"/>
              <a:t>ČR: 1.1.2021 nadobudol platnosť rad zákonov, ktorý sa zameriava na budúcnosť odpadového hospodárstva. Zámerom je postupné zvyšovanie poplatkov za skládkovanie až po jeho úplné odstránenie do roku 2030. Cieľom je viac triediť a po roku 2035 65 % recyklovať, 25 % energicky využívať a maximálne 10 % celkového objemu komunálneho objemu vyvážať na skládky.</a:t>
            </a:r>
            <a:endParaRPr sz="1400" dirty="0"/>
          </a:p>
          <a:p>
            <a:pPr marL="514350" lvl="0" indent="-285750" algn="l" rtl="0">
              <a:lnSpc>
                <a:spcPct val="90000"/>
              </a:lnSpc>
              <a:spcBef>
                <a:spcPts val="0"/>
              </a:spcBef>
              <a:spcAft>
                <a:spcPts val="0"/>
              </a:spcAft>
              <a:buSzPct val="64285"/>
              <a:buFont typeface="Wingdings" panose="05000000000000000000" pitchFamily="2" charset="2"/>
              <a:buChar char="§"/>
            </a:pPr>
            <a:endParaRPr sz="1400" dirty="0"/>
          </a:p>
          <a:p>
            <a:pPr marL="312420" lvl="0" indent="-285750" algn="l" rtl="0">
              <a:lnSpc>
                <a:spcPct val="90000"/>
              </a:lnSpc>
              <a:spcBef>
                <a:spcPts val="1000"/>
              </a:spcBef>
              <a:spcAft>
                <a:spcPts val="0"/>
              </a:spcAft>
              <a:buClr>
                <a:schemeClr val="dk1"/>
              </a:buClr>
              <a:buSzPct val="100000"/>
              <a:buFont typeface="Wingdings" panose="05000000000000000000" pitchFamily="2" charset="2"/>
              <a:buChar char="§"/>
            </a:pPr>
            <a:r>
              <a:rPr lang="sk" sz="1400" dirty="0"/>
              <a:t>Dotazník ohľadom situácie v okolí je vhodné urobiť online alebo prehodením rolí, kedy 3 žiaci budú </a:t>
            </a:r>
            <a:r>
              <a:rPr lang="sk" sz="1400" dirty="0" smtClean="0"/>
              <a:t>učiteľmi</a:t>
            </a:r>
            <a:endParaRPr sz="1400" dirty="0"/>
          </a:p>
          <a:p>
            <a:pPr marL="914400" lvl="1" indent="-325755" algn="l" rtl="0">
              <a:lnSpc>
                <a:spcPct val="90000"/>
              </a:lnSpc>
              <a:spcBef>
                <a:spcPts val="1000"/>
              </a:spcBef>
              <a:spcAft>
                <a:spcPts val="0"/>
              </a:spcAft>
              <a:buSzPct val="75000"/>
              <a:buFont typeface="Wingdings" panose="05000000000000000000" pitchFamily="2" charset="2"/>
              <a:buChar char="§"/>
            </a:pPr>
            <a:r>
              <a:rPr lang="sk" sz="1400" dirty="0"/>
              <a:t>1. bude čítať otázky 2. počítať hlasy 3. zapisovať hlasy (do PC)</a:t>
            </a:r>
            <a:endParaRPr sz="1400" dirty="0"/>
          </a:p>
          <a:p>
            <a:pPr marL="914400" lvl="1" indent="-325755" algn="l" rtl="0">
              <a:lnSpc>
                <a:spcPct val="90000"/>
              </a:lnSpc>
              <a:spcBef>
                <a:spcPts val="1000"/>
              </a:spcBef>
              <a:spcAft>
                <a:spcPts val="0"/>
              </a:spcAft>
              <a:buSzPct val="75000"/>
              <a:buFont typeface="Wingdings" panose="05000000000000000000" pitchFamily="2" charset="2"/>
              <a:buChar char="§"/>
            </a:pPr>
            <a:r>
              <a:rPr lang="sk" sz="1400" dirty="0"/>
              <a:t>žiaci riadia diskusiu, učiteľ môže hlasovať ako žiak, na záver žiaci prezentujú štatistiku</a:t>
            </a:r>
            <a:endParaRPr sz="1400" dirty="0"/>
          </a:p>
          <a:p>
            <a:pPr marL="742950" lvl="0" indent="-285750" algn="l" rtl="0">
              <a:lnSpc>
                <a:spcPct val="90000"/>
              </a:lnSpc>
              <a:spcBef>
                <a:spcPts val="1000"/>
              </a:spcBef>
              <a:spcAft>
                <a:spcPts val="0"/>
              </a:spcAft>
              <a:buFont typeface="Wingdings" panose="05000000000000000000" pitchFamily="2" charset="2"/>
              <a:buChar char="§"/>
            </a:pPr>
            <a:endParaRPr sz="1400" dirty="0"/>
          </a:p>
          <a:p>
            <a:pPr marL="312420" lvl="0" indent="-285750" algn="l" rtl="0">
              <a:lnSpc>
                <a:spcPct val="90000"/>
              </a:lnSpc>
              <a:spcBef>
                <a:spcPts val="1000"/>
              </a:spcBef>
              <a:spcAft>
                <a:spcPts val="0"/>
              </a:spcAft>
              <a:buClr>
                <a:schemeClr val="dk1"/>
              </a:buClr>
              <a:buSzPct val="100000"/>
              <a:buFont typeface="Wingdings" panose="05000000000000000000" pitchFamily="2" charset="2"/>
              <a:buChar char="§"/>
            </a:pPr>
            <a:r>
              <a:rPr lang="sk" sz="1400" dirty="0"/>
              <a:t>Odporúčame okrem aktivít na danú tému pokračovať projektovým mesiacom, ktorý sa zameriava na medzipredmetové vzťahy.</a:t>
            </a:r>
            <a:endParaRPr sz="1400" dirty="0"/>
          </a:p>
          <a:p>
            <a:pPr marL="514350" lvl="0" indent="-285750" algn="l" rtl="0">
              <a:lnSpc>
                <a:spcPct val="90000"/>
              </a:lnSpc>
              <a:spcBef>
                <a:spcPts val="1000"/>
              </a:spcBef>
              <a:spcAft>
                <a:spcPts val="0"/>
              </a:spcAft>
              <a:buSzPct val="64285"/>
              <a:buFont typeface="Wingdings" panose="05000000000000000000" pitchFamily="2" charset="2"/>
              <a:buChar char="§"/>
            </a:pPr>
            <a:endParaRPr sz="1400" dirty="0"/>
          </a:p>
          <a:p>
            <a:pPr marL="312420" lvl="0" indent="-285750" algn="l" rtl="0">
              <a:lnSpc>
                <a:spcPct val="90000"/>
              </a:lnSpc>
              <a:spcBef>
                <a:spcPts val="1000"/>
              </a:spcBef>
              <a:spcAft>
                <a:spcPts val="0"/>
              </a:spcAft>
              <a:buClr>
                <a:schemeClr val="dk1"/>
              </a:buClr>
              <a:buSzPct val="100000"/>
              <a:buFont typeface="Wingdings" panose="05000000000000000000" pitchFamily="2" charset="2"/>
              <a:buChar char="§"/>
            </a:pPr>
            <a:r>
              <a:rPr lang="sk" sz="1400" dirty="0"/>
              <a:t>Hru </a:t>
            </a:r>
            <a:r>
              <a:rPr lang="sk" sz="1400" i="1" dirty="0"/>
              <a:t>Minimalista</a:t>
            </a:r>
            <a:r>
              <a:rPr lang="sk" sz="1400" dirty="0"/>
              <a:t> treba riadne predstaviť a podporiť riadenú argumentáciu. Podporiť oba tímy, aby chceli diskutovať a nechávali priestor sa brániť.</a:t>
            </a:r>
            <a:endParaRPr sz="1400" dirty="0"/>
          </a:p>
          <a:p>
            <a:pPr marL="0" lvl="0" indent="0" algn="l" rtl="0">
              <a:lnSpc>
                <a:spcPct val="90000"/>
              </a:lnSpc>
              <a:spcBef>
                <a:spcPts val="1000"/>
              </a:spcBef>
              <a:spcAft>
                <a:spcPts val="0"/>
              </a:spcAft>
              <a:buNone/>
            </a:pP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k" dirty="0">
                <a:solidFill>
                  <a:schemeClr val="accent5">
                    <a:lumMod val="75000"/>
                  </a:schemeClr>
                </a:solidFill>
              </a:rPr>
              <a:t>Aktivity na výber:</a:t>
            </a:r>
            <a:endParaRPr dirty="0">
              <a:solidFill>
                <a:schemeClr val="accent5">
                  <a:lumMod val="75000"/>
                </a:schemeClr>
              </a:solidFill>
            </a:endParaRPr>
          </a:p>
        </p:txBody>
      </p:sp>
      <p:sp>
        <p:nvSpPr>
          <p:cNvPr id="114" name="Google Shape;114;p5"/>
          <p:cNvSpPr txBox="1">
            <a:spLocks noGrp="1"/>
          </p:cNvSpPr>
          <p:nvPr>
            <p:ph idx="1"/>
          </p:nvPr>
        </p:nvSpPr>
        <p:spPr>
          <a:xfrm>
            <a:off x="1676400" y="2068581"/>
            <a:ext cx="10515600" cy="43512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ct val="85714"/>
              <a:buFont typeface="Wingdings" panose="05000000000000000000" pitchFamily="2" charset="2"/>
              <a:buChar char="§"/>
            </a:pPr>
            <a:r>
              <a:rPr lang="sk" sz="1600" dirty="0">
                <a:sym typeface="Calibri"/>
              </a:rPr>
              <a:t>Kapitola ponúka aktivity na výber tak, aby sa </a:t>
            </a:r>
            <a:r>
              <a:rPr lang="sk" sz="1600" dirty="0" smtClean="0">
                <a:sym typeface="Calibri"/>
              </a:rPr>
              <a:t>dali </a:t>
            </a:r>
            <a:r>
              <a:rPr lang="sk" sz="1600" dirty="0">
                <a:sym typeface="Calibri"/>
              </a:rPr>
              <a:t>kombinovať </a:t>
            </a:r>
            <a:r>
              <a:rPr lang="sk" sz="1600" dirty="0" smtClean="0">
                <a:sym typeface="Calibri"/>
              </a:rPr>
              <a:t>na </a:t>
            </a:r>
            <a:r>
              <a:rPr lang="sk" sz="1600" dirty="0">
                <a:sym typeface="Calibri"/>
              </a:rPr>
              <a:t>45 či 60 minút</a:t>
            </a:r>
            <a:r>
              <a:rPr lang="sk" sz="1600" dirty="0">
                <a:latin typeface="Calibri"/>
                <a:ea typeface="Calibri"/>
                <a:cs typeface="Calibri"/>
                <a:sym typeface="Calibri"/>
              </a:rPr>
              <a:t>. </a:t>
            </a:r>
            <a:endParaRPr sz="1600" dirty="0"/>
          </a:p>
          <a:p>
            <a:pPr marL="514350" lvl="0" indent="-285750" algn="l" rtl="0">
              <a:lnSpc>
                <a:spcPct val="90000"/>
              </a:lnSpc>
              <a:spcBef>
                <a:spcPts val="0"/>
              </a:spcBef>
              <a:spcAft>
                <a:spcPts val="0"/>
              </a:spcAft>
              <a:buSzPct val="64285"/>
              <a:buFont typeface="Wingdings" panose="05000000000000000000" pitchFamily="2" charset="2"/>
              <a:buChar char="§"/>
            </a:pPr>
            <a:endParaRPr sz="1600" dirty="0"/>
          </a:p>
          <a:p>
            <a:pPr marL="299085" lvl="0" indent="-285750" algn="l" rtl="0">
              <a:lnSpc>
                <a:spcPct val="90000"/>
              </a:lnSpc>
              <a:spcBef>
                <a:spcPts val="0"/>
              </a:spcBef>
              <a:spcAft>
                <a:spcPts val="0"/>
              </a:spcAft>
              <a:buClr>
                <a:schemeClr val="dk1"/>
              </a:buClr>
              <a:buSzPct val="100000"/>
              <a:buFont typeface="Wingdings" panose="05000000000000000000" pitchFamily="2" charset="2"/>
              <a:buChar char="§"/>
            </a:pPr>
            <a:r>
              <a:rPr lang="sk" sz="1600" b="1" i="1" dirty="0"/>
              <a:t>Moja chladnička </a:t>
            </a:r>
            <a:r>
              <a:rPr lang="sk" sz="1600" dirty="0"/>
              <a:t>(teoretická časť s domácou prípravou: </a:t>
            </a:r>
            <a:r>
              <a:rPr lang="sk" sz="1600" dirty="0" smtClean="0"/>
              <a:t>10 -</a:t>
            </a:r>
            <a:r>
              <a:rPr lang="sk" sz="1600" dirty="0"/>
              <a:t>15 min)</a:t>
            </a:r>
            <a:endParaRPr sz="1600" dirty="0"/>
          </a:p>
          <a:p>
            <a:pPr marL="514350" lvl="0" indent="-285750" algn="l" rtl="0">
              <a:lnSpc>
                <a:spcPct val="90000"/>
              </a:lnSpc>
              <a:spcBef>
                <a:spcPts val="0"/>
              </a:spcBef>
              <a:spcAft>
                <a:spcPts val="0"/>
              </a:spcAft>
              <a:buSzPct val="64285"/>
              <a:buFont typeface="Wingdings" panose="05000000000000000000" pitchFamily="2" charset="2"/>
              <a:buChar char="§"/>
            </a:pPr>
            <a:endParaRPr sz="1600" dirty="0"/>
          </a:p>
          <a:p>
            <a:pPr marL="299085" lvl="0" indent="-285750" algn="l" rtl="0">
              <a:lnSpc>
                <a:spcPct val="90000"/>
              </a:lnSpc>
              <a:spcBef>
                <a:spcPts val="1000"/>
              </a:spcBef>
              <a:spcAft>
                <a:spcPts val="0"/>
              </a:spcAft>
              <a:buClr>
                <a:schemeClr val="dk1"/>
              </a:buClr>
              <a:buSzPct val="100000"/>
              <a:buFont typeface="Wingdings" panose="05000000000000000000" pitchFamily="2" charset="2"/>
              <a:buChar char="§"/>
            </a:pPr>
            <a:r>
              <a:rPr lang="sk" sz="1600" b="1" i="1" dirty="0"/>
              <a:t>Triedim, triediš, triedime </a:t>
            </a:r>
            <a:r>
              <a:rPr lang="sk" sz="1600" dirty="0"/>
              <a:t>- diskusia + hra (teor.časť 10 </a:t>
            </a:r>
            <a:r>
              <a:rPr lang="sk" sz="1600" dirty="0" smtClean="0"/>
              <a:t>min), dotazník </a:t>
            </a:r>
            <a:r>
              <a:rPr lang="sk" sz="1600" dirty="0"/>
              <a:t>(10 min)</a:t>
            </a:r>
            <a:endParaRPr sz="1600" dirty="0"/>
          </a:p>
          <a:p>
            <a:pPr marL="514350" lvl="0" indent="-285750" algn="l" rtl="0">
              <a:lnSpc>
                <a:spcPct val="90000"/>
              </a:lnSpc>
              <a:spcBef>
                <a:spcPts val="1000"/>
              </a:spcBef>
              <a:spcAft>
                <a:spcPts val="0"/>
              </a:spcAft>
              <a:buSzPct val="64285"/>
              <a:buFont typeface="Wingdings" panose="05000000000000000000" pitchFamily="2" charset="2"/>
              <a:buChar char="§"/>
            </a:pPr>
            <a:endParaRPr sz="1600" dirty="0"/>
          </a:p>
          <a:p>
            <a:pPr marL="299085" lvl="0" indent="-285750" algn="l" rtl="0">
              <a:lnSpc>
                <a:spcPct val="90000"/>
              </a:lnSpc>
              <a:spcBef>
                <a:spcPts val="1000"/>
              </a:spcBef>
              <a:spcAft>
                <a:spcPts val="0"/>
              </a:spcAft>
              <a:buClr>
                <a:schemeClr val="dk1"/>
              </a:buClr>
              <a:buSzPct val="100000"/>
              <a:buFont typeface="Wingdings" panose="05000000000000000000" pitchFamily="2" charset="2"/>
              <a:buChar char="§"/>
            </a:pPr>
            <a:r>
              <a:rPr lang="sk" sz="1600" b="1" i="1" dirty="0"/>
              <a:t>Mesiac v koši </a:t>
            </a:r>
            <a:r>
              <a:rPr lang="sk" sz="1600" dirty="0"/>
              <a:t>(praktická časť plná rôznych aktivít podporujúcich medzipredmetové vzťahy (voliteľné dlhodobé projekty)</a:t>
            </a:r>
            <a:endParaRPr sz="1600" dirty="0"/>
          </a:p>
          <a:p>
            <a:pPr marL="0" lvl="0" indent="0" algn="l" rtl="0">
              <a:lnSpc>
                <a:spcPct val="90000"/>
              </a:lnSpc>
              <a:spcBef>
                <a:spcPts val="1000"/>
              </a:spcBef>
              <a:spcAft>
                <a:spcPts val="0"/>
              </a:spcAft>
              <a:buSzPct val="64285"/>
              <a:buNone/>
            </a:pPr>
            <a:endParaRPr sz="1600" dirty="0"/>
          </a:p>
          <a:p>
            <a:pPr marL="299085" lvl="0" indent="-285750" algn="l" rtl="0">
              <a:lnSpc>
                <a:spcPct val="90000"/>
              </a:lnSpc>
              <a:spcBef>
                <a:spcPts val="1000"/>
              </a:spcBef>
              <a:spcAft>
                <a:spcPts val="0"/>
              </a:spcAft>
              <a:buClr>
                <a:schemeClr val="dk1"/>
              </a:buClr>
              <a:buSzPct val="100000"/>
              <a:buFont typeface="Wingdings" panose="05000000000000000000" pitchFamily="2" charset="2"/>
              <a:buChar char="§"/>
            </a:pPr>
            <a:r>
              <a:rPr lang="sk" sz="1600" b="1" i="1" dirty="0"/>
              <a:t>Minimalista</a:t>
            </a:r>
            <a:r>
              <a:rPr lang="sk" sz="1600" dirty="0"/>
              <a:t> (hra, 15 min, skvelé precvičenie argumentácie a riadenie diskusie)</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e52705e3a_0_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k" dirty="0">
                <a:solidFill>
                  <a:schemeClr val="accent5">
                    <a:lumMod val="75000"/>
                  </a:schemeClr>
                </a:solidFill>
              </a:rPr>
              <a:t>Pomôcky a materiál :</a:t>
            </a:r>
            <a:endParaRPr dirty="0">
              <a:solidFill>
                <a:schemeClr val="accent5">
                  <a:lumMod val="75000"/>
                </a:schemeClr>
              </a:solidFill>
            </a:endParaRPr>
          </a:p>
        </p:txBody>
      </p:sp>
      <p:sp>
        <p:nvSpPr>
          <p:cNvPr id="120" name="Google Shape;120;g2de52705e3a_0_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lvl="0" algn="l" rtl="0">
              <a:lnSpc>
                <a:spcPct val="90000"/>
              </a:lnSpc>
              <a:spcBef>
                <a:spcPts val="1000"/>
              </a:spcBef>
              <a:spcAft>
                <a:spcPts val="0"/>
              </a:spcAft>
              <a:buClr>
                <a:schemeClr val="dk1"/>
              </a:buClr>
              <a:buSzPts val="2800"/>
              <a:buFont typeface="Wingdings" panose="05000000000000000000" pitchFamily="2" charset="2"/>
              <a:buChar char="§"/>
            </a:pPr>
            <a:r>
              <a:rPr lang="sk" sz="1600" dirty="0"/>
              <a:t>na zahrievaciu aktivitu</a:t>
            </a:r>
            <a:r>
              <a:rPr lang="sk" sz="1600" dirty="0" smtClean="0"/>
              <a:t>: </a:t>
            </a:r>
            <a:r>
              <a:rPr lang="sk" sz="1600" dirty="0"/>
              <a:t>fotografia chladničky s obsahom, pastelky</a:t>
            </a:r>
            <a:endParaRPr sz="1600" dirty="0"/>
          </a:p>
          <a:p>
            <a:pPr lvl="0" algn="l" rtl="0">
              <a:lnSpc>
                <a:spcPct val="90000"/>
              </a:lnSpc>
              <a:spcBef>
                <a:spcPts val="1000"/>
              </a:spcBef>
              <a:spcAft>
                <a:spcPts val="0"/>
              </a:spcAft>
              <a:buClr>
                <a:schemeClr val="dk1"/>
              </a:buClr>
              <a:buSzPts val="2800"/>
              <a:buFont typeface="Wingdings" panose="05000000000000000000" pitchFamily="2" charset="2"/>
              <a:buChar char="§"/>
            </a:pPr>
            <a:r>
              <a:rPr lang="sk" sz="1600" dirty="0"/>
              <a:t>na praktickú časť budeme využívať materiály podľa jednotlivých aktivít, záleží na výbere projektu</a:t>
            </a:r>
            <a:endParaRPr sz="1600" dirty="0"/>
          </a:p>
          <a:p>
            <a:pPr lvl="0" algn="l" rtl="0">
              <a:lnSpc>
                <a:spcPct val="90000"/>
              </a:lnSpc>
              <a:spcBef>
                <a:spcPts val="1000"/>
              </a:spcBef>
              <a:spcAft>
                <a:spcPts val="0"/>
              </a:spcAft>
              <a:buClr>
                <a:schemeClr val="dk1"/>
              </a:buClr>
              <a:buSzPts val="2800"/>
              <a:buFont typeface="Wingdings" panose="05000000000000000000" pitchFamily="2" charset="2"/>
              <a:buChar char="§"/>
            </a:pPr>
            <a:r>
              <a:rPr lang="sk" sz="1600" dirty="0"/>
              <a:t>ostatné aktivity sú bez pomôcok, využívajú iba uvedené odpadové materiály</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k" dirty="0">
                <a:solidFill>
                  <a:schemeClr val="accent5">
                    <a:lumMod val="75000"/>
                  </a:schemeClr>
                </a:solidFill>
              </a:rPr>
              <a:t>Metodické pokyny - moja chladnička</a:t>
            </a:r>
            <a:endParaRPr dirty="0">
              <a:solidFill>
                <a:schemeClr val="accent5">
                  <a:lumMod val="75000"/>
                </a:schemeClr>
              </a:solidFill>
            </a:endParaRPr>
          </a:p>
        </p:txBody>
      </p:sp>
      <p:sp>
        <p:nvSpPr>
          <p:cNvPr id="126" name="Google Shape;126;p7"/>
          <p:cNvSpPr txBox="1">
            <a:spLocks noGrp="1"/>
          </p:cNvSpPr>
          <p:nvPr>
            <p:ph idx="1"/>
          </p:nvPr>
        </p:nvSpPr>
        <p:spPr>
          <a:xfrm>
            <a:off x="1905001" y="2057962"/>
            <a:ext cx="10515600" cy="529950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dk1"/>
              </a:buClr>
              <a:buSzPts val="2800"/>
              <a:buFont typeface="Wingdings" panose="05000000000000000000" pitchFamily="2" charset="2"/>
              <a:buChar char="§"/>
            </a:pPr>
            <a:r>
              <a:rPr lang="sk" sz="1600" dirty="0">
                <a:sym typeface="Calibri"/>
              </a:rPr>
              <a:t>Časový odhad pre aktivitu je 10-1 5 minút , vhodná domáca príprava.</a:t>
            </a:r>
            <a:endParaRPr sz="1600" dirty="0"/>
          </a:p>
          <a:p>
            <a:pPr lvl="0" algn="l" rtl="0">
              <a:lnSpc>
                <a:spcPct val="90000"/>
              </a:lnSpc>
              <a:spcBef>
                <a:spcPts val="1000"/>
              </a:spcBef>
              <a:spcAft>
                <a:spcPts val="0"/>
              </a:spcAft>
              <a:buClr>
                <a:schemeClr val="dk1"/>
              </a:buClr>
              <a:buSzPts val="2800"/>
              <a:buFont typeface="Wingdings" panose="05000000000000000000" pitchFamily="2" charset="2"/>
              <a:buChar char="§"/>
            </a:pPr>
            <a:r>
              <a:rPr lang="sk" sz="1600" dirty="0">
                <a:sym typeface="Calibri"/>
              </a:rPr>
              <a:t>Odporúčame nazdieľať chladničky anonymne napr. na triedny </a:t>
            </a:r>
            <a:r>
              <a:rPr lang="sk" sz="1600" dirty="0" smtClean="0">
                <a:sym typeface="Calibri"/>
              </a:rPr>
              <a:t>portál </a:t>
            </a:r>
            <a:r>
              <a:rPr lang="sk" sz="1600" dirty="0">
                <a:sym typeface="Calibri"/>
              </a:rPr>
              <a:t>alebo </a:t>
            </a:r>
            <a:r>
              <a:rPr lang="sk" sz="1600" dirty="0" smtClean="0">
                <a:sym typeface="Calibri"/>
              </a:rPr>
              <a:t>ich </a:t>
            </a:r>
            <a:r>
              <a:rPr lang="sk" sz="1600" dirty="0">
                <a:sym typeface="Calibri"/>
              </a:rPr>
              <a:t>žiaci ukazujú navzájom, aby sa v malých skupinkách či dvojiciach zapojilo do diskusie čo najviac žiakov, zatiaľ </a:t>
            </a:r>
            <a:r>
              <a:rPr lang="sk" sz="1600" dirty="0" smtClean="0">
                <a:sym typeface="Calibri"/>
              </a:rPr>
              <a:t>čo </a:t>
            </a:r>
            <a:r>
              <a:rPr lang="sk" sz="1600" dirty="0">
                <a:sym typeface="Calibri"/>
              </a:rPr>
              <a:t>učiteľ prechádza a koriguje názory, prípadne pomáha riešiť nezhody.</a:t>
            </a:r>
            <a:endParaRPr sz="1600" dirty="0">
              <a:sym typeface="Calibri"/>
            </a:endParaRPr>
          </a:p>
          <a:p>
            <a:pPr lvl="0" algn="l" rtl="0">
              <a:lnSpc>
                <a:spcPct val="90000"/>
              </a:lnSpc>
              <a:spcBef>
                <a:spcPts val="1000"/>
              </a:spcBef>
              <a:spcAft>
                <a:spcPts val="0"/>
              </a:spcAft>
              <a:buClr>
                <a:schemeClr val="dk1"/>
              </a:buClr>
              <a:buSzPts val="2800"/>
              <a:buFont typeface="Wingdings" panose="05000000000000000000" pitchFamily="2" charset="2"/>
              <a:buChar char="§"/>
            </a:pPr>
            <a:r>
              <a:rPr lang="sk" sz="1600" dirty="0">
                <a:sym typeface="Calibri"/>
              </a:rPr>
              <a:t>Je potrebné upozorniť na celú škálu odpadových nádob a spomenúť, že sa ich farba môže líšiť v rôznych štátoch (pozri Anglicko zelená na bioodpad, zatiaľ čo </a:t>
            </a:r>
            <a:r>
              <a:rPr lang="sk" sz="1600" dirty="0" smtClean="0">
                <a:sym typeface="Calibri"/>
              </a:rPr>
              <a:t>SR </a:t>
            </a:r>
            <a:r>
              <a:rPr lang="sk" sz="1600" dirty="0">
                <a:sym typeface="Calibri"/>
              </a:rPr>
              <a:t>na farebné sklo, v Taliansku majú žltý kontajner na papier, lepenku či škatule od </a:t>
            </a:r>
            <a:r>
              <a:rPr lang="sk" sz="1600" dirty="0" smtClean="0">
                <a:sym typeface="Calibri"/>
              </a:rPr>
              <a:t>pizze…).</a:t>
            </a:r>
          </a:p>
          <a:p>
            <a:pPr lvl="0" algn="l" rtl="0">
              <a:lnSpc>
                <a:spcPct val="90000"/>
              </a:lnSpc>
              <a:spcBef>
                <a:spcPts val="1000"/>
              </a:spcBef>
              <a:spcAft>
                <a:spcPts val="0"/>
              </a:spcAft>
              <a:buClr>
                <a:schemeClr val="dk1"/>
              </a:buClr>
              <a:buSzPts val="2800"/>
              <a:buFont typeface="Wingdings" panose="05000000000000000000" pitchFamily="2" charset="2"/>
              <a:buChar char="§"/>
            </a:pPr>
            <a:r>
              <a:rPr lang="sk" sz="1600" dirty="0">
                <a:sym typeface="Calibri"/>
              </a:rPr>
              <a:t> </a:t>
            </a:r>
            <a:r>
              <a:rPr lang="sk" sz="1600" dirty="0" smtClean="0">
                <a:sym typeface="Calibri"/>
              </a:rPr>
              <a:t>Preto </a:t>
            </a:r>
            <a:r>
              <a:rPr lang="sk" sz="1600" dirty="0">
                <a:sym typeface="Calibri"/>
              </a:rPr>
              <a:t>je dobré sledovať popisky na kontajneroch</a:t>
            </a:r>
            <a:r>
              <a:rPr lang="sk" sz="1600" dirty="0" smtClean="0">
                <a:sym typeface="Calibri"/>
              </a:rPr>
              <a:t>.</a:t>
            </a:r>
          </a:p>
          <a:p>
            <a:pPr lvl="0" algn="l" rtl="0">
              <a:lnSpc>
                <a:spcPct val="90000"/>
              </a:lnSpc>
              <a:spcBef>
                <a:spcPts val="1000"/>
              </a:spcBef>
              <a:spcAft>
                <a:spcPts val="0"/>
              </a:spcAft>
              <a:buClr>
                <a:schemeClr val="dk1"/>
              </a:buClr>
              <a:buSzPts val="2800"/>
              <a:buFont typeface="Wingdings" panose="05000000000000000000" pitchFamily="2" charset="2"/>
              <a:buChar char="§"/>
            </a:pPr>
            <a:r>
              <a:rPr lang="sk" sz="1600" dirty="0">
                <a:sym typeface="Calibri"/>
              </a:rPr>
              <a:t> </a:t>
            </a:r>
            <a:r>
              <a:rPr lang="sk" sz="1600" dirty="0" smtClean="0">
                <a:sym typeface="Calibri"/>
              </a:rPr>
              <a:t>Aktivitu </a:t>
            </a:r>
            <a:r>
              <a:rPr lang="sk" sz="1600" dirty="0">
                <a:sym typeface="Calibri"/>
              </a:rPr>
              <a:t>je možné pekne prepojiť aj s ukážkou mapy zobrazujúcej umiestnenie odpadových nádob vo vašom okolí (viď kapitola 7, časť brainstorming).</a:t>
            </a:r>
            <a:endParaRPr sz="1600" dirty="0">
              <a:sym typeface="Calibri"/>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de52705e3a_0_22"/>
          <p:cNvSpPr txBox="1">
            <a:spLocks noGrp="1"/>
          </p:cNvSpPr>
          <p:nvPr>
            <p:ph type="title"/>
          </p:nvPr>
        </p:nvSpPr>
        <p:spPr>
          <a:xfrm>
            <a:off x="1632396" y="373918"/>
            <a:ext cx="11222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k" dirty="0">
                <a:solidFill>
                  <a:schemeClr val="accent5">
                    <a:lumMod val="75000"/>
                  </a:schemeClr>
                </a:solidFill>
              </a:rPr>
              <a:t>Metodické pokyny - mesiac v koši</a:t>
            </a:r>
            <a:endParaRPr dirty="0">
              <a:solidFill>
                <a:schemeClr val="accent5">
                  <a:lumMod val="75000"/>
                </a:schemeClr>
              </a:solidFill>
            </a:endParaRPr>
          </a:p>
        </p:txBody>
      </p:sp>
      <p:sp>
        <p:nvSpPr>
          <p:cNvPr id="132" name="Google Shape;132;g2de52705e3a_0_22"/>
          <p:cNvSpPr txBox="1">
            <a:spLocks noGrp="1"/>
          </p:cNvSpPr>
          <p:nvPr>
            <p:ph idx="1"/>
          </p:nvPr>
        </p:nvSpPr>
        <p:spPr>
          <a:xfrm>
            <a:off x="2038549" y="1699618"/>
            <a:ext cx="10050873" cy="4314762"/>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dk1"/>
              </a:buClr>
              <a:buSzPts val="2800"/>
              <a:buFont typeface="Wingdings" panose="05000000000000000000" pitchFamily="2" charset="2"/>
              <a:buChar char="§"/>
            </a:pPr>
            <a:r>
              <a:rPr lang="sk" sz="1600" dirty="0">
                <a:sym typeface="Calibri"/>
              </a:rPr>
              <a:t>V metodickej príručke nájdete tipy na aktivity projektového typu a ich možnosti na zaradenie do ďalších predmetov.</a:t>
            </a:r>
            <a:endParaRPr sz="1600" dirty="0"/>
          </a:p>
          <a:p>
            <a:pPr marL="704850" lvl="1" algn="l" rtl="0">
              <a:lnSpc>
                <a:spcPct val="90000"/>
              </a:lnSpc>
              <a:spcBef>
                <a:spcPts val="1000"/>
              </a:spcBef>
              <a:spcAft>
                <a:spcPts val="0"/>
              </a:spcAft>
              <a:buSzPts val="2400"/>
              <a:buFont typeface="Wingdings" panose="05000000000000000000" pitchFamily="2" charset="2"/>
              <a:buChar char="§"/>
            </a:pPr>
            <a:r>
              <a:rPr lang="sk" dirty="0">
                <a:sym typeface="Calibri"/>
              </a:rPr>
              <a:t>mesiac </a:t>
            </a:r>
            <a:r>
              <a:rPr lang="sk" i="1" dirty="0" smtClean="0">
                <a:sym typeface="Calibri"/>
              </a:rPr>
              <a:t>V </a:t>
            </a:r>
            <a:r>
              <a:rPr lang="sk" i="1" dirty="0">
                <a:sym typeface="Calibri"/>
              </a:rPr>
              <a:t>koši na papier </a:t>
            </a:r>
            <a:r>
              <a:rPr lang="sk" dirty="0">
                <a:sym typeface="Calibri"/>
              </a:rPr>
              <a:t>(podpora spolupráce a celoškolskej organizácie)</a:t>
            </a:r>
            <a:endParaRPr dirty="0">
              <a:sym typeface="Calibri"/>
            </a:endParaRPr>
          </a:p>
          <a:p>
            <a:pPr lvl="1" algn="l" rtl="0">
              <a:lnSpc>
                <a:spcPct val="90000"/>
              </a:lnSpc>
              <a:spcBef>
                <a:spcPts val="1000"/>
              </a:spcBef>
              <a:spcAft>
                <a:spcPts val="0"/>
              </a:spcAft>
              <a:buSzPts val="1800"/>
              <a:buFont typeface="Wingdings" panose="05000000000000000000" pitchFamily="2" charset="2"/>
              <a:buChar char="§"/>
            </a:pPr>
            <a:r>
              <a:rPr lang="sk" dirty="0">
                <a:sym typeface="Calibri"/>
              </a:rPr>
              <a:t>mesiac </a:t>
            </a:r>
            <a:r>
              <a:rPr lang="sk" i="1" dirty="0" smtClean="0">
                <a:sym typeface="Calibri"/>
              </a:rPr>
              <a:t>Na </a:t>
            </a:r>
            <a:r>
              <a:rPr lang="sk" i="1" dirty="0">
                <a:sym typeface="Calibri"/>
              </a:rPr>
              <a:t>plech </a:t>
            </a:r>
            <a:r>
              <a:rPr lang="sk" dirty="0">
                <a:sym typeface="Calibri"/>
              </a:rPr>
              <a:t>(medzipredmetové zameranie na HV, FYZ, TV, recyklácia, upcyklácia)</a:t>
            </a:r>
            <a:endParaRPr dirty="0">
              <a:sym typeface="Calibri"/>
            </a:endParaRPr>
          </a:p>
          <a:p>
            <a:pPr lvl="1" algn="l" rtl="0">
              <a:lnSpc>
                <a:spcPct val="90000"/>
              </a:lnSpc>
              <a:spcBef>
                <a:spcPts val="1000"/>
              </a:spcBef>
              <a:spcAft>
                <a:spcPts val="0"/>
              </a:spcAft>
              <a:buSzPts val="1800"/>
              <a:buFont typeface="Wingdings" panose="05000000000000000000" pitchFamily="2" charset="2"/>
              <a:buChar char="§"/>
            </a:pPr>
            <a:r>
              <a:rPr lang="sk" dirty="0">
                <a:sym typeface="Calibri"/>
              </a:rPr>
              <a:t>mesiac </a:t>
            </a:r>
            <a:r>
              <a:rPr lang="sk" i="1" dirty="0" smtClean="0">
                <a:sym typeface="Calibri"/>
              </a:rPr>
              <a:t>V </a:t>
            </a:r>
            <a:r>
              <a:rPr lang="sk" i="1" dirty="0">
                <a:sym typeface="Calibri"/>
              </a:rPr>
              <a:t>plaste </a:t>
            </a:r>
            <a:r>
              <a:rPr lang="sk" dirty="0">
                <a:sym typeface="Calibri"/>
              </a:rPr>
              <a:t>(téma: móda, upcyklácia, udržateľnosť)</a:t>
            </a:r>
            <a:endParaRPr dirty="0">
              <a:sym typeface="Calibri"/>
            </a:endParaRPr>
          </a:p>
          <a:p>
            <a:pPr lvl="1" algn="l" rtl="0">
              <a:lnSpc>
                <a:spcPct val="90000"/>
              </a:lnSpc>
              <a:spcBef>
                <a:spcPts val="1000"/>
              </a:spcBef>
              <a:spcAft>
                <a:spcPts val="0"/>
              </a:spcAft>
              <a:buSzPts val="1800"/>
              <a:buFont typeface="Wingdings" panose="05000000000000000000" pitchFamily="2" charset="2"/>
              <a:buChar char="§"/>
            </a:pPr>
            <a:r>
              <a:rPr lang="sk" dirty="0">
                <a:sym typeface="Calibri"/>
              </a:rPr>
              <a:t>mesiac </a:t>
            </a:r>
            <a:r>
              <a:rPr lang="sk" i="1" dirty="0" smtClean="0">
                <a:sym typeface="Calibri"/>
              </a:rPr>
              <a:t>V </a:t>
            </a:r>
            <a:r>
              <a:rPr lang="sk" i="1" dirty="0">
                <a:sym typeface="Calibri"/>
              </a:rPr>
              <a:t>rozklade </a:t>
            </a:r>
            <a:r>
              <a:rPr lang="sk" dirty="0">
                <a:sym typeface="Calibri"/>
              </a:rPr>
              <a:t>(odkaz na kapitolu 7, výroba kompostéra z pet fľaše</a:t>
            </a:r>
            <a:r>
              <a:rPr lang="sk" dirty="0" smtClean="0">
                <a:sym typeface="Calibri"/>
              </a:rPr>
              <a:t>)</a:t>
            </a:r>
          </a:p>
          <a:p>
            <a:pPr marL="457200" lvl="1" indent="0" algn="l" rtl="0">
              <a:lnSpc>
                <a:spcPct val="90000"/>
              </a:lnSpc>
              <a:spcBef>
                <a:spcPts val="1000"/>
              </a:spcBef>
              <a:spcAft>
                <a:spcPts val="0"/>
              </a:spcAft>
              <a:buSzPts val="1800"/>
              <a:buNone/>
            </a:pPr>
            <a:endParaRPr dirty="0">
              <a:sym typeface="Calibri"/>
            </a:endParaRPr>
          </a:p>
          <a:p>
            <a:pPr lvl="0" algn="l" rtl="0">
              <a:lnSpc>
                <a:spcPct val="90000"/>
              </a:lnSpc>
              <a:spcBef>
                <a:spcPts val="1000"/>
              </a:spcBef>
              <a:spcAft>
                <a:spcPts val="0"/>
              </a:spcAft>
              <a:buClr>
                <a:schemeClr val="dk1"/>
              </a:buClr>
              <a:buSzPts val="2800"/>
              <a:buFont typeface="Wingdings" panose="05000000000000000000" pitchFamily="2" charset="2"/>
              <a:buChar char="§"/>
            </a:pPr>
            <a:r>
              <a:rPr lang="sk" sz="1600" dirty="0">
                <a:sym typeface="Calibri"/>
              </a:rPr>
              <a:t>Neustále zdôrazňujeme pravidlo 3R </a:t>
            </a:r>
            <a:r>
              <a:rPr lang="sk" sz="1600" dirty="0" smtClean="0">
                <a:sym typeface="Calibri"/>
              </a:rPr>
              <a:t>(anglická skratka):</a:t>
            </a:r>
            <a:endParaRPr sz="1600" dirty="0">
              <a:sym typeface="Calibri"/>
            </a:endParaRPr>
          </a:p>
          <a:p>
            <a:pPr marL="914400" lvl="1" indent="-406400" algn="l" rtl="0">
              <a:lnSpc>
                <a:spcPct val="90000"/>
              </a:lnSpc>
              <a:spcBef>
                <a:spcPts val="1000"/>
              </a:spcBef>
              <a:spcAft>
                <a:spcPts val="0"/>
              </a:spcAft>
              <a:buClr>
                <a:schemeClr val="dk1"/>
              </a:buClr>
              <a:buSzPts val="2800"/>
              <a:buFont typeface="Wingdings" panose="05000000000000000000" pitchFamily="2" charset="2"/>
              <a:buChar char="§"/>
            </a:pPr>
            <a:r>
              <a:rPr lang="sk" dirty="0">
                <a:sym typeface="Calibri"/>
              </a:rPr>
              <a:t>Refuse / Redukcia (nielen znižovať, ale rovno odmietať produkciu odpadov)</a:t>
            </a:r>
            <a:endParaRPr dirty="0">
              <a:sym typeface="Calibri"/>
            </a:endParaRPr>
          </a:p>
          <a:p>
            <a:pPr marL="914400" lvl="1" indent="-342900" algn="l" rtl="0">
              <a:lnSpc>
                <a:spcPct val="90000"/>
              </a:lnSpc>
              <a:spcBef>
                <a:spcPts val="1000"/>
              </a:spcBef>
              <a:spcAft>
                <a:spcPts val="0"/>
              </a:spcAft>
              <a:buSzPts val="1800"/>
              <a:buFont typeface="Wingdings" panose="05000000000000000000" pitchFamily="2" charset="2"/>
              <a:buChar char="§"/>
            </a:pPr>
            <a:r>
              <a:rPr lang="sk" dirty="0" smtClean="0">
                <a:sym typeface="Calibri"/>
              </a:rPr>
              <a:t>Reuse (znovu použiť)</a:t>
            </a:r>
            <a:endParaRPr dirty="0">
              <a:sym typeface="Calibri"/>
            </a:endParaRPr>
          </a:p>
          <a:p>
            <a:pPr marL="914400" lvl="1" indent="-342900" algn="l" rtl="0">
              <a:lnSpc>
                <a:spcPct val="90000"/>
              </a:lnSpc>
              <a:spcBef>
                <a:spcPts val="1000"/>
              </a:spcBef>
              <a:spcAft>
                <a:spcPts val="0"/>
              </a:spcAft>
              <a:buSzPts val="1800"/>
              <a:buFont typeface="Wingdings" panose="05000000000000000000" pitchFamily="2" charset="2"/>
              <a:buChar char="§"/>
            </a:pPr>
            <a:r>
              <a:rPr lang="sk" dirty="0" smtClean="0">
                <a:sym typeface="Calibri"/>
              </a:rPr>
              <a:t>Recycle (recyklovať)</a:t>
            </a:r>
            <a:endParaRPr dirty="0">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2329961" y="338748"/>
            <a:ext cx="7737232" cy="2595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sk" sz="1800" dirty="0">
                <a:solidFill>
                  <a:schemeClr val="tx1">
                    <a:lumMod val="75000"/>
                    <a:lumOff val="25000"/>
                  </a:schemeClr>
                </a:solidFill>
                <a:latin typeface="+mn-lt"/>
                <a:ea typeface="+mn-ea"/>
                <a:cs typeface="+mn-cs"/>
              </a:rPr>
              <a:t>Téma 6: Odpadové hospodárstvo pracuje s tzv. pravidlom 3R (Refuse, Reuse, Recycle). Čo je primárnym cieľom človeka?</a:t>
            </a:r>
            <a:endParaRPr sz="1800" dirty="0">
              <a:solidFill>
                <a:schemeClr val="tx1">
                  <a:lumMod val="75000"/>
                  <a:lumOff val="25000"/>
                </a:schemeClr>
              </a:solidFill>
              <a:latin typeface="+mn-lt"/>
              <a:ea typeface="+mn-ea"/>
              <a:cs typeface="+mn-cs"/>
            </a:endParaRPr>
          </a:p>
        </p:txBody>
      </p:sp>
      <p:sp>
        <p:nvSpPr>
          <p:cNvPr id="138" name="Google Shape;138;p9"/>
          <p:cNvSpPr txBox="1">
            <a:spLocks noGrp="1"/>
          </p:cNvSpPr>
          <p:nvPr>
            <p:ph idx="1"/>
          </p:nvPr>
        </p:nvSpPr>
        <p:spPr>
          <a:xfrm>
            <a:off x="2842847" y="2934048"/>
            <a:ext cx="6652846" cy="30908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sk" sz="1600" i="1" dirty="0" smtClean="0"/>
              <a:t>a) </a:t>
            </a:r>
            <a:r>
              <a:rPr lang="sk" sz="1600" dirty="0" smtClean="0"/>
              <a:t>odpad triediť</a:t>
            </a:r>
          </a:p>
          <a:p>
            <a:pPr marL="0" lvl="0" indent="0" algn="l" rtl="0">
              <a:spcBef>
                <a:spcPts val="0"/>
              </a:spcBef>
              <a:spcAft>
                <a:spcPts val="0"/>
              </a:spcAft>
              <a:buClr>
                <a:schemeClr val="dk1"/>
              </a:buClr>
              <a:buSzPts val="2800"/>
              <a:buNone/>
            </a:pPr>
            <a:r>
              <a:rPr lang="sk-SK" sz="1600" dirty="0" smtClean="0"/>
              <a:t>b) </a:t>
            </a:r>
            <a:r>
              <a:rPr lang="sk" sz="1600" dirty="0" smtClean="0"/>
              <a:t>odpad recyklovať</a:t>
            </a:r>
          </a:p>
          <a:p>
            <a:pPr marL="0" lvl="0" indent="0" algn="l" rtl="0">
              <a:spcBef>
                <a:spcPts val="0"/>
              </a:spcBef>
              <a:spcAft>
                <a:spcPts val="0"/>
              </a:spcAft>
              <a:buClr>
                <a:schemeClr val="dk1"/>
              </a:buClr>
              <a:buSzPts val="2800"/>
              <a:buNone/>
            </a:pPr>
            <a:r>
              <a:rPr lang="sk" sz="1600" b="1" dirty="0" smtClean="0"/>
              <a:t>c) odpad neprodukovať</a:t>
            </a:r>
          </a:p>
          <a:p>
            <a:pPr marL="0" lvl="0" indent="0" algn="l" rtl="0">
              <a:spcBef>
                <a:spcPts val="0"/>
              </a:spcBef>
              <a:spcAft>
                <a:spcPts val="0"/>
              </a:spcAft>
              <a:buClr>
                <a:schemeClr val="dk1"/>
              </a:buClr>
              <a:buSzPts val="2800"/>
              <a:buNone/>
            </a:pPr>
            <a:r>
              <a:rPr lang="sk" sz="1600" dirty="0" smtClean="0"/>
              <a:t>d) neviem</a:t>
            </a:r>
            <a:endParaRPr sz="1600" dirty="0"/>
          </a:p>
        </p:txBody>
      </p:sp>
    </p:spTree>
  </p:cSld>
  <p:clrMapOvr>
    <a:masterClrMapping/>
  </p:clrMapOvr>
</p:sld>
</file>

<file path=ppt/theme/theme1.xml><?xml version="1.0" encoding="utf-8"?>
<a:theme xmlns:a="http://schemas.openxmlformats.org/drawingml/2006/main" name="Dym">
  <a:themeElements>
    <a:clrScheme name="Dym">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y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27</TotalTime>
  <Words>884</Words>
  <Application>Microsoft Office PowerPoint</Application>
  <PresentationFormat>Širokouhlá</PresentationFormat>
  <Paragraphs>72</Paragraphs>
  <Slides>9</Slides>
  <Notes>8</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9</vt:i4>
      </vt:variant>
    </vt:vector>
  </HeadingPairs>
  <TitlesOfParts>
    <vt:vector size="18" baseType="lpstr">
      <vt:lpstr>Wingdings 3</vt:lpstr>
      <vt:lpstr>Arial</vt:lpstr>
      <vt:lpstr>Century Gothic</vt:lpstr>
      <vt:lpstr>Times New Roman</vt:lpstr>
      <vt:lpstr>Calibri</vt:lpstr>
      <vt:lpstr>Wingdings</vt:lpstr>
      <vt:lpstr>Play</vt:lpstr>
      <vt:lpstr>Verdana</vt:lpstr>
      <vt:lpstr>Dym</vt:lpstr>
      <vt:lpstr>Prezentácia programu PowerPoint</vt:lpstr>
      <vt:lpstr>Úvod do témy</vt:lpstr>
      <vt:lpstr>Ciele:</vt:lpstr>
      <vt:lpstr>Organizácia výučby:</vt:lpstr>
      <vt:lpstr>Aktivity na výber:</vt:lpstr>
      <vt:lpstr>Pomôcky a materiál :</vt:lpstr>
      <vt:lpstr>Metodické pokyny - moja chladnička</vt:lpstr>
      <vt:lpstr>Metodické pokyny - mesiac v koši</vt:lpstr>
      <vt:lpstr>Téma 6: Odpadové hospodárstvo pracuje s tzv. pravidlom 3R (Refuse, Reuse, Recycle). Čo je primárnym cieľom človeka?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Zuzana Pinkrová</dc:creator>
  <cp:lastModifiedBy>Dagmar Sadovska</cp:lastModifiedBy>
  <cp:revision>6</cp:revision>
  <dcterms:created xsi:type="dcterms:W3CDTF">2024-04-21T21:22:35Z</dcterms:created>
  <dcterms:modified xsi:type="dcterms:W3CDTF">2024-12-18T13:09:11Z</dcterms:modified>
</cp:coreProperties>
</file>