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7" r:id="rId2"/>
    <p:sldId id="652" r:id="rId3"/>
    <p:sldId id="257" r:id="rId4"/>
    <p:sldId id="258" r:id="rId5"/>
    <p:sldId id="649" r:id="rId6"/>
    <p:sldId id="259" r:id="rId7"/>
    <p:sldId id="260" r:id="rId8"/>
    <p:sldId id="650" r:id="rId9"/>
    <p:sldId id="651" r:id="rId10"/>
    <p:sldId id="261" r:id="rId11"/>
  </p:sldIdLst>
  <p:sldSz cx="12192000" cy="6858000"/>
  <p:notesSz cx="6858000" cy="9144000"/>
  <p:defaultTextStyle>
    <a:defPPr>
      <a:defRPr lang="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19" autoAdjust="0"/>
    <p:restoredTop sz="94593"/>
  </p:normalViewPr>
  <p:slideViewPr>
    <p:cSldViewPr snapToGrid="0">
      <p:cViewPr varScale="1">
        <p:scale>
          <a:sx n="109" d="100"/>
          <a:sy n="109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27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7751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3511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62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7648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643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147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9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38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805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057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90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335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56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20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132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31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/>
          <p:cNvSpPr/>
          <p:nvPr/>
        </p:nvSpPr>
        <p:spPr>
          <a:xfrm>
            <a:off x="1472468" y="1120923"/>
            <a:ext cx="9144000" cy="36163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Projekt</a:t>
            </a:r>
            <a:r>
              <a:rPr lang="sk" sz="700" b="1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sk" sz="700" b="1" dirty="0"/>
              <a:t>Innovative STEPS </a:t>
            </a:r>
            <a:r>
              <a:rPr lang="sk" sz="700" dirty="0"/>
              <a:t>(Innovative SusTainability Education for Prosperous Schools )</a:t>
            </a:r>
            <a:endParaRPr lang="sk-SK" sz="7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sk" sz="700">
                <a:ea typeface="Verdana" panose="020B0604030504040204" pitchFamily="34" charset="0"/>
                <a:cs typeface="Verdana" panose="020B0604030504040204" pitchFamily="34" charset="0"/>
              </a:rPr>
              <a:t>ID číslo projektu :  </a:t>
            </a:r>
            <a:r>
              <a:rPr lang="sk" sz="700"/>
              <a:t>2022-1-SK01-KA220-SCH-000085417</a:t>
            </a:r>
            <a:r>
              <a:rPr lang="sk" sz="70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sk" sz="7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1711469" y="2317844"/>
            <a:ext cx="876399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k-SK" sz="4050" b="1" dirty="0">
              <a:solidFill>
                <a:schemeClr val="accent2">
                  <a:lumMod val="50000"/>
                </a:schemeClr>
              </a:solidFill>
              <a:latin typeface="Franklin Gothic Book" panose="020B0503020102020204" pitchFamily="34" charset="0"/>
            </a:endParaRPr>
          </a:p>
          <a:p>
            <a:pPr algn="ctr"/>
            <a:endParaRPr lang="sk-SK" sz="4050" dirty="0"/>
          </a:p>
        </p:txBody>
      </p:sp>
      <p:pic>
        <p:nvPicPr>
          <p:cNvPr id="11" name="Obrázok 10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88377" y="196985"/>
            <a:ext cx="1707101" cy="654258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Picture 9" descr="C:\Users\d.sadovska\Desktop\zs plzen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929830" y="6103086"/>
            <a:ext cx="1040267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4" name="Picture 6" descr="\\raabesksrvfs02v\Spolocny\VO\Erasmus+2022_Sk\loga\Obezitologicka asociacia - logo\EN farba.jp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139559" y="6083114"/>
            <a:ext cx="908950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5" name="Picture 7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4151784" y="6019703"/>
            <a:ext cx="1008112" cy="616865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6" name="Picture 5" descr="C:\Users\d.sadovska\Desktop\LOGA_EXPOL_NOVE 2022\logo-expol-pedagogika-22.png"/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329358" y="6103087"/>
            <a:ext cx="802136" cy="479687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7" name="Picture 8" descr="\\raabesksrvfs02v\Spolocny\VO\Erasmus+2022_Sk\loga\ZS JP Majcichov - logo\maly palarik anj.jpg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6550740" y="6019702"/>
            <a:ext cx="651825" cy="60230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8" name="Obrázok 17"/>
          <p:cNvPicPr/>
          <p:nvPr/>
        </p:nvPicPr>
        <p:blipFill>
          <a:blip r:embed="rId8"/>
          <a:srcRect l="619" t="15000" r="86535" b="62930"/>
          <a:stretch>
            <a:fillRect/>
          </a:stretch>
        </p:blipFill>
        <p:spPr>
          <a:xfrm>
            <a:off x="7719264" y="6019701"/>
            <a:ext cx="747581" cy="61686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9" name="Obrázok 1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5" y="6173901"/>
            <a:ext cx="1149519" cy="3762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09E97494-0972-3893-4D13-E213DE84C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5289" y="1601614"/>
            <a:ext cx="7532489" cy="2119592"/>
          </a:xfrm>
        </p:spPr>
        <p:txBody>
          <a:bodyPr>
            <a:noAutofit/>
          </a:bodyPr>
          <a:lstStyle/>
          <a:p>
            <a:r>
              <a:rPr lang="sk" sz="4800" b="1" dirty="0">
                <a:solidFill>
                  <a:schemeClr val="accent5">
                    <a:lumMod val="75000"/>
                  </a:schemeClr>
                </a:solidFill>
              </a:rPr>
              <a:t>5. Ako chrániť životné prostredie</a:t>
            </a:r>
            <a:endParaRPr lang="cs-CZ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Podnadpis 2">
            <a:extLst>
              <a:ext uri="{FF2B5EF4-FFF2-40B4-BE49-F238E27FC236}">
                <a16:creationId xmlns:a16="http://schemas.microsoft.com/office/drawing/2014/main" id="{C4B294B1-BF22-5914-CFBE-FC1BAE7A7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0300" y="3873523"/>
            <a:ext cx="7920880" cy="1127826"/>
          </a:xfrm>
        </p:spPr>
        <p:txBody>
          <a:bodyPr>
            <a:normAutofit/>
          </a:bodyPr>
          <a:lstStyle/>
          <a:p>
            <a:r>
              <a:rPr lang="sk" sz="3200" kern="0" dirty="0">
                <a:ea typeface="Calibri" panose="020F0502020204030204" pitchFamily="34" charset="0"/>
                <a:cs typeface="Times New Roman" panose="02020603050405020304" pitchFamily="18" charset="0"/>
              </a:rPr>
              <a:t>Aktivity ochrany životného prostredia na úrovni jednotlivca</a:t>
            </a:r>
            <a:endParaRPr lang="cs-CZ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8583" y="168316"/>
            <a:ext cx="3333543" cy="810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456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EBA13-A4D0-F517-7CBB-2A7272D4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 – kontrolná otázka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F9544C-CBB1-CDBE-E1EB-A52F240A3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" sz="2000" dirty="0"/>
              <a:t>Otázka: Aký odpadový materiál je možné použiť na opravu obuvi</a:t>
            </a:r>
            <a:r>
              <a:rPr lang="sk" sz="2000" dirty="0" smtClean="0"/>
              <a:t>?</a:t>
            </a:r>
          </a:p>
          <a:p>
            <a:pPr marL="0" indent="0">
              <a:buNone/>
            </a:pPr>
            <a:endParaRPr lang="sk" sz="2000" dirty="0"/>
          </a:p>
          <a:p>
            <a:pPr marL="0" indent="0">
              <a:buNone/>
            </a:pPr>
            <a:r>
              <a:rPr lang="sk" sz="2000" dirty="0"/>
              <a:t>a) impregnovanú papierovú kartonáž</a:t>
            </a:r>
          </a:p>
          <a:p>
            <a:pPr marL="0" indent="0">
              <a:buNone/>
            </a:pPr>
            <a:r>
              <a:rPr lang="sk" sz="2000" dirty="0"/>
              <a:t>b) </a:t>
            </a:r>
            <a:r>
              <a:rPr lang="sk" sz="2000" b="1" dirty="0"/>
              <a:t>opotrebovanú pneumatiku z bicykla </a:t>
            </a:r>
            <a:endParaRPr lang="sk" sz="2000" b="1" dirty="0" smtClean="0"/>
          </a:p>
          <a:p>
            <a:pPr marL="0" indent="0">
              <a:buNone/>
            </a:pPr>
            <a:r>
              <a:rPr lang="sk" sz="2000" dirty="0" smtClean="0"/>
              <a:t>c</a:t>
            </a:r>
            <a:r>
              <a:rPr lang="sk" sz="2000" dirty="0"/>
              <a:t>) prázdnu PET fľašu od nápojov</a:t>
            </a:r>
          </a:p>
          <a:p>
            <a:pPr marL="0" indent="0">
              <a:buNone/>
            </a:pPr>
            <a:r>
              <a:rPr lang="sk" sz="2000" dirty="0"/>
              <a:t>d) neviem</a:t>
            </a:r>
          </a:p>
        </p:txBody>
      </p:sp>
    </p:spTree>
    <p:extLst>
      <p:ext uri="{BB962C8B-B14F-4D97-AF65-F5344CB8AC3E}">
        <p14:creationId xmlns:p14="http://schemas.microsoft.com/office/powerpoint/2010/main" val="339819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chemeClr val="accent5">
                    <a:lumMod val="75000"/>
                  </a:schemeClr>
                </a:solidFill>
              </a:rPr>
              <a:t>Úvod do témy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325442" y="1714500"/>
            <a:ext cx="8915400" cy="4513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Človek svojím správaním prirodzene formuje svet okolo seba, a tým formuje prostredie svojho druhu</a:t>
            </a:r>
            <a:r>
              <a:rPr lang="sk-SK" dirty="0" smtClean="0"/>
              <a:t>. Patrí </a:t>
            </a:r>
            <a:r>
              <a:rPr lang="sk-SK" dirty="0"/>
              <a:t>sem výstavba a prevádzka ľudských obydlí, výroba potravín, odevov a iného tovaru, dopravná </a:t>
            </a:r>
            <a:r>
              <a:rPr lang="sk-SK" dirty="0" smtClean="0"/>
              <a:t>infraštruktúra a </a:t>
            </a:r>
            <a:r>
              <a:rPr lang="sk-SK" dirty="0"/>
              <a:t>všetko, čo prispieva k pohodlnému životu. </a:t>
            </a:r>
            <a:endParaRPr lang="sk-SK" dirty="0" smtClean="0"/>
          </a:p>
          <a:p>
            <a:pPr marL="0" indent="0">
              <a:buNone/>
            </a:pPr>
            <a:r>
              <a:rPr lang="sk-SK" smtClean="0"/>
              <a:t>Z </a:t>
            </a:r>
            <a:r>
              <a:rPr lang="sk-SK" dirty="0"/>
              <a:t>dlhodobého hľadiska sa však ukazuje </a:t>
            </a:r>
            <a:r>
              <a:rPr lang="sk-SK" dirty="0" smtClean="0"/>
              <a:t>ako neudržateľné </a:t>
            </a:r>
            <a:r>
              <a:rPr lang="sk-SK" dirty="0"/>
              <a:t>jednoducho bez rozmyslu čerpať zásadne obmedzené prírodné zdroje, ktoré sa po </a:t>
            </a:r>
            <a:r>
              <a:rPr lang="sk-SK" dirty="0" smtClean="0"/>
              <a:t>rýchlej spotrebe </a:t>
            </a:r>
            <a:r>
              <a:rPr lang="sk-SK" dirty="0"/>
              <a:t>menia na odpad a pri výrobe a preprave nových a nových tovarov sa do ovzdušia </a:t>
            </a:r>
            <a:r>
              <a:rPr lang="sk-SK" dirty="0" smtClean="0"/>
              <a:t>vypúšťajú často </a:t>
            </a:r>
            <a:r>
              <a:rPr lang="sk-SK" dirty="0"/>
              <a:t>veľmi toxické emisie</a:t>
            </a:r>
            <a:r>
              <a:rPr lang="sk-SK"/>
              <a:t>. </a:t>
            </a:r>
            <a:endParaRPr lang="sk-SK" smtClean="0"/>
          </a:p>
          <a:p>
            <a:pPr marL="0" indent="0">
              <a:buNone/>
            </a:pPr>
            <a:r>
              <a:rPr lang="sk-SK" smtClean="0"/>
              <a:t>Existujúce </a:t>
            </a:r>
            <a:r>
              <a:rPr lang="sk-SK" dirty="0"/>
              <a:t>generácie zatiaľ tento naliehavý problém len prenášajú na </a:t>
            </a:r>
            <a:r>
              <a:rPr lang="sk-SK" dirty="0" smtClean="0"/>
              <a:t>ďalšie generácie </a:t>
            </a:r>
            <a:r>
              <a:rPr lang="sk-SK" dirty="0"/>
              <a:t>a so zrýchľujúcim sa tempom spotreby sa čas, keď budú dostupné prírodné zdroje stačiť </a:t>
            </a:r>
            <a:r>
              <a:rPr lang="sk-SK" dirty="0" smtClean="0"/>
              <a:t>na udržanie </a:t>
            </a:r>
            <a:r>
              <a:rPr lang="sk-SK" dirty="0"/>
              <a:t>životného štýlu, na ktorý sme si zvykli, stále skracuje.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1224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1E8C4-09FB-4A44-AA1B-C049D0291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Koncept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EC09DF-302C-44CC-A893-47EA68087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" sz="2000" dirty="0"/>
              <a:t>Cieľom úlohy je upevnenie znalostí o vplyve každého jednotlivca na životné prostredie doplnené znalosťami o energetických nárokoch na prepravu osôb, domácností atď</a:t>
            </a:r>
            <a:r>
              <a:rPr lang="sk" sz="2000" dirty="0" smtClean="0"/>
              <a:t>., </a:t>
            </a:r>
            <a:r>
              <a:rPr lang="sk" sz="2000" dirty="0"/>
              <a:t>ďalej znalostí o priamej recyklácii obalového materiálu.</a:t>
            </a:r>
          </a:p>
          <a:p>
            <a:r>
              <a:rPr lang="sk" sz="2000" dirty="0"/>
              <a:t>Žiak dokáže pomenovať zásadné ekologické problémy súčasnosti, chápe vplyv svojho správania a rozhodovania v kontexte životného prostredia.</a:t>
            </a:r>
          </a:p>
          <a:p>
            <a:r>
              <a:rPr lang="sk" sz="2000" dirty="0"/>
              <a:t>Dokáže nájsť na internete potrebné informácie o vplyve odpadu na životné prostredie, likvidácii odpadov a ďalšie využitie odpadov.</a:t>
            </a:r>
          </a:p>
          <a:p>
            <a:r>
              <a:rPr lang="sk" sz="2000" dirty="0"/>
              <a:t>Chápe prepojenie energetiky a jej vplyvu na životné prostredie, predovšetkým pri výrobe elektrickej energie.</a:t>
            </a:r>
          </a:p>
          <a:p>
            <a:r>
              <a:rPr lang="sk" sz="2000" dirty="0"/>
              <a:t>Dokáže spočítať energetickú náročnosť domácich spotrebičov a dokáže ich interpretovať s ohľadom na životné prostredie.</a:t>
            </a:r>
          </a:p>
        </p:txBody>
      </p:sp>
    </p:spTree>
    <p:extLst>
      <p:ext uri="{BB962C8B-B14F-4D97-AF65-F5344CB8AC3E}">
        <p14:creationId xmlns:p14="http://schemas.microsoft.com/office/powerpoint/2010/main" val="11477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2FFA6-1D21-0867-A7AD-C625BCCE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Potrebný materiál na výrobu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FDFEC1-E05B-E70B-E547-03B4ED7F0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9742" y="2370993"/>
            <a:ext cx="8915400" cy="3777622"/>
          </a:xfrm>
        </p:spPr>
        <p:txBody>
          <a:bodyPr>
            <a:normAutofit/>
          </a:bodyPr>
          <a:lstStyle/>
          <a:p>
            <a:r>
              <a:rPr lang="sk" sz="1900" dirty="0" smtClean="0"/>
              <a:t>Odpadové </a:t>
            </a:r>
            <a:r>
              <a:rPr lang="sk" sz="1900" dirty="0"/>
              <a:t>materiály podľa konkrétnej aktivity – napr. opotrebované cyklistické pneumatiky.</a:t>
            </a:r>
          </a:p>
          <a:p>
            <a:r>
              <a:rPr lang="sk" sz="1900" dirty="0"/>
              <a:t>Lepidlo na papier, lepidlo na kožu a gumu.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cs-CZ" sz="1900" dirty="0"/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21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2FFA6-1D21-0867-A7AD-C625BCCE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Potrebné nástroje na výrobu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FDFEC1-E05B-E70B-E547-03B4ED7F0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37776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Nástroje a pomôcky:</a:t>
            </a:r>
          </a:p>
          <a:p>
            <a:r>
              <a:rPr lang="sk" sz="2100" dirty="0"/>
              <a:t>Tlačiareň, </a:t>
            </a:r>
            <a:r>
              <a:rPr lang="sk" sz="2100" dirty="0" smtClean="0"/>
              <a:t>papier </a:t>
            </a:r>
            <a:r>
              <a:rPr lang="sk" sz="2100" dirty="0"/>
              <a:t>veľkosti </a:t>
            </a:r>
            <a:r>
              <a:rPr lang="sk" sz="2100" dirty="0" smtClean="0"/>
              <a:t>A4</a:t>
            </a:r>
            <a:r>
              <a:rPr lang="sk" sz="2100" dirty="0"/>
              <a:t>, veľký formát baliaceho papiera alebo </a:t>
            </a:r>
            <a:r>
              <a:rPr lang="sk" sz="2100" dirty="0" smtClean="0"/>
              <a:t> A0/A1</a:t>
            </a:r>
            <a:endParaRPr lang="sk" sz="2100" dirty="0"/>
          </a:p>
          <a:p>
            <a:r>
              <a:rPr lang="sk" sz="2100" dirty="0"/>
              <a:t>Písacie </a:t>
            </a:r>
            <a:r>
              <a:rPr lang="sk" sz="2100" dirty="0" smtClean="0"/>
              <a:t>potreby</a:t>
            </a:r>
            <a:endParaRPr lang="sk" sz="2100" dirty="0"/>
          </a:p>
          <a:p>
            <a:r>
              <a:rPr lang="sk" sz="2100" dirty="0" smtClean="0"/>
              <a:t>Váhy</a:t>
            </a:r>
            <a:endParaRPr lang="sk" sz="2100" dirty="0"/>
          </a:p>
          <a:p>
            <a:r>
              <a:rPr lang="sk" sz="2100" dirty="0"/>
              <a:t>Štiepacie </a:t>
            </a:r>
            <a:r>
              <a:rPr lang="sk" sz="2100" dirty="0" smtClean="0"/>
              <a:t>kliešte</a:t>
            </a:r>
            <a:endParaRPr lang="sk" sz="2100" dirty="0"/>
          </a:p>
          <a:p>
            <a:r>
              <a:rPr lang="sk" sz="2100" dirty="0"/>
              <a:t>Ostrý </a:t>
            </a:r>
            <a:r>
              <a:rPr lang="sk" sz="2100" dirty="0" smtClean="0"/>
              <a:t>nôž</a:t>
            </a:r>
            <a:endParaRPr lang="sk" sz="2100" dirty="0"/>
          </a:p>
          <a:p>
            <a:r>
              <a:rPr lang="sk" sz="2100" dirty="0"/>
              <a:t>Nožnice na </a:t>
            </a:r>
            <a:r>
              <a:rPr lang="sk" sz="2100" dirty="0" smtClean="0"/>
              <a:t>plech</a:t>
            </a:r>
            <a:endParaRPr lang="sk" sz="2100" dirty="0"/>
          </a:p>
          <a:p>
            <a:r>
              <a:rPr lang="sk" sz="2100" dirty="0"/>
              <a:t>PC a </a:t>
            </a:r>
            <a:r>
              <a:rPr lang="sk" sz="2100" dirty="0" smtClean="0"/>
              <a:t>tabuľkový kalkulátor, </a:t>
            </a:r>
            <a:r>
              <a:rPr lang="sk" sz="2100" dirty="0"/>
              <a:t>postačia aj kalkulačky na jednoduché výpočty. Možno využiť tablety, prípadne mobilné telefóny.</a:t>
            </a:r>
          </a:p>
          <a:p>
            <a:pPr marL="0" indent="0">
              <a:buNone/>
            </a:pPr>
            <a:r>
              <a:rPr lang="sk" sz="2100" b="1" dirty="0"/>
              <a:t>Poznámka:</a:t>
            </a:r>
            <a:r>
              <a:rPr lang="sk" sz="2100" dirty="0"/>
              <a:t> množstvo použitých nástrojov záleží na možnostiach školy.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7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806AE-7EA8-C889-B669-59C9E9F2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92D5F8-13C1-7D7E-D214-DE2F454BC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" sz="2100" dirty="0"/>
              <a:t>Vlastné úlohy sú koncipované na 4 x 45 min, podľa časových </a:t>
            </a:r>
            <a:r>
              <a:rPr lang="sk" sz="2100" dirty="0" smtClean="0"/>
              <a:t>možností, </a:t>
            </a:r>
            <a:r>
              <a:rPr lang="sk" sz="2100" dirty="0"/>
              <a:t>nie je nutné splniť všetky úlohy.</a:t>
            </a:r>
            <a:endParaRPr lang="cs-CZ" sz="2100" dirty="0"/>
          </a:p>
          <a:p>
            <a:r>
              <a:rPr lang="sk" sz="2000" dirty="0"/>
              <a:t>Pre úvod do problematiky je možné použiť frontálnu metódu.</a:t>
            </a:r>
          </a:p>
          <a:p>
            <a:r>
              <a:rPr lang="sk" sz="2000" dirty="0"/>
              <a:t>Ďalej nadväzuje samostatná práca (skupinová práca vo dvojiciach) žiakov v teoretickej časti.</a:t>
            </a:r>
          </a:p>
          <a:p>
            <a:r>
              <a:rPr lang="sk" sz="2000" dirty="0"/>
              <a:t>V praktickej časti pracujú žiaci samostatne podľa pracovného postupu.</a:t>
            </a:r>
          </a:p>
          <a:p>
            <a:r>
              <a:rPr lang="sk" sz="2000" dirty="0"/>
              <a:t>V prípade dostatku času je vhodné každú časť zakončiť diskusiou:</a:t>
            </a:r>
          </a:p>
          <a:p>
            <a:pPr lvl="1"/>
            <a:r>
              <a:rPr lang="sk" sz="2000" dirty="0"/>
              <a:t>Zhrnutie </a:t>
            </a:r>
            <a:r>
              <a:rPr lang="sk" sz="2000" dirty="0" smtClean="0"/>
              <a:t>problematiky</a:t>
            </a:r>
            <a:endParaRPr lang="sk" sz="2000" dirty="0"/>
          </a:p>
          <a:p>
            <a:pPr lvl="1"/>
            <a:r>
              <a:rPr lang="sk" sz="2000" dirty="0"/>
              <a:t>Zhodnotenie </a:t>
            </a:r>
            <a:r>
              <a:rPr lang="sk" sz="2000" dirty="0" smtClean="0"/>
              <a:t>práce</a:t>
            </a:r>
            <a:endParaRPr lang="sk" sz="2000" dirty="0"/>
          </a:p>
          <a:p>
            <a:pPr lvl="1"/>
            <a:r>
              <a:rPr lang="sk" sz="2000" dirty="0"/>
              <a:t>Ohodnotenie </a:t>
            </a:r>
            <a:r>
              <a:rPr lang="sk" sz="2000" dirty="0" smtClean="0"/>
              <a:t>výrobkov</a:t>
            </a:r>
            <a:endParaRPr lang="sk" sz="2000" dirty="0"/>
          </a:p>
        </p:txBody>
      </p:sp>
    </p:spTree>
    <p:extLst>
      <p:ext uri="{BB962C8B-B14F-4D97-AF65-F5344CB8AC3E}">
        <p14:creationId xmlns:p14="http://schemas.microsoft.com/office/powerpoint/2010/main" val="1651125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392D3-A8E6-3856-29AA-3772A682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Úlohy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2B0BAC-57C9-82C0-A601-B9496528E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58816"/>
            <a:ext cx="8915400" cy="4434254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sk" sz="1400" dirty="0"/>
              <a:t>Zamyslenie sa nad použitím a významom pojmov „lokálne potraviny, priama recyklácia, energetické nároky domácnosti“.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1400" dirty="0"/>
              <a:t>Vysvetlenie jednotlivých pojmov (žiaci môžu vyhľadať na internete).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1400" dirty="0"/>
              <a:t>Zmapovanie typov obalov pre rôzne potraviny, materiálov na výrobu obalov, určenie hmotnosti obalov v pomere k hmotnosti obsahu.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1400" dirty="0"/>
              <a:t>Zisťovanie trvanlivosti potravín v daných obaloch, skladovanie a spôsobu transportu tovaru vrátane vzdialeností.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1400" dirty="0"/>
              <a:t>Vedenie odpadového denníka sledujúce typy, množstvo a hmotnosti vytriedených obalov v domácnostiach žiakov.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1400" dirty="0"/>
              <a:t>Projekt opravy podrážky obuvi pomocou plátku gumy získaného z opotrebovaného cyklistického plášťa.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1400" dirty="0"/>
              <a:t>Školská burza a blší trh pre priamu recykláciu nepoužívaných vecí.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1400" dirty="0"/>
              <a:t>Výpočet energetických nárokov domácnosti, zisťovanie a meranie elektrického príkonu prístrojov v domácnosti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1400" dirty="0"/>
              <a:t>Výpočet spotreby rodinného automobilu a porovnanie energetických nárokov na individuálnu dopravu s prostriedkami hromadnej dopravy.</a:t>
            </a:r>
          </a:p>
        </p:txBody>
      </p:sp>
    </p:spTree>
    <p:extLst>
      <p:ext uri="{BB962C8B-B14F-4D97-AF65-F5344CB8AC3E}">
        <p14:creationId xmlns:p14="http://schemas.microsoft.com/office/powerpoint/2010/main" val="3793765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392D3-A8E6-3856-29AA-3772A682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 úloh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2B0BAC-57C9-82C0-A601-B9496528E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8196" y="1359876"/>
            <a:ext cx="8915400" cy="5269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" b="1" dirty="0"/>
              <a:t>Aktivita 1: </a:t>
            </a:r>
            <a:r>
              <a:rPr lang="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Individuálne príspevky žiakov v triede, </a:t>
            </a:r>
            <a:r>
              <a:rPr lang="sk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vyučujúci </a:t>
            </a:r>
            <a:r>
              <a:rPr lang="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postupne </a:t>
            </a:r>
            <a:r>
              <a:rPr lang="sk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necháva </a:t>
            </a:r>
            <a:r>
              <a:rPr lang="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žiakov zapisovať svoje príspevky na tabuľu. Vyučujúci napomáha žiakom vhodnou nápovedou.</a:t>
            </a:r>
          </a:p>
          <a:p>
            <a:pPr marL="0" indent="0">
              <a:buNone/>
            </a:pPr>
            <a:r>
              <a:rPr lang="sk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2: </a:t>
            </a:r>
            <a:r>
              <a:rPr lang="sk" dirty="0">
                <a:ea typeface="Calibri" panose="020F0502020204030204" pitchFamily="34" charset="0"/>
                <a:cs typeface="Times New Roman" panose="02020603050405020304" pitchFamily="18" charset="0"/>
              </a:rPr>
              <a:t>Význam jednotlivých pojmov môžu žiaci vyhľadávať na internete. Podľa možností školy je možné pracovať samostatne, vo dvojici, prípadne môžu žiaci využiť svoje telefóny.</a:t>
            </a:r>
          </a:p>
          <a:p>
            <a:pPr marL="0" indent="0">
              <a:buNone/>
            </a:pPr>
            <a:r>
              <a:rPr lang="sk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3 </a:t>
            </a:r>
            <a:r>
              <a:rPr lang="sk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Žiaci zisťujú vlastnosti používaných obalových materiálov. Informácie môžu získavať na internete. </a:t>
            </a:r>
            <a:r>
              <a:rPr lang="sk" dirty="0">
                <a:ea typeface="Calibri" panose="020F0502020204030204" pitchFamily="34" charset="0"/>
                <a:cs typeface="Times New Roman" panose="02020603050405020304" pitchFamily="18" charset="0"/>
              </a:rPr>
              <a:t>Podľa možností školy je možné pracovať samostatne, vo dvojici, prípadne môžu žiaci využiť svoje telefóny.</a:t>
            </a:r>
          </a:p>
          <a:p>
            <a:pPr marL="0" indent="0">
              <a:buNone/>
            </a:pPr>
            <a:r>
              <a:rPr lang="sk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4 </a:t>
            </a:r>
            <a:r>
              <a:rPr lang="sk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sk" b="1" dirty="0">
                <a:ea typeface="Calibri" panose="020F0502020204030204" pitchFamily="34" charset="0"/>
                <a:cs typeface="Times New Roman" panose="02020603050405020304" pitchFamily="18" charset="0"/>
              </a:rPr>
              <a:t>Žiaci </a:t>
            </a:r>
            <a:r>
              <a:rPr lang="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zisťujú trvanlivosť potravín v kontexte rôznych druhov obalových materiálov, skladovania a transportu. Informácie môžu získavať na internete. </a:t>
            </a:r>
            <a:r>
              <a:rPr lang="sk" dirty="0">
                <a:ea typeface="Calibri" panose="020F0502020204030204" pitchFamily="34" charset="0"/>
                <a:cs typeface="Times New Roman" panose="02020603050405020304" pitchFamily="18" charset="0"/>
              </a:rPr>
              <a:t>Podľa možností školy je možné pracovať samostatne, vo dvojici, prípadne môžu žiaci využiť svoje telefóny.</a:t>
            </a:r>
          </a:p>
          <a:p>
            <a:pPr marL="0" indent="0">
              <a:buNone/>
            </a:pPr>
            <a:r>
              <a:rPr lang="sk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5 </a:t>
            </a:r>
            <a:r>
              <a:rPr lang="sk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sk" dirty="0">
                <a:ea typeface="Calibri" panose="020F0502020204030204" pitchFamily="34" charset="0"/>
                <a:cs typeface="Times New Roman" panose="02020603050405020304" pitchFamily="18" charset="0"/>
              </a:rPr>
              <a:t>rámci domácej úlohy môžu žiaci evidovať produkovaný odpad v domácnosti. Druhy a triedenie odpadu vhodným spôsobom zaznamenávajú. Môžu použiť papier a ceruzku, ale je možné využiť aj elektronický spôsob, počítač, telefón.</a:t>
            </a:r>
          </a:p>
        </p:txBody>
      </p:sp>
    </p:spTree>
    <p:extLst>
      <p:ext uri="{BB962C8B-B14F-4D97-AF65-F5344CB8AC3E}">
        <p14:creationId xmlns:p14="http://schemas.microsoft.com/office/powerpoint/2010/main" val="643435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392D3-A8E6-3856-29AA-3772A682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 úloh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2B0BAC-57C9-82C0-A601-B9496528E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7135" y="1905000"/>
            <a:ext cx="8915400" cy="377762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6: </a:t>
            </a:r>
            <a:r>
              <a:rPr lang="sk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 realizáciu je potrebné pripraviť vhodný materiál a lepidlo. Vlastná realizácia bude prebiehať v školskej dielni, ideálne vo dvojiciach.</a:t>
            </a:r>
          </a:p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7 </a:t>
            </a:r>
            <a:r>
              <a:rPr lang="sk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sk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Žiaci si môžu skúsiť zrealizovať školskú burzu, kde je možné napríklad darovaním či výmenou starých a nepotrebných vecí dať „druhú šancu“ na ich opätovné využitie.</a:t>
            </a:r>
          </a:p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8 </a:t>
            </a:r>
            <a:r>
              <a:rPr lang="sk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sk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Žiaci </a:t>
            </a:r>
            <a:r>
              <a:rPr lang="sk" sz="2000" dirty="0">
                <a:ea typeface="Calibri" panose="020F0502020204030204" pitchFamily="34" charset="0"/>
                <a:cs typeface="Times New Roman" panose="02020603050405020304" pitchFamily="18" charset="0"/>
              </a:rPr>
              <a:t>môžu na internete vyhľadať čo znamená príkon zariadenia a dokážu jednotlivé spotrebiče medzi sebou porovnať s ohľadom na ich úspornosť. Podľa možností školy je možné pracovať samostatne, vo dvojici, prípadne môžu žiaci využiť svoje telefóny.</a:t>
            </a:r>
          </a:p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9: </a:t>
            </a:r>
            <a:r>
              <a:rPr lang="sk" sz="2000" dirty="0">
                <a:ea typeface="Calibri" panose="020F0502020204030204" pitchFamily="34" charset="0"/>
                <a:cs typeface="Times New Roman" panose="02020603050405020304" pitchFamily="18" charset="0"/>
              </a:rPr>
              <a:t>Žiaci vyhľadajú technické údaje o spotrebe automobilu a spočítajú koľko bude potrebné palivo – vo výsledku koľko finančné náklady na takúto cestu budú </a:t>
            </a:r>
            <a:r>
              <a:rPr lang="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potrebovať. </a:t>
            </a:r>
            <a:r>
              <a:rPr lang="sk" sz="2000" dirty="0">
                <a:ea typeface="Calibri" panose="020F0502020204030204" pitchFamily="34" charset="0"/>
                <a:cs typeface="Times New Roman" panose="02020603050405020304" pitchFamily="18" charset="0"/>
              </a:rPr>
              <a:t>Rovnakým spôsobom </a:t>
            </a:r>
            <a:r>
              <a:rPr lang="sk" sz="2000" dirty="0"/>
              <a:t>budú postupovať pri realizácii rovnakej cesty hromadným prostriedkom. </a:t>
            </a:r>
            <a:r>
              <a:rPr lang="sk" sz="2000" dirty="0" smtClean="0"/>
              <a:t>J</a:t>
            </a:r>
            <a:r>
              <a:rPr lang="sk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sk" sz="2000" dirty="0">
                <a:ea typeface="Calibri" panose="020F0502020204030204" pitchFamily="34" charset="0"/>
                <a:cs typeface="Times New Roman" panose="02020603050405020304" pitchFamily="18" charset="0"/>
              </a:rPr>
              <a:t>možné pracovať samostatne, vo dvojici, prípadne môžu žiaci využiť svoje telefóny.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68906432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262</TotalTime>
  <Words>923</Words>
  <Application>Microsoft Office PowerPoint</Application>
  <PresentationFormat>Širokouhlá</PresentationFormat>
  <Paragraphs>66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Gothic</vt:lpstr>
      <vt:lpstr>Franklin Gothic Book</vt:lpstr>
      <vt:lpstr>Times New Roman</vt:lpstr>
      <vt:lpstr>Verdana</vt:lpstr>
      <vt:lpstr>Wingdings 3</vt:lpstr>
      <vt:lpstr>Dym</vt:lpstr>
      <vt:lpstr>5. Ako chrániť životné prostredie</vt:lpstr>
      <vt:lpstr>Úvod do témy</vt:lpstr>
      <vt:lpstr>Koncept</vt:lpstr>
      <vt:lpstr>Potrebný materiál na výrobu</vt:lpstr>
      <vt:lpstr>Potrebné nástroje na výrobu</vt:lpstr>
      <vt:lpstr>Metodika</vt:lpstr>
      <vt:lpstr>Úlohy</vt:lpstr>
      <vt:lpstr>Metodika úloh</vt:lpstr>
      <vt:lpstr>Metodika úloh</vt:lpstr>
      <vt:lpstr>Metodika – kontrolná otázka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Druhy plastů</dc:title>
  <dc:creator>Jan Fadrhonc</dc:creator>
  <cp:lastModifiedBy>Dagmar Sadovska</cp:lastModifiedBy>
  <cp:revision>24</cp:revision>
  <dcterms:created xsi:type="dcterms:W3CDTF">2024-04-19T07:05:01Z</dcterms:created>
  <dcterms:modified xsi:type="dcterms:W3CDTF">2024-12-18T13:02:33Z</dcterms:modified>
</cp:coreProperties>
</file>