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7" r:id="rId2"/>
    <p:sldId id="652" r:id="rId3"/>
    <p:sldId id="257" r:id="rId4"/>
    <p:sldId id="258" r:id="rId5"/>
    <p:sldId id="259" r:id="rId6"/>
    <p:sldId id="260" r:id="rId7"/>
    <p:sldId id="648" r:id="rId8"/>
    <p:sldId id="649" r:id="rId9"/>
    <p:sldId id="650" r:id="rId10"/>
    <p:sldId id="651" r:id="rId11"/>
    <p:sldId id="261" r:id="rId12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19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0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119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19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0602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8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52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18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12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11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61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92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57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39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180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46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29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331459" y="1137394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 dirty="0"/>
              <a:t>2022-1-SK01-KA220-SCH-000085417</a:t>
            </a:r>
            <a:r>
              <a:rPr lang="sk" sz="7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711469" y="2317844"/>
            <a:ext cx="87639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" sz="6600" b="1" dirty="0">
                <a:solidFill>
                  <a:schemeClr val="accent5">
                    <a:lumMod val="75000"/>
                  </a:schemeClr>
                </a:solidFill>
              </a:rPr>
              <a:t>4. Druhy plastov</a:t>
            </a:r>
            <a:endParaRPr lang="sk-SK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432458" y="284202"/>
            <a:ext cx="1707101" cy="65432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odnadpis 2">
            <a:extLst>
              <a:ext uri="{FF2B5EF4-FFF2-40B4-BE49-F238E27FC236}">
                <a16:creationId xmlns:a16="http://schemas.microsoft.com/office/drawing/2014/main" id="{7B1D6BDB-1405-A615-1776-E599BFE15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2870" y="3602753"/>
            <a:ext cx="9144000" cy="1655762"/>
          </a:xfrm>
        </p:spPr>
        <p:txBody>
          <a:bodyPr>
            <a:normAutofit/>
          </a:bodyPr>
          <a:lstStyle/>
          <a:p>
            <a:r>
              <a:rPr lang="sk" sz="2800" b="1" kern="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Rôzne druhy plastov </a:t>
            </a:r>
            <a:r>
              <a:rPr lang="sk" sz="2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ich </a:t>
            </a:r>
            <a:r>
              <a:rPr lang="sk" sz="2800" b="1" kern="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vlastnosti</a:t>
            </a:r>
            <a:endParaRPr lang="cs-CZ" sz="28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2800" i="1" kern="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Hra Piškvorky</a:t>
            </a:r>
            <a:endParaRPr lang="cs-CZ" sz="36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621" y="225950"/>
            <a:ext cx="3272189" cy="79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515B0A-A966-C466-D2B9-4FC502EF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DEA4B-870C-FABF-29AE-F11D21244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541" y="1526930"/>
            <a:ext cx="9280403" cy="4293577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V pracovnom postupe môžeme </a:t>
            </a:r>
            <a:r>
              <a:rPr lang="sk" sz="2400" dirty="0" smtClean="0"/>
              <a:t>papier </a:t>
            </a:r>
            <a:r>
              <a:rPr lang="sk" sz="2400" dirty="0"/>
              <a:t>samotný vynechať a kresliť štvorcovú sieť priamo na fóliu, pri tomto postupe </a:t>
            </a:r>
            <a:r>
              <a:rPr lang="sk" sz="2400" dirty="0" smtClean="0"/>
              <a:t>odporúčame </a:t>
            </a:r>
            <a:r>
              <a:rPr lang="sk" sz="2400" dirty="0"/>
              <a:t>využiť permanentnú fixku a tvrdšiu </a:t>
            </a:r>
            <a:r>
              <a:rPr lang="sk" sz="2400" dirty="0" smtClean="0"/>
              <a:t>fóliu. </a:t>
            </a:r>
            <a:r>
              <a:rPr lang="sk" sz="2400" dirty="0"/>
              <a:t>Pri používaní pomôcok na kreslenie sú vhodnejšie kvalitnejšie liehové </a:t>
            </a:r>
            <a:r>
              <a:rPr lang="sk" sz="2400" dirty="0" smtClean="0"/>
              <a:t>fixky</a:t>
            </a:r>
            <a:r>
              <a:rPr lang="sk" sz="2400" dirty="0"/>
              <a:t>, ideálne permanentné.</a:t>
            </a:r>
            <a:endParaRPr lang="cs-CZ" sz="24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Zároveň tvorba figúrok je ponechaná na kreativite žiakov.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Najjednoduchší možný princíp je vyznačený v pracovnom postupe.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Žiaci môžu pokojne figúrky aj štvorcovú sieť vylepšovať podľa svojho vlastného uváženia.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Aktivita je teda modifikovaná tak, aby ju zvládli aj slabší žiaci a tí zdatnejší si ju mohli upraviť podľa seba.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2400" dirty="0"/>
              <a:t>Výhodnosť aktivity spočíva v jej jednoduchosti a možnosti rôznorodých úprav za využitia ďalších možných materiálov. Na tomto zvolenom princípe sa dá vyrobiť viacero hier </a:t>
            </a:r>
            <a:r>
              <a:rPr lang="sk" sz="2400" dirty="0" smtClean="0"/>
              <a:t>podobného </a:t>
            </a:r>
            <a:r>
              <a:rPr lang="sk" sz="2400" dirty="0"/>
              <a:t>typu pre viacerých hráčov. Napríklad </a:t>
            </a:r>
            <a:r>
              <a:rPr lang="sk" sz="2400" i="1" dirty="0"/>
              <a:t>Človeče, nehnevaj sa, Dáma </a:t>
            </a:r>
            <a:r>
              <a:rPr lang="sk" sz="2400" dirty="0"/>
              <a:t>alebo</a:t>
            </a:r>
            <a:r>
              <a:rPr lang="sk" sz="2400" i="1" dirty="0"/>
              <a:t> Šach.</a:t>
            </a:r>
            <a:endParaRPr lang="cs-CZ" sz="24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578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BA13-A4D0-F517-7CBB-2A7272D4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48264"/>
            <a:ext cx="8911687" cy="1280890"/>
          </a:xfrm>
        </p:spPr>
        <p:txBody>
          <a:bodyPr>
            <a:normAutofit/>
          </a:bodyPr>
          <a:lstStyle/>
          <a:p>
            <a:r>
              <a:rPr lang="s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Téma č. 4: Aký materiál stráca pri recyklácii kľúčové vlastnosti a je možné ho recyklovať iba obmedzene</a:t>
            </a:r>
            <a:r>
              <a:rPr lang="sk" sz="2400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9544C-CBB1-CDBE-E1EB-A52F240A3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7327" y="1843454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" sz="1700" dirty="0"/>
              <a:t>a) Sklo </a:t>
            </a:r>
            <a:r>
              <a:rPr lang="cs-CZ" sz="1700" dirty="0"/>
              <a:t/>
            </a:r>
            <a:br>
              <a:rPr lang="cs-CZ" sz="1700" dirty="0"/>
            </a:br>
            <a:r>
              <a:rPr lang="sk" sz="1700" dirty="0"/>
              <a:t>b) Železo </a:t>
            </a:r>
            <a:r>
              <a:rPr lang="cs-CZ" sz="1700" dirty="0"/>
              <a:t/>
            </a:r>
            <a:br>
              <a:rPr lang="cs-CZ" sz="1700" dirty="0"/>
            </a:br>
            <a:r>
              <a:rPr lang="sk" sz="1700" b="1" dirty="0"/>
              <a:t>c) Plast </a:t>
            </a:r>
            <a:r>
              <a:rPr lang="cs-CZ" sz="1700" b="1" dirty="0"/>
              <a:t/>
            </a:r>
            <a:br>
              <a:rPr lang="cs-CZ" sz="1700" b="1" dirty="0"/>
            </a:br>
            <a:r>
              <a:rPr lang="sk" sz="1700" dirty="0"/>
              <a:t>d) neviem</a:t>
            </a:r>
          </a:p>
        </p:txBody>
      </p:sp>
    </p:spTree>
    <p:extLst>
      <p:ext uri="{BB962C8B-B14F-4D97-AF65-F5344CB8AC3E}">
        <p14:creationId xmlns:p14="http://schemas.microsoft.com/office/powerpoint/2010/main" val="33981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872762" y="1433146"/>
            <a:ext cx="9952892" cy="4478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Spracovanie </a:t>
            </a:r>
            <a:r>
              <a:rPr lang="sk-SK" b="1" dirty="0"/>
              <a:t>zvyškových plastových materiálov </a:t>
            </a:r>
            <a:r>
              <a:rPr lang="sk-SK" dirty="0"/>
              <a:t>je jednou z kľúčových zložiek v hierarchii recyklácie odpadov</a:t>
            </a:r>
            <a:r>
              <a:rPr lang="sk-SK" dirty="0" smtClean="0"/>
              <a:t>. S </a:t>
            </a:r>
            <a:r>
              <a:rPr lang="sk-SK" dirty="0"/>
              <a:t>tým súvisí aj plytvanie inými zdrojmi. Pre ďalšie spracovanie plastov je potrebné </a:t>
            </a:r>
            <a:r>
              <a:rPr lang="sk-SK" dirty="0" smtClean="0"/>
              <a:t>poznať ich </a:t>
            </a:r>
            <a:r>
              <a:rPr lang="sk-SK" dirty="0"/>
              <a:t>vlastnosti, ktoré možno odvodiť od pôvodne vyrobených predmetov a zároveň podľa ich skupín, t. j</a:t>
            </a:r>
            <a:r>
              <a:rPr lang="sk-SK" dirty="0" smtClean="0"/>
              <a:t>. je </a:t>
            </a:r>
            <a:r>
              <a:rPr lang="sk-SK" dirty="0"/>
              <a:t>potrebné poznať ich </a:t>
            </a:r>
            <a:r>
              <a:rPr lang="sk-SK" b="1" dirty="0"/>
              <a:t>označenia</a:t>
            </a:r>
            <a:r>
              <a:rPr lang="sk-SK" dirty="0"/>
              <a:t>.</a:t>
            </a:r>
          </a:p>
          <a:p>
            <a:pPr marL="0" indent="0">
              <a:buNone/>
            </a:pPr>
            <a:r>
              <a:rPr lang="sk-SK" dirty="0"/>
              <a:t>Kombináciou recyklácie a </a:t>
            </a:r>
            <a:r>
              <a:rPr lang="sk-SK" b="1" dirty="0"/>
              <a:t>šetrenia iných zdrojov </a:t>
            </a:r>
            <a:r>
              <a:rPr lang="sk-SK" dirty="0"/>
              <a:t>vznikajú nové zaujímavé produkty, ktoré sú </a:t>
            </a:r>
            <a:r>
              <a:rPr lang="sk-SK" dirty="0" smtClean="0"/>
              <a:t>použiteľné na </a:t>
            </a:r>
            <a:r>
              <a:rPr lang="sk-SK" dirty="0"/>
              <a:t>aktivity a vedú k všestranným zručnostiam. Vytváranie nových výrobkov zo zvyškových (odpadových</a:t>
            </a:r>
            <a:r>
              <a:rPr lang="sk-SK" dirty="0" smtClean="0"/>
              <a:t>) materiálov </a:t>
            </a:r>
            <a:r>
              <a:rPr lang="sk-SK" dirty="0"/>
              <a:t>demonštruje recykláciu v praxi na individuálnej úrovni s dostupnými zdrojmi.</a:t>
            </a:r>
          </a:p>
          <a:p>
            <a:pPr marL="0" indent="0">
              <a:buNone/>
            </a:pPr>
            <a:r>
              <a:rPr lang="sk-SK" dirty="0"/>
              <a:t>Kľúčovým faktorom, </a:t>
            </a:r>
            <a:r>
              <a:rPr lang="sk-SK" dirty="0" smtClean="0"/>
              <a:t>ktorý má </a:t>
            </a:r>
            <a:r>
              <a:rPr lang="sk-SK" dirty="0"/>
              <a:t>zásadný </a:t>
            </a:r>
            <a:r>
              <a:rPr lang="sk-SK" dirty="0" smtClean="0"/>
              <a:t>vplyv na </a:t>
            </a:r>
            <a:r>
              <a:rPr lang="sk-SK" dirty="0"/>
              <a:t>znečistenie plastovým odpadom, je však zníženie </a:t>
            </a:r>
            <a:r>
              <a:rPr lang="sk-SK" dirty="0" smtClean="0"/>
              <a:t>výroby plastových </a:t>
            </a:r>
            <a:r>
              <a:rPr lang="sk-SK" dirty="0"/>
              <a:t>výrobkov a obalových materiálov. Recykláciu a znovuvyužitie plastov je potrebné riešiť </a:t>
            </a:r>
            <a:r>
              <a:rPr lang="sk-SK" dirty="0" smtClean="0"/>
              <a:t>až sekundárne</a:t>
            </a:r>
            <a:r>
              <a:rPr lang="sk-SK" dirty="0"/>
              <a:t>, </a:t>
            </a:r>
            <a:r>
              <a:rPr lang="sk-SK" dirty="0" smtClean="0"/>
              <a:t>kvôli neustále rastúcemu množstvu plastového odpadu je dôležitejšie v </a:t>
            </a:r>
            <a:r>
              <a:rPr lang="sk-SK" dirty="0"/>
              <a:t>rámci výroby </a:t>
            </a:r>
            <a:r>
              <a:rPr lang="sk-SK" dirty="0" smtClean="0"/>
              <a:t>znižovať </a:t>
            </a:r>
            <a:r>
              <a:rPr lang="sk-SK" dirty="0"/>
              <a:t>jeho množstvo.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5547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1E8C4-09FB-4A44-AA1B-C049D029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Ciele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09DF-302C-44CC-A893-47EA68087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" dirty="0"/>
              <a:t>Cieľom úlohy je upevnenie znalostí v oblasti problematiky recyklácie plastov.</a:t>
            </a:r>
          </a:p>
          <a:p>
            <a:r>
              <a:rPr lang="sk" dirty="0"/>
              <a:t>Popísanie rozlišného značenia plastových materiálov vrátane ich rozdielnych použití a vlastností.</a:t>
            </a:r>
          </a:p>
          <a:p>
            <a:r>
              <a:rPr lang="sk" dirty="0"/>
              <a:t>Praktické vyskúšanie využitia zvyškových plastových materiálov (recyklácia) pri tvorbe jednoduchej hry.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7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Pomôcky a materiál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9889" y="1764322"/>
            <a:ext cx="8915400" cy="417927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k" sz="3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Materiál</a:t>
            </a: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Plastové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vrchnáčiky </a:t>
            </a:r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a viac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plastová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fľaša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farebný/biely papier alebo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štvrťka </a:t>
            </a:r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A4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1ks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eurofólia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1ks</a:t>
            </a:r>
          </a:p>
          <a:p>
            <a:pPr marL="0" indent="0">
              <a:buNone/>
            </a:pPr>
            <a:endParaRPr lang="sk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" sz="33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Nástroje a pomôcky</a:t>
            </a: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Pracovný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nožnice 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čierna liehová fixka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pastelky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fixky </a:t>
            </a:r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alebo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vodovky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zalamovací </a:t>
            </a:r>
            <a:r>
              <a:rPr lang="sk" sz="3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nôž</a:t>
            </a:r>
            <a:endParaRPr lang="sk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21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806AE-7EA8-C889-B669-59C9E9F2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Organizácia výučby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92D5F8-13C1-7D7E-D214-DE2F454BC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Pre úvod do problematiky je možné použiť frontálnu metódu.</a:t>
            </a:r>
          </a:p>
          <a:p>
            <a:r>
              <a:rPr lang="sk" dirty="0"/>
              <a:t>Ďalej nadväzuje samostatná práca (skupinová práca vo dvojiciach) žiakov v teoretickej časti.</a:t>
            </a:r>
          </a:p>
          <a:p>
            <a:r>
              <a:rPr lang="sk" dirty="0"/>
              <a:t>V praktickej časti pracujú žiaci samostatne podľa pracovného postupu.</a:t>
            </a:r>
          </a:p>
          <a:p>
            <a:r>
              <a:rPr lang="sk" dirty="0"/>
              <a:t>V prípade dostatku času je vhodné každú časť zakončiť diskusiou:</a:t>
            </a:r>
          </a:p>
          <a:p>
            <a:pPr lvl="1"/>
            <a:r>
              <a:rPr lang="sk" dirty="0"/>
              <a:t>Zhrnutie problematiky,</a:t>
            </a:r>
          </a:p>
          <a:p>
            <a:pPr lvl="1"/>
            <a:r>
              <a:rPr lang="sk" dirty="0"/>
              <a:t>zhodnotenie práce,</a:t>
            </a:r>
          </a:p>
          <a:p>
            <a:pPr lvl="1"/>
            <a:r>
              <a:rPr lang="sk" dirty="0"/>
              <a:t>ohodnotenie výrobkov.</a:t>
            </a:r>
          </a:p>
        </p:txBody>
      </p:sp>
    </p:spTree>
    <p:extLst>
      <p:ext uri="{BB962C8B-B14F-4D97-AF65-F5344CB8AC3E}">
        <p14:creationId xmlns:p14="http://schemas.microsoft.com/office/powerpoint/2010/main" val="165112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k" dirty="0"/>
              <a:t>Značenie plastov - žiaci pátrajú (skupinovo či jednotlivo) po rôznych označení plastov vo svojom okolí (prípadne aj na internete).</a:t>
            </a:r>
          </a:p>
          <a:p>
            <a:pPr marL="514350" indent="-514350">
              <a:buAutoNum type="arabicPeriod"/>
            </a:pPr>
            <a:r>
              <a:rPr lang="sk" dirty="0"/>
              <a:t>Recyklácia plastov – žiaci vyhľadávajú na internete konkrétne výrobky, produkty a materiály z recyklovaného plastu v kontexte pôvodného materiálu.</a:t>
            </a:r>
          </a:p>
          <a:p>
            <a:pPr marL="514350" indent="-514350">
              <a:buAutoNum type="arabicPeriod"/>
            </a:pPr>
            <a:r>
              <a:rPr lang="sk" dirty="0"/>
              <a:t>Zamyslenie – žiaci sa zamyslia nad možnosťou využitia zvyškových plastových materiálov v rámci vlastných možností ich využitia.</a:t>
            </a:r>
          </a:p>
          <a:p>
            <a:pPr marL="514350" indent="-514350">
              <a:buAutoNum type="arabicPeriod"/>
            </a:pPr>
            <a:r>
              <a:rPr lang="sk" dirty="0"/>
              <a:t>Praktická časť – v praktickej časti žiaci vytvoria vlastnú hru </a:t>
            </a:r>
            <a:r>
              <a:rPr lang="sk" dirty="0" smtClean="0"/>
              <a:t>Piškvorky </a:t>
            </a:r>
            <a:r>
              <a:rPr lang="sk" dirty="0"/>
              <a:t>zo zvyškových plastových materiálov (plastové </a:t>
            </a:r>
            <a:r>
              <a:rPr lang="sk" dirty="0" smtClean="0"/>
              <a:t>vrchnáky </a:t>
            </a:r>
            <a:r>
              <a:rPr lang="sk" dirty="0"/>
              <a:t>a fľaša).</a:t>
            </a:r>
          </a:p>
        </p:txBody>
      </p:sp>
    </p:spTree>
    <p:extLst>
      <p:ext uri="{BB962C8B-B14F-4D97-AF65-F5344CB8AC3E}">
        <p14:creationId xmlns:p14="http://schemas.microsoft.com/office/powerpoint/2010/main" val="379376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515B0A-A966-C466-D2B9-4FC502EF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DEA4B-870C-FABF-29AE-F11D21244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" b="1" dirty="0"/>
              <a:t>Žiaci si v teoretickej časti</a:t>
            </a:r>
          </a:p>
          <a:p>
            <a:pPr lvl="1"/>
            <a:r>
              <a:rPr lang="sk" sz="1800" dirty="0"/>
              <a:t>Zopakujú problematiku recyklácie v kontexte opätovného využitia materiálu a šetrenia ďalších </a:t>
            </a:r>
            <a:r>
              <a:rPr lang="sk" sz="1800" dirty="0" smtClean="0"/>
              <a:t>zdrojov</a:t>
            </a:r>
            <a:endParaRPr lang="sk" sz="1800" dirty="0"/>
          </a:p>
          <a:p>
            <a:pPr lvl="1"/>
            <a:r>
              <a:rPr lang="sk" sz="1800" dirty="0"/>
              <a:t>Zopakujú si problematiku recyklačných </a:t>
            </a:r>
            <a:r>
              <a:rPr lang="sk" sz="1800" dirty="0" smtClean="0"/>
              <a:t>čísel</a:t>
            </a:r>
          </a:p>
          <a:p>
            <a:pPr marL="457200" lvl="1" indent="0">
              <a:buNone/>
            </a:pPr>
            <a:endParaRPr lang="sk" sz="1800" dirty="0"/>
          </a:p>
          <a:p>
            <a:pPr marL="0" indent="0">
              <a:buNone/>
            </a:pPr>
            <a:r>
              <a:rPr lang="sk" b="1" dirty="0"/>
              <a:t>V praktickej časti </a:t>
            </a:r>
            <a:r>
              <a:rPr lang="sk" dirty="0"/>
              <a:t>si pomocou </a:t>
            </a:r>
            <a:r>
              <a:rPr lang="sk" dirty="0" smtClean="0"/>
              <a:t>vrchnákov, eurofólie </a:t>
            </a:r>
            <a:r>
              <a:rPr lang="sk" dirty="0"/>
              <a:t>a pomôcok na kreslenie vytvoria vlastnú hru Piškvorky</a:t>
            </a:r>
            <a:r>
              <a:rPr lang="sk" dirty="0" smtClean="0"/>
              <a:t>.</a:t>
            </a:r>
          </a:p>
          <a:p>
            <a:pPr marL="0" indent="0">
              <a:buNone/>
            </a:pPr>
            <a:endParaRPr lang="sk" dirty="0"/>
          </a:p>
          <a:p>
            <a:pPr marL="0" indent="0">
              <a:buNone/>
            </a:pPr>
            <a:r>
              <a:rPr lang="sk" b="1" dirty="0"/>
              <a:t>Po oboch častiach </a:t>
            </a:r>
            <a:r>
              <a:rPr lang="sk" dirty="0"/>
              <a:t>by mala nasledovať diskusia:</a:t>
            </a:r>
          </a:p>
          <a:p>
            <a:pPr lvl="1"/>
            <a:r>
              <a:rPr lang="sk" sz="1800" dirty="0"/>
              <a:t>Zhrnutie a význam problematiky a kontrola pracovných </a:t>
            </a:r>
            <a:r>
              <a:rPr lang="sk" sz="1800" dirty="0" smtClean="0"/>
              <a:t>listov</a:t>
            </a:r>
            <a:endParaRPr lang="sk" sz="1800" dirty="0"/>
          </a:p>
          <a:p>
            <a:pPr lvl="1"/>
            <a:r>
              <a:rPr lang="sk" sz="1800" dirty="0"/>
              <a:t>Ukážka </a:t>
            </a:r>
            <a:r>
              <a:rPr lang="sk" sz="1800" dirty="0" smtClean="0"/>
              <a:t>výrobkov</a:t>
            </a:r>
            <a:endParaRPr lang="sk" sz="1800" dirty="0"/>
          </a:p>
        </p:txBody>
      </p:sp>
    </p:spTree>
    <p:extLst>
      <p:ext uri="{BB962C8B-B14F-4D97-AF65-F5344CB8AC3E}">
        <p14:creationId xmlns:p14="http://schemas.microsoft.com/office/powerpoint/2010/main" val="358999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515B0A-A966-C466-D2B9-4FC502EF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DEA4B-870C-FABF-29AE-F11D21244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704" y="1535723"/>
            <a:ext cx="8915400" cy="4829908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Časový odhad pre aktivitu je 45 minút.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Teoretická časť 15 minút a praktická potom zvyšok hodiny.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Čas potrebný na tvorbu Piškvoriek sa môže líšiť v súvislosti: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so zvolenou obtiažnosťou tvorby,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-SK" sz="1700" dirty="0" smtClean="0"/>
              <a:t>s </a:t>
            </a:r>
            <a:r>
              <a:rPr lang="sk" sz="1700" dirty="0" smtClean="0"/>
              <a:t>dĺžkou </a:t>
            </a:r>
            <a:r>
              <a:rPr lang="sk" sz="1700" dirty="0"/>
              <a:t>úvodu a diskusie,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sk-SK" sz="1700" dirty="0" smtClean="0"/>
              <a:t>so</a:t>
            </a:r>
            <a:r>
              <a:rPr lang="sk" sz="1700" dirty="0" smtClean="0"/>
              <a:t> schopnosťami </a:t>
            </a:r>
            <a:r>
              <a:rPr lang="sk" sz="1700" dirty="0"/>
              <a:t>a </a:t>
            </a:r>
            <a:r>
              <a:rPr lang="sk" sz="1700" dirty="0" smtClean="0"/>
              <a:t>kreativitou </a:t>
            </a:r>
            <a:r>
              <a:rPr lang="sk" sz="1700" dirty="0"/>
              <a:t>žiakov.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Dôležitá je </a:t>
            </a:r>
            <a:r>
              <a:rPr lang="sk" sz="1700" dirty="0" smtClean="0"/>
              <a:t>aj </a:t>
            </a:r>
            <a:r>
              <a:rPr lang="sk" sz="1700" dirty="0"/>
              <a:t>bezpečnosť práce pri manipulácii s ostrými nástrojmi.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Na výučbu vrátane kontroly a diskusie </a:t>
            </a:r>
            <a:r>
              <a:rPr lang="sk" sz="1700" dirty="0" smtClean="0"/>
              <a:t>odporúčame </a:t>
            </a:r>
            <a:r>
              <a:rPr lang="sk" sz="1700" dirty="0"/>
              <a:t>skôr dve vyučovacie hodiny.</a:t>
            </a: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866997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515B0A-A966-C466-D2B9-4FC502EF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DEA4B-870C-FABF-29AE-F11D21244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612" y="1570893"/>
            <a:ext cx="8915400" cy="453976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V teoretickej časti nie je ani tak dôležité to, aby žiaci správne na všetko odpovedali, ale aby sa zoznámili s danými označeniami a pojmami. Je tiež dôležité, aby sa pokúsili kreatívne zapojiť do vymýšľania možných typov ďalších možných výrobkov.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Zároveň by si žiaci mali </a:t>
            </a:r>
            <a:r>
              <a:rPr lang="sk" sz="1700" dirty="0" smtClean="0"/>
              <a:t>uvedomovať </a:t>
            </a:r>
            <a:r>
              <a:rPr lang="sk" sz="1700" dirty="0"/>
              <a:t>podstatu aktivít, ako v časti teoretickej, tak aj v tej praktickej. Keďže nejde iba o recykláciu, ale aj o zachovávanie iných zdrojov, ktoré sa bežne pri tvorbe využívajú a plytvá sa nimi, konkrétne papierom.</a:t>
            </a:r>
            <a:endParaRPr lang="cs-CZ" sz="17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" sz="1700" dirty="0"/>
              <a:t>Riešenie značenia plastov: 1 PET (PETE) Polyetyléntereftalát / 2 HDPE (PE - HD) Polyetylén s vysokou hustotou / 3 PVC (V) Polyvinylchlorid / 4 LDPE (PE - LD) Polyetylén s nízkou hustotou / 5 PP Polypropylén / 6 7 - 19 Ostatné plasty, napr. polykarbonát (PK), polyamid (PA), </a:t>
            </a:r>
            <a:r>
              <a:rPr lang="sk" sz="1700" dirty="0" err="1"/>
              <a:t>akrylonitrilbutadienstyrén </a:t>
            </a:r>
            <a:r>
              <a:rPr lang="sk" sz="1700" dirty="0"/>
              <a:t>(ABS), styrén-akrylonitril (SAN), </a:t>
            </a:r>
            <a:r>
              <a:rPr lang="sk" sz="1700" dirty="0" err="1"/>
              <a:t>bioplasty </a:t>
            </a:r>
            <a:r>
              <a:rPr lang="sk" sz="1700" dirty="0"/>
              <a:t>.</a:t>
            </a: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443972509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847</Words>
  <Application>Microsoft Office PowerPoint</Application>
  <PresentationFormat>Širokouhlá</PresentationFormat>
  <Paragraphs>72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Verdana</vt:lpstr>
      <vt:lpstr>Wingdings 3</vt:lpstr>
      <vt:lpstr>Dym</vt:lpstr>
      <vt:lpstr>Prezentácia programu PowerPoint</vt:lpstr>
      <vt:lpstr>Úvod do témy</vt:lpstr>
      <vt:lpstr>Ciele</vt:lpstr>
      <vt:lpstr>Pomôcky a materiál</vt:lpstr>
      <vt:lpstr>Organizácia výučby</vt:lpstr>
      <vt:lpstr>Úlohy</vt:lpstr>
      <vt:lpstr>Metodické pokyny</vt:lpstr>
      <vt:lpstr>Metodické pokyny</vt:lpstr>
      <vt:lpstr>Metodické pokyny</vt:lpstr>
      <vt:lpstr>Metodické pokyny</vt:lpstr>
      <vt:lpstr>Téma č. 4: Aký materiál stráca pri recyklácii kľúčové vlastnosti a je možné ho recyklovať iba obmedzene?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Druhy plastů</dc:title>
  <dc:creator>Jan Fadrhonc</dc:creator>
  <cp:lastModifiedBy>Dagmar Sadovska</cp:lastModifiedBy>
  <cp:revision>15</cp:revision>
  <dcterms:created xsi:type="dcterms:W3CDTF">2024-04-19T07:05:01Z</dcterms:created>
  <dcterms:modified xsi:type="dcterms:W3CDTF">2024-12-18T12:51:41Z</dcterms:modified>
</cp:coreProperties>
</file>