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647" r:id="rId2"/>
    <p:sldId id="651" r:id="rId3"/>
    <p:sldId id="257" r:id="rId4"/>
    <p:sldId id="258" r:id="rId5"/>
    <p:sldId id="649" r:id="rId6"/>
    <p:sldId id="259" r:id="rId7"/>
    <p:sldId id="260" r:id="rId8"/>
    <p:sldId id="650" r:id="rId9"/>
    <p:sldId id="261" r:id="rId10"/>
  </p:sldIdLst>
  <p:sldSz cx="12192000" cy="6858000"/>
  <p:notesSz cx="6858000" cy="9144000"/>
  <p:defaultTextStyle>
    <a:defPPr>
      <a:defRPr lang="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7" autoAdjust="0"/>
    <p:restoredTop sz="94624"/>
  </p:normalViewPr>
  <p:slideViewPr>
    <p:cSldViewPr snapToGrid="0">
      <p:cViewPr varScale="1">
        <p:scale>
          <a:sx n="109" d="100"/>
          <a:sy n="109" d="100"/>
        </p:scale>
        <p:origin x="4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052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5315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199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0802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51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3482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065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44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81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8318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957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891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208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461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486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995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464FC-4B13-4B1E-BCF3-6D4796B77695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37D27E3-CF0A-44A5-AC81-0C09178A72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348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ĺžnik 5"/>
          <p:cNvSpPr/>
          <p:nvPr/>
        </p:nvSpPr>
        <p:spPr>
          <a:xfrm>
            <a:off x="1643579" y="922252"/>
            <a:ext cx="9144000" cy="36163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k" sz="700" dirty="0">
                <a:ea typeface="Verdana" panose="020B0604030504040204" pitchFamily="34" charset="0"/>
                <a:cs typeface="Verdana" panose="020B0604030504040204" pitchFamily="34" charset="0"/>
              </a:rPr>
              <a:t>Projekt</a:t>
            </a:r>
            <a:r>
              <a:rPr lang="sk" sz="700" b="1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sk" sz="700" b="1" dirty="0"/>
              <a:t>Innovative STEPS </a:t>
            </a:r>
            <a:r>
              <a:rPr lang="sk" sz="700" dirty="0"/>
              <a:t>(Innovative SusTainability Education for Prosperous Schools )</a:t>
            </a:r>
            <a:endParaRPr lang="sk-SK" sz="700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sk" sz="700">
                <a:ea typeface="Verdana" panose="020B0604030504040204" pitchFamily="34" charset="0"/>
                <a:cs typeface="Verdana" panose="020B0604030504040204" pitchFamily="34" charset="0"/>
              </a:rPr>
              <a:t>ID číslo projektu :  </a:t>
            </a:r>
            <a:r>
              <a:rPr lang="sk" sz="700"/>
              <a:t>2022-1-SK01-KA220-SCH-000085417</a:t>
            </a:r>
            <a:r>
              <a:rPr lang="sk" sz="70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lang="sk" sz="7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1711469" y="2317844"/>
            <a:ext cx="876399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k-SK" sz="4050" b="1" dirty="0">
              <a:solidFill>
                <a:schemeClr val="accent2">
                  <a:lumMod val="50000"/>
                </a:schemeClr>
              </a:solidFill>
              <a:latin typeface="Franklin Gothic Book" panose="020B0503020102020204" pitchFamily="34" charset="0"/>
            </a:endParaRPr>
          </a:p>
          <a:p>
            <a:pPr algn="ctr"/>
            <a:endParaRPr lang="sk-SK" sz="4050" dirty="0"/>
          </a:p>
        </p:txBody>
      </p:sp>
      <p:pic>
        <p:nvPicPr>
          <p:cNvPr id="11" name="Obrázok 10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559494" y="171132"/>
            <a:ext cx="1580978" cy="592471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Picture 9" descr="C:\Users\d.sadovska\Desktop\zs plzen.jp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929830" y="6103086"/>
            <a:ext cx="1040267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4" name="Picture 6" descr="\\raabesksrvfs02v\Spolocny\VO\Erasmus+2022_Sk\loga\Obezitologicka asociacia - logo\EN farba.jpg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139559" y="6083114"/>
            <a:ext cx="908950" cy="475474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5" name="Picture 7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4151784" y="6019703"/>
            <a:ext cx="1008112" cy="616865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6" name="Picture 5" descr="C:\Users\d.sadovska\Desktop\LOGA_EXPOL_NOVE 2022\logo-expol-pedagogika-22.png"/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5329358" y="6103087"/>
            <a:ext cx="802136" cy="479687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7" name="Picture 8" descr="\\raabesksrvfs02v\Spolocny\VO\Erasmus+2022_Sk\loga\ZS JP Majcichov - logo\maly palarik anj.jpg"/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6550740" y="6019702"/>
            <a:ext cx="651825" cy="602301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8" name="Obrázok 17"/>
          <p:cNvPicPr/>
          <p:nvPr/>
        </p:nvPicPr>
        <p:blipFill>
          <a:blip r:embed="rId8"/>
          <a:srcRect l="619" t="15000" r="86535" b="62930"/>
          <a:stretch>
            <a:fillRect/>
          </a:stretch>
        </p:blipFill>
        <p:spPr>
          <a:xfrm>
            <a:off x="7719264" y="6019701"/>
            <a:ext cx="747581" cy="616866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9" name="Obrázok 18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5" y="6173901"/>
            <a:ext cx="1149519" cy="3762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09E97494-0972-3893-4D13-E213DE84C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9335" y="1839329"/>
            <a:ext cx="7532489" cy="1249199"/>
          </a:xfrm>
        </p:spPr>
        <p:txBody>
          <a:bodyPr>
            <a:noAutofit/>
          </a:bodyPr>
          <a:lstStyle/>
          <a:p>
            <a:r>
              <a:rPr lang="sk" b="1" dirty="0">
                <a:solidFill>
                  <a:schemeClr val="accent5">
                    <a:lumMod val="75000"/>
                  </a:schemeClr>
                </a:solidFill>
              </a:rPr>
              <a:t>3. Výskum v prírode</a:t>
            </a:r>
          </a:p>
        </p:txBody>
      </p:sp>
      <p:sp>
        <p:nvSpPr>
          <p:cNvPr id="2" name="Podnadpis 2">
            <a:extLst>
              <a:ext uri="{FF2B5EF4-FFF2-40B4-BE49-F238E27FC236}">
                <a16:creationId xmlns:a16="http://schemas.microsoft.com/office/drawing/2014/main" id="{C4B294B1-BF22-5914-CFBE-FC1BAE7A7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49983" y="3760488"/>
            <a:ext cx="7920880" cy="1127826"/>
          </a:xfrm>
        </p:spPr>
        <p:txBody>
          <a:bodyPr>
            <a:normAutofit/>
          </a:bodyPr>
          <a:lstStyle/>
          <a:p>
            <a:r>
              <a:rPr lang="sk" sz="3100" kern="0" dirty="0">
                <a:ea typeface="Calibri" panose="020F0502020204030204" pitchFamily="34" charset="0"/>
                <a:cs typeface="Times New Roman" panose="02020603050405020304" pitchFamily="18" charset="0"/>
              </a:rPr>
              <a:t>Výroba meracej nádoby pre záchyt dažďových zrážok, meranie zrážok</a:t>
            </a:r>
            <a:endParaRPr lang="cs-CZ" sz="3100" dirty="0"/>
          </a:p>
          <a:p>
            <a:endParaRPr lang="cs-CZ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8440" y="64753"/>
            <a:ext cx="3122538" cy="759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45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solidFill>
                  <a:schemeClr val="accent5">
                    <a:lumMod val="75000"/>
                  </a:schemeClr>
                </a:solidFill>
              </a:rPr>
              <a:t>Úvod do témy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380392" y="1371600"/>
            <a:ext cx="10732477" cy="53369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b="1" dirty="0"/>
              <a:t>Voda</a:t>
            </a:r>
            <a:r>
              <a:rPr lang="sk-SK" dirty="0"/>
              <a:t> je základným predpokladom života na našej planéte. Človekom spôsobené výrazné </a:t>
            </a:r>
            <a:r>
              <a:rPr lang="sk-SK" dirty="0" smtClean="0"/>
              <a:t>zhoršenie schopnosti </a:t>
            </a:r>
            <a:r>
              <a:rPr lang="sk-SK" dirty="0"/>
              <a:t>krajiny </a:t>
            </a:r>
            <a:r>
              <a:rPr lang="sk-SK" b="1" dirty="0"/>
              <a:t>zadržiavať dažďovú vodu </a:t>
            </a:r>
            <a:r>
              <a:rPr lang="sk-SK" dirty="0"/>
              <a:t>a klimatické zmeny v zmysle </a:t>
            </a:r>
            <a:r>
              <a:rPr lang="sk-SK" dirty="0" smtClean="0"/>
              <a:t>nerovnomerného časového </a:t>
            </a:r>
            <a:r>
              <a:rPr lang="sk-SK" dirty="0"/>
              <a:t>rozloženia zrážok s dlhými suchými obdobiami a vysokými zrážkami v krátkom </a:t>
            </a:r>
            <a:r>
              <a:rPr lang="sk-SK" dirty="0" smtClean="0"/>
              <a:t>čase, sú potenciálne najväčším </a:t>
            </a:r>
            <a:r>
              <a:rPr lang="sk-SK" dirty="0"/>
              <a:t>environmentálnym </a:t>
            </a:r>
            <a:r>
              <a:rPr lang="sk-SK" dirty="0" smtClean="0"/>
              <a:t>problémom </a:t>
            </a:r>
            <a:r>
              <a:rPr lang="sk-SK" dirty="0"/>
              <a:t>súčasnosti, ktoré ovplyvňujú </a:t>
            </a:r>
            <a:r>
              <a:rPr lang="sk-SK" dirty="0" smtClean="0"/>
              <a:t>produkciu a </a:t>
            </a:r>
            <a:r>
              <a:rPr lang="sk-SK" dirty="0"/>
              <a:t>dostupnosť potravín pre časť svetovej populácie</a:t>
            </a:r>
            <a:r>
              <a:rPr lang="sk-SK" dirty="0" smtClean="0"/>
              <a:t>. </a:t>
            </a:r>
          </a:p>
          <a:p>
            <a:pPr marL="0" indent="0">
              <a:buNone/>
            </a:pPr>
            <a:r>
              <a:rPr lang="sk-SK" dirty="0" smtClean="0"/>
              <a:t>V </a:t>
            </a:r>
            <a:r>
              <a:rPr lang="sk-SK" dirty="0"/>
              <a:t>prípade vody máme šťastie, že jej molekuly nemôžu opustiť zemskú </a:t>
            </a:r>
            <a:r>
              <a:rPr lang="sk-SK" dirty="0" smtClean="0"/>
              <a:t>atmosféru</a:t>
            </a:r>
            <a:r>
              <a:rPr lang="sk-SK" dirty="0"/>
              <a:t>. Ide o </a:t>
            </a:r>
            <a:r>
              <a:rPr lang="sk-SK" dirty="0" smtClean="0"/>
              <a:t>uzavretý systém</a:t>
            </a:r>
            <a:r>
              <a:rPr lang="sk-SK" dirty="0"/>
              <a:t>, ktorý je poháňaný energiou prichádzajúcou z vonkajšieho systému Zeme v </a:t>
            </a:r>
            <a:r>
              <a:rPr lang="sk-SK" dirty="0" smtClean="0"/>
              <a:t>podobe elektromagnetického žiarenia </a:t>
            </a:r>
            <a:r>
              <a:rPr lang="sk-SK" dirty="0"/>
              <a:t>z našej najbližšej hviezdy, Slnka. Nazýva sa </a:t>
            </a:r>
            <a:r>
              <a:rPr lang="sk-SK" b="1" dirty="0"/>
              <a:t>kolobeh vody </a:t>
            </a:r>
            <a:r>
              <a:rPr lang="sk-SK" dirty="0"/>
              <a:t>a jeho </a:t>
            </a:r>
            <a:r>
              <a:rPr lang="sk-SK" dirty="0" smtClean="0"/>
              <a:t>súčasťou je </a:t>
            </a:r>
            <a:r>
              <a:rPr lang="sk-SK" b="1" dirty="0"/>
              <a:t>vyparovanie vody </a:t>
            </a:r>
            <a:r>
              <a:rPr lang="sk-SK" dirty="0"/>
              <a:t>spojené s kapilárnymi javmi a fotosyntézou prebiehajúcou v rastlinách, </a:t>
            </a:r>
            <a:r>
              <a:rPr lang="sk-SK" dirty="0" smtClean="0"/>
              <a:t>všetky meteorologické </a:t>
            </a:r>
            <a:r>
              <a:rPr lang="sk-SK" dirty="0"/>
              <a:t>javy vrátane vetra, kondenzácie vody v oblakoch, </a:t>
            </a:r>
            <a:r>
              <a:rPr lang="sk-SK" b="1" dirty="0"/>
              <a:t>dažďa a sneženia, búrok</a:t>
            </a:r>
            <a:r>
              <a:rPr lang="sk-SK" dirty="0"/>
              <a:t>, </a:t>
            </a:r>
            <a:r>
              <a:rPr lang="sk-SK" dirty="0" smtClean="0"/>
              <a:t>bleskov atď</a:t>
            </a:r>
            <a:r>
              <a:rPr lang="sk-SK" dirty="0"/>
              <a:t>. Po dopade na zemský povrch potom voda silou gravitácie vytvára rieky, jazerá a moria, </a:t>
            </a:r>
            <a:r>
              <a:rPr lang="sk-SK" dirty="0" smtClean="0"/>
              <a:t>preniká do </a:t>
            </a:r>
            <a:r>
              <a:rPr lang="sk-SK" dirty="0"/>
              <a:t>pôdy, kde sa v obmedzenom množstve ukladá ako podzemná voda, a dostáva sa ku </a:t>
            </a:r>
            <a:r>
              <a:rPr lang="sk-SK" dirty="0" smtClean="0"/>
              <a:t>koreňom rastlín</a:t>
            </a:r>
            <a:r>
              <a:rPr lang="sk-SK" dirty="0"/>
              <a:t>, ktoré z vody, oxidu </a:t>
            </a:r>
            <a:r>
              <a:rPr lang="sk-SK" dirty="0" smtClean="0"/>
              <a:t>uhličitého </a:t>
            </a:r>
            <a:r>
              <a:rPr lang="sk-SK" dirty="0"/>
              <a:t>a živín v pôde vytvárajú organickú hmotu, keďže sú </a:t>
            </a:r>
            <a:r>
              <a:rPr lang="sk-SK" dirty="0" smtClean="0"/>
              <a:t>zásobované elektromagnetickým </a:t>
            </a:r>
            <a:r>
              <a:rPr lang="sk-SK" dirty="0"/>
              <a:t>žiarením zo slnka.</a:t>
            </a:r>
          </a:p>
          <a:p>
            <a:pPr marL="0" indent="0">
              <a:buNone/>
            </a:pPr>
            <a:r>
              <a:rPr lang="sk-SK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Je tu však jeden menší háčik. </a:t>
            </a:r>
            <a:r>
              <a:rPr lang="sk-SK" dirty="0"/>
              <a:t>Keď človek intenzívnym poľnohospodárstvom zníži </a:t>
            </a:r>
            <a:r>
              <a:rPr lang="sk-SK" b="1" dirty="0"/>
              <a:t>schopnosť </a:t>
            </a:r>
            <a:r>
              <a:rPr lang="sk-SK" b="1" dirty="0" smtClean="0"/>
              <a:t>pôdy zadržiavať </a:t>
            </a:r>
            <a:r>
              <a:rPr lang="sk-SK" b="1" dirty="0"/>
              <a:t>vodu </a:t>
            </a:r>
            <a:r>
              <a:rPr lang="sk-SK" dirty="0"/>
              <a:t>a zmení krajinu tak, že zrážky len rýchlo odtečú riekami do oceánov, rastliny nie </a:t>
            </a:r>
            <a:r>
              <a:rPr lang="sk-SK" dirty="0" smtClean="0"/>
              <a:t>sú schopné </a:t>
            </a:r>
            <a:r>
              <a:rPr lang="sk-SK" dirty="0"/>
              <a:t>získať z kolobehu vody potrebné množstvo vody na fungovanie biosféry a inak </a:t>
            </a:r>
            <a:r>
              <a:rPr lang="sk-SK" dirty="0" smtClean="0"/>
              <a:t>životodarné slnečné </a:t>
            </a:r>
            <a:r>
              <a:rPr lang="sk-SK" dirty="0"/>
              <a:t>svetlo ich nemilosrdne zabíja. </a:t>
            </a:r>
            <a:r>
              <a:rPr lang="sk-SK" b="1" dirty="0"/>
              <a:t>Sucho </a:t>
            </a:r>
            <a:r>
              <a:rPr lang="sk-SK" dirty="0"/>
              <a:t>postupne zmení predtým úrodnú krajinu na </a:t>
            </a:r>
            <a:r>
              <a:rPr lang="sk-SK" dirty="0" smtClean="0"/>
              <a:t>neobývateľnú púšť</a:t>
            </a:r>
            <a:r>
              <a:rPr lang="sk-SK" dirty="0"/>
              <a:t>. Tieto procesy sú podľa súčasných vedeckých poznatkov nezvratné. Napriek </a:t>
            </a:r>
            <a:r>
              <a:rPr lang="sk-SK" dirty="0" smtClean="0"/>
              <a:t>tomu si </a:t>
            </a:r>
            <a:r>
              <a:rPr lang="sk-SK" dirty="0"/>
              <a:t>ľudia uvedomujú dôležitosť vody pre svoj </a:t>
            </a:r>
            <a:r>
              <a:rPr lang="sk-SK" dirty="0" smtClean="0"/>
              <a:t>život - </a:t>
            </a:r>
            <a:r>
              <a:rPr lang="sk-SK" dirty="0"/>
              <a:t>zadržiavaním dažďovej vody na </a:t>
            </a:r>
            <a:r>
              <a:rPr lang="sk-SK" b="1" dirty="0"/>
              <a:t>zavlažovanie </a:t>
            </a:r>
            <a:r>
              <a:rPr lang="sk-SK" b="1" dirty="0" smtClean="0"/>
              <a:t>za zaoberali </a:t>
            </a:r>
            <a:r>
              <a:rPr lang="sk-SK" dirty="0"/>
              <a:t>už v starovekom Babylone.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1499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1E8C4-09FB-4A44-AA1B-C049D0291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0419" y="455667"/>
            <a:ext cx="8911687" cy="1280890"/>
          </a:xfrm>
        </p:spPr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Koncept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EC09DF-302C-44CC-A893-47EA68087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" sz="2000" dirty="0"/>
              <a:t>Cieľom úlohy je upevnenie znalostí o zachytávaní dažďových zrážok a meranie množstva dažďových zrážok doplnené znalosťami o meraní teploty vzduchu a ďalších parametrov životného prostredia.</a:t>
            </a:r>
          </a:p>
          <a:p>
            <a:r>
              <a:rPr lang="sk" sz="2000" dirty="0"/>
              <a:t>Porozumenie jednotlivým pojmom v predpovedi o počasí.</a:t>
            </a:r>
          </a:p>
          <a:p>
            <a:r>
              <a:rPr lang="sk" sz="2000" dirty="0"/>
              <a:t>Praktická výroba meracej nádoby pre záchyt dažďových zrážok zo zvyškových plastových materiálov (recyklácia a znovupoužitie PET-fliaš).</a:t>
            </a:r>
          </a:p>
          <a:p>
            <a:r>
              <a:rPr lang="sk" sz="2000" dirty="0"/>
              <a:t>Záznam meraných veličín do meteorologického denníka.</a:t>
            </a:r>
          </a:p>
          <a:p>
            <a:r>
              <a:rPr lang="sk" sz="2000" dirty="0"/>
              <a:t>Tvorba tabuliek a grafov časovej závislosti množstva zrážok, výpočet zrážkových úhrnov za zvolené obdobie v tabuľkovom editore.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77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2FFA6-1D21-0867-A7AD-C625BCCE4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Potrebný materiál na výrobu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FDFEC1-E05B-E70B-E547-03B4ED7F0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Materiál:</a:t>
            </a:r>
          </a:p>
          <a:p>
            <a:r>
              <a:rPr lang="sk" sz="2000" dirty="0" smtClean="0"/>
              <a:t>PET-fľaše</a:t>
            </a:r>
            <a:endParaRPr lang="sk" sz="2000" dirty="0"/>
          </a:p>
          <a:p>
            <a:r>
              <a:rPr lang="sk" sz="2000" dirty="0"/>
              <a:t>Laty prípadne iné drevné kolíky na zaistenie stability </a:t>
            </a:r>
            <a:r>
              <a:rPr lang="sk" sz="2000" dirty="0" smtClean="0"/>
              <a:t>zrážkomera</a:t>
            </a:r>
            <a:endParaRPr lang="sk" sz="2000" dirty="0"/>
          </a:p>
          <a:p>
            <a:r>
              <a:rPr lang="sk" sz="2000" dirty="0" smtClean="0"/>
              <a:t>Povrázok</a:t>
            </a:r>
            <a:endParaRPr lang="sk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2219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C2FFA6-1D21-0867-A7AD-C625BCCE4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Potrebné nástroje a výrobu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FDFEC1-E05B-E70B-E547-03B4ED7F0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Nástroje a pomôcky: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sk" sz="2000" dirty="0" smtClean="0"/>
              <a:t>Ostré </a:t>
            </a:r>
            <a:r>
              <a:rPr lang="sk" sz="2000" dirty="0"/>
              <a:t>nožnice, nôž.</a:t>
            </a:r>
            <a:endParaRPr lang="cs-CZ" sz="2000" dirty="0"/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sk" sz="2000" dirty="0" smtClean="0"/>
              <a:t>Pravítko, </a:t>
            </a:r>
            <a:r>
              <a:rPr lang="sk" sz="2000" dirty="0"/>
              <a:t>krajčírsky meter, zvinovací meter.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sk" sz="2000" dirty="0" smtClean="0"/>
              <a:t>Odmerný </a:t>
            </a:r>
            <a:r>
              <a:rPr lang="sk" sz="2000" dirty="0"/>
              <a:t>valec, kuchynské alebo laboratórne váhy.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sk" sz="2000" dirty="0" smtClean="0"/>
              <a:t>Permanentná liehová fixka </a:t>
            </a:r>
            <a:r>
              <a:rPr lang="sk" sz="2000" dirty="0"/>
              <a:t>(</a:t>
            </a:r>
            <a:r>
              <a:rPr lang="sk" sz="2000" dirty="0" smtClean="0"/>
              <a:t>odporúčaná </a:t>
            </a:r>
            <a:r>
              <a:rPr lang="sk" sz="2000" dirty="0"/>
              <a:t>čiernej farby).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sk" sz="2000" dirty="0"/>
              <a:t>PC a tabuľkovým </a:t>
            </a:r>
            <a:r>
              <a:rPr lang="sk" sz="2000" dirty="0" smtClean="0"/>
              <a:t>kalkulátor, </a:t>
            </a:r>
            <a:r>
              <a:rPr lang="sk" sz="2000" dirty="0"/>
              <a:t>postačia aj kalkulačky na jednoduché výpočty. Možno využiť tablety, prípadne mobilné telefóny.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sk" sz="2000" dirty="0" smtClean="0"/>
              <a:t>Voliteľné </a:t>
            </a:r>
            <a:r>
              <a:rPr lang="sk" sz="2000" dirty="0"/>
              <a:t>pomôcky: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sk" sz="2000" dirty="0"/>
              <a:t>školský merací systém s teplotným čidlom (termistor alebo termočlánok), váhový senzor.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sk" sz="2000" b="1" dirty="0"/>
              <a:t>Poznámka:</a:t>
            </a:r>
            <a:r>
              <a:rPr lang="sk" sz="2000" dirty="0"/>
              <a:t> množstvo použitých nástrojov záleží na možnostiach školy.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8333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2806AE-7EA8-C889-B669-59C9E9F23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Organizácia výučby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92D5F8-13C1-7D7E-D214-DE2F454BC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762" y="1752599"/>
            <a:ext cx="8915400" cy="4467225"/>
          </a:xfrm>
        </p:spPr>
        <p:txBody>
          <a:bodyPr>
            <a:noAutofit/>
          </a:bodyPr>
          <a:lstStyle/>
          <a:p>
            <a:r>
              <a:rPr lang="sk" sz="1700" dirty="0"/>
              <a:t>Vlastné úlohy sú koncipované na 2 x 45 min, podľa časových možností nie je nutné splniť všetky úlohy.</a:t>
            </a:r>
            <a:endParaRPr lang="cs-CZ" sz="1700" dirty="0"/>
          </a:p>
          <a:p>
            <a:r>
              <a:rPr lang="sk" sz="1700" dirty="0"/>
              <a:t>Pre základný úvod do problematiky zo strany učiteľa je možné použiť frontálnu metódu.</a:t>
            </a:r>
          </a:p>
          <a:p>
            <a:r>
              <a:rPr lang="sk" sz="1700" dirty="0"/>
              <a:t>Ďalej pracujú žiaci ideálne vo dvojici.</a:t>
            </a:r>
          </a:p>
          <a:p>
            <a:r>
              <a:rPr lang="sk" sz="1700" dirty="0" smtClean="0"/>
              <a:t>Možná </a:t>
            </a:r>
            <a:r>
              <a:rPr lang="sk" sz="1700" dirty="0"/>
              <a:t>je aj samostatná práca žiaka, ale nemusí vyhovovať všetkým žiakom.</a:t>
            </a:r>
          </a:p>
          <a:p>
            <a:r>
              <a:rPr lang="sk" sz="1700" dirty="0"/>
              <a:t>Väčšie skupiny spravidla vedú k nečinnosti ďalších členov skupiny.</a:t>
            </a:r>
          </a:p>
          <a:p>
            <a:r>
              <a:rPr lang="sk" sz="1700" dirty="0"/>
              <a:t>V praktickej časti pracujú žiaci samostatne podľa pracovného postupu.</a:t>
            </a:r>
          </a:p>
          <a:p>
            <a:r>
              <a:rPr lang="sk" sz="1700" dirty="0"/>
              <a:t>V prípade dostatku času je vhodné každú časť zakončiť diskusiou:</a:t>
            </a:r>
          </a:p>
          <a:p>
            <a:pPr lvl="1"/>
            <a:r>
              <a:rPr lang="sk" sz="1700" dirty="0"/>
              <a:t>Zhrnutie problematiky,</a:t>
            </a:r>
          </a:p>
          <a:p>
            <a:pPr lvl="1"/>
            <a:r>
              <a:rPr lang="sk" sz="1700" dirty="0"/>
              <a:t>zhodnotenie práce,</a:t>
            </a:r>
          </a:p>
          <a:p>
            <a:pPr lvl="1"/>
            <a:r>
              <a:rPr lang="sk" sz="1700" dirty="0"/>
              <a:t>ohodnotenie výrobkov.</a:t>
            </a:r>
          </a:p>
        </p:txBody>
      </p:sp>
    </p:spTree>
    <p:extLst>
      <p:ext uri="{BB962C8B-B14F-4D97-AF65-F5344CB8AC3E}">
        <p14:creationId xmlns:p14="http://schemas.microsoft.com/office/powerpoint/2010/main" val="1651125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392D3-A8E6-3856-29AA-3772A682A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Úlohy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2B0BAC-57C9-82C0-A601-B9496528E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sk" sz="2000" dirty="0"/>
              <a:t>Zamyslenie sa nad použitím a významom pojmu „zrážky“.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k" sz="2000" dirty="0"/>
              <a:t>Typy zrážok – vysvetlenie jednotlivých pojmov (žiaci môžu vyhľadať na internete).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sk" sz="2000" dirty="0"/>
              <a:t>Typické zrážkové úhrny pre rôzne intenzity dažďa a sneženia.</a:t>
            </a:r>
          </a:p>
          <a:p>
            <a:pPr marL="514350" indent="-514350">
              <a:buAutoNum type="arabicPeriod"/>
            </a:pPr>
            <a:r>
              <a:rPr lang="sk" sz="2000" dirty="0"/>
              <a:t>Zamyslenie sa nad pracovným postupom – žiaci si prezrú pracovný postup a pokúsia sa určiť do akých kategórií z hľadiska odpadového hospodárstva tvorba spadá.</a:t>
            </a:r>
          </a:p>
          <a:p>
            <a:pPr marL="514350" indent="-514350">
              <a:buAutoNum type="arabicPeriod"/>
            </a:pPr>
            <a:r>
              <a:rPr lang="sk" sz="2000" dirty="0"/>
              <a:t>Výroba nádoby na zachytávanie a meranie množstva zrážok zo zvyškových plastových materiálov (PET-fľaše).</a:t>
            </a:r>
          </a:p>
        </p:txBody>
      </p:sp>
    </p:spTree>
    <p:extLst>
      <p:ext uri="{BB962C8B-B14F-4D97-AF65-F5344CB8AC3E}">
        <p14:creationId xmlns:p14="http://schemas.microsoft.com/office/powerpoint/2010/main" val="3793765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392D3-A8E6-3856-29AA-3772A682A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2B0BAC-57C9-82C0-A601-B9496528E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1:</a:t>
            </a:r>
            <a:r>
              <a:rPr lang="sk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Individuálne príspevky žiakov v triede, </a:t>
            </a:r>
            <a:r>
              <a:rPr lang="sk" sz="2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vyučujúci </a:t>
            </a:r>
            <a:r>
              <a:rPr lang="sk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postupne </a:t>
            </a:r>
            <a:r>
              <a:rPr lang="sk" sz="20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necháva </a:t>
            </a:r>
            <a:r>
              <a:rPr lang="sk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žiakov zapisovať svoje príspevky na tabuľu. Vyučujúci napomáha žiakom vhodnou nápovedou. Vyučujúci riadi diskusiu žiakov.</a:t>
            </a:r>
          </a:p>
          <a:p>
            <a:pPr marL="0" indent="0">
              <a:buNone/>
            </a:pPr>
            <a:r>
              <a:rPr lang="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2 </a:t>
            </a:r>
            <a:r>
              <a:rPr lang="sk" sz="2000" b="1" dirty="0"/>
              <a:t>: </a:t>
            </a:r>
            <a:r>
              <a:rPr lang="sk" sz="2000" dirty="0"/>
              <a:t>Vysvetlenie jednotlivých pojmov (žiaci môžu vyhľadať na internete). </a:t>
            </a:r>
            <a:r>
              <a:rPr lang="sk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Vyučujúci napomáha žiakom vhodnou nápovedou. Vyučujúci riadi diskusiu žiakov.</a:t>
            </a:r>
          </a:p>
          <a:p>
            <a:pPr marL="0" indent="0">
              <a:buNone/>
            </a:pPr>
            <a:r>
              <a:rPr lang="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3 </a:t>
            </a:r>
            <a:r>
              <a:rPr lang="sk" sz="2000" b="1" dirty="0"/>
              <a:t>: </a:t>
            </a:r>
            <a:r>
              <a:rPr lang="sk" sz="2000" dirty="0"/>
              <a:t>Žiaci sa pokúsia na internete vyhľadať rozdiel medzi množstvom zrážok vody a snehu, porovnávajú množstvo zrážok v podobe vody a snehu. Zisťujú aké sú bežné úhrnné zrážky v jednotlivých mesiacoch kalendárneho roka.</a:t>
            </a:r>
          </a:p>
          <a:p>
            <a:pPr marL="0" indent="0">
              <a:buNone/>
            </a:pPr>
            <a:r>
              <a:rPr lang="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4 </a:t>
            </a:r>
            <a:r>
              <a:rPr lang="sk" sz="2000" b="1" dirty="0"/>
              <a:t>: </a:t>
            </a:r>
            <a:r>
              <a:rPr lang="sk" sz="2000" dirty="0"/>
              <a:t>Žiaci si samostatne prečítajú návod na výrobu zrážkomera, môžu sa pýtať a krátko diskutovať o praktickom prevedení. Zároveň si žiaci zistia kam patrí odpad zo zrážkomera, </a:t>
            </a:r>
            <a:r>
              <a:rPr lang="sk" sz="2000" dirty="0" smtClean="0"/>
              <a:t>keď </a:t>
            </a:r>
            <a:r>
              <a:rPr lang="sk" sz="2000" dirty="0"/>
              <a:t>výrobok doslúži.</a:t>
            </a:r>
          </a:p>
          <a:p>
            <a:pPr marL="0" indent="0">
              <a:buNone/>
            </a:pPr>
            <a:r>
              <a:rPr lang="sk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Aktivita 5:</a:t>
            </a:r>
            <a:r>
              <a:rPr lang="sk" sz="2000" b="1" dirty="0"/>
              <a:t> </a:t>
            </a:r>
            <a:r>
              <a:rPr lang="sk" sz="2000" dirty="0"/>
              <a:t>Pre vlastnú výrobu rozdelí vyučujúcich žiakov do vhodných skupín, ideálne po dvojiciach. Následne dohliada na výrobu a predovšetkým bezpečnú manipuláciu s nožom.</a:t>
            </a:r>
          </a:p>
        </p:txBody>
      </p:sp>
    </p:spTree>
    <p:extLst>
      <p:ext uri="{BB962C8B-B14F-4D97-AF65-F5344CB8AC3E}">
        <p14:creationId xmlns:p14="http://schemas.microsoft.com/office/powerpoint/2010/main" val="2280717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EBA13-A4D0-F517-7CBB-2A7272D4C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" dirty="0">
                <a:solidFill>
                  <a:schemeClr val="accent5">
                    <a:lumMod val="75000"/>
                  </a:schemeClr>
                </a:solidFill>
              </a:rPr>
              <a:t>Metodika – kontrolná otázka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F9544C-CBB1-CDBE-E1EB-A52F240A3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" sz="2000" dirty="0"/>
              <a:t>Otázka: V akých jednotkách sa udáva výdatnosť dažďových </a:t>
            </a:r>
            <a:r>
              <a:rPr lang="sk" sz="2000" dirty="0" smtClean="0"/>
              <a:t>zrážok?</a:t>
            </a:r>
          </a:p>
          <a:p>
            <a:pPr marL="0" indent="0">
              <a:buNone/>
            </a:pPr>
            <a:endParaRPr lang="sk" sz="2000" dirty="0" smtClean="0"/>
          </a:p>
          <a:p>
            <a:pPr marL="0" indent="0">
              <a:buNone/>
            </a:pPr>
            <a:r>
              <a:rPr lang="sk" sz="2000" dirty="0" smtClean="0"/>
              <a:t>a) litre za sekundu</a:t>
            </a:r>
          </a:p>
          <a:p>
            <a:pPr marL="0" indent="0">
              <a:buNone/>
            </a:pPr>
            <a:r>
              <a:rPr lang="sk" sz="2000" dirty="0" smtClean="0"/>
              <a:t>b</a:t>
            </a:r>
            <a:r>
              <a:rPr lang="sk" sz="2000" dirty="0"/>
              <a:t>) metre za sekundu</a:t>
            </a:r>
          </a:p>
          <a:p>
            <a:pPr marL="0" indent="0">
              <a:buNone/>
            </a:pPr>
            <a:r>
              <a:rPr lang="sk" sz="2000" dirty="0"/>
              <a:t>c) </a:t>
            </a:r>
            <a:r>
              <a:rPr lang="sk" sz="2000" b="1" dirty="0"/>
              <a:t>milimetre za hodinu </a:t>
            </a:r>
          </a:p>
          <a:p>
            <a:pPr marL="0" indent="0">
              <a:buNone/>
            </a:pPr>
            <a:r>
              <a:rPr lang="sk" sz="2000" dirty="0"/>
              <a:t>d) neviem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8196578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237</TotalTime>
  <Words>840</Words>
  <Application>Microsoft Office PowerPoint</Application>
  <PresentationFormat>Širokouhlá</PresentationFormat>
  <Paragraphs>59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Franklin Gothic Book</vt:lpstr>
      <vt:lpstr>Times New Roman</vt:lpstr>
      <vt:lpstr>Verdana</vt:lpstr>
      <vt:lpstr>Wingdings 3</vt:lpstr>
      <vt:lpstr>Dym</vt:lpstr>
      <vt:lpstr>3. Výskum v prírode</vt:lpstr>
      <vt:lpstr>Úvod do témy</vt:lpstr>
      <vt:lpstr>Koncept</vt:lpstr>
      <vt:lpstr>Potrebný materiál na výrobu</vt:lpstr>
      <vt:lpstr>Potrebné nástroje a výrobu</vt:lpstr>
      <vt:lpstr>Organizácia výučby</vt:lpstr>
      <vt:lpstr>Úlohy</vt:lpstr>
      <vt:lpstr>Metodika</vt:lpstr>
      <vt:lpstr>Metodika – kontrolná otázka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Druhy plastů</dc:title>
  <dc:creator>Jan Fadrhonc</dc:creator>
  <cp:lastModifiedBy>Dagmar Sadovska</cp:lastModifiedBy>
  <cp:revision>23</cp:revision>
  <dcterms:created xsi:type="dcterms:W3CDTF">2024-04-19T07:05:01Z</dcterms:created>
  <dcterms:modified xsi:type="dcterms:W3CDTF">2024-12-18T12:15:15Z</dcterms:modified>
</cp:coreProperties>
</file>