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647" r:id="rId2"/>
    <p:sldId id="653" r:id="rId3"/>
    <p:sldId id="654" r:id="rId4"/>
    <p:sldId id="257" r:id="rId5"/>
    <p:sldId id="258" r:id="rId6"/>
    <p:sldId id="259" r:id="rId7"/>
    <p:sldId id="260" r:id="rId8"/>
    <p:sldId id="649" r:id="rId9"/>
    <p:sldId id="651" r:id="rId10"/>
    <p:sldId id="652" r:id="rId11"/>
    <p:sldId id="650" r:id="rId12"/>
    <p:sldId id="648" r:id="rId13"/>
  </p:sldIdLst>
  <p:sldSz cx="12192000" cy="6858000"/>
  <p:notesSz cx="6858000" cy="9144000"/>
  <p:defaultTextStyle>
    <a:defPPr>
      <a:defRPr lang="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51"/>
    <p:restoredTop sz="94593"/>
  </p:normalViewPr>
  <p:slideViewPr>
    <p:cSldViewPr snapToGrid="0">
      <p:cViewPr>
        <p:scale>
          <a:sx n="120" d="100"/>
          <a:sy n="120" d="100"/>
        </p:scale>
        <p:origin x="330" y="-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49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73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0777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370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0924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21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726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85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10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89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261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72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48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33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18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55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CDD1-7196-4C45-A426-58B5AE7BFF8D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8793EC0-42DE-5948-945C-2C414A61C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05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1521464" y="956576"/>
            <a:ext cx="9144000" cy="36163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Projekt</a:t>
            </a:r>
            <a:r>
              <a:rPr lang="sk" sz="700" b="1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sk" sz="700" b="1" dirty="0"/>
              <a:t>Innovative STEPS </a:t>
            </a:r>
            <a:r>
              <a:rPr lang="sk" sz="700" dirty="0"/>
              <a:t>(Innovative SusTainability Education for Prosperous Schools )</a:t>
            </a:r>
            <a:endParaRPr lang="sk-SK" sz="7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sk" sz="700">
                <a:ea typeface="Verdana" panose="020B0604030504040204" pitchFamily="34" charset="0"/>
                <a:cs typeface="Verdana" panose="020B0604030504040204" pitchFamily="34" charset="0"/>
              </a:rPr>
              <a:t>ID číslo projektu :  </a:t>
            </a:r>
            <a:r>
              <a:rPr lang="sk" sz="700"/>
              <a:t>2022-1-SK01-KA220-SCH-000085417</a:t>
            </a:r>
            <a:r>
              <a:rPr lang="sk" sz="70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sk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1711469" y="2317844"/>
            <a:ext cx="876399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k-SK" sz="4050" b="1" dirty="0">
              <a:solidFill>
                <a:schemeClr val="accent2">
                  <a:lumMod val="50000"/>
                </a:schemeClr>
              </a:solidFill>
              <a:latin typeface="Franklin Gothic Book" panose="020B0503020102020204" pitchFamily="34" charset="0"/>
            </a:endParaRPr>
          </a:p>
          <a:p>
            <a:pPr algn="ctr"/>
            <a:endParaRPr lang="sk-SK" sz="4050" dirty="0"/>
          </a:p>
        </p:txBody>
      </p:sp>
      <p:pic>
        <p:nvPicPr>
          <p:cNvPr id="11" name="Obrázok 10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46861" y="183228"/>
            <a:ext cx="1592697" cy="644109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Picture 9" descr="C:\Users\d.sadovska\Desktop\zs plzen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929830" y="6103086"/>
            <a:ext cx="1040267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Picture 6" descr="\\raabesksrvfs02v\Spolocny\VO\Erasmus+2022_Sk\loga\Obezitologicka asociacia - logo\EN farba.jp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39559" y="6083114"/>
            <a:ext cx="908950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5" name="Picture 7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151784" y="6019703"/>
            <a:ext cx="1008112" cy="61686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6" name="Picture 5" descr="C:\Users\d.sadovska\Desktop\LOGA_EXPOL_NOVE 2022\logo-expol-pedagogika-22.png"/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329358" y="6103087"/>
            <a:ext cx="802136" cy="479687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7" name="Picture 8" descr="\\raabesksrvfs02v\Spolocny\VO\Erasmus+2022_Sk\loga\ZS JP Majcichov - logo\maly palarik anj.jpg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6550740" y="6019702"/>
            <a:ext cx="651825" cy="60230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8" name="Obrázok 17"/>
          <p:cNvPicPr/>
          <p:nvPr/>
        </p:nvPicPr>
        <p:blipFill>
          <a:blip r:embed="rId8"/>
          <a:srcRect l="619" t="15000" r="86535" b="62930"/>
          <a:stretch>
            <a:fillRect/>
          </a:stretch>
        </p:blipFill>
        <p:spPr>
          <a:xfrm>
            <a:off x="7719264" y="6019701"/>
            <a:ext cx="747581" cy="61686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Obrázok 1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6173901"/>
            <a:ext cx="1149519" cy="3762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09E97494-0972-3893-4D13-E213DE84C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7220" y="1447452"/>
            <a:ext cx="7532489" cy="1656884"/>
          </a:xfrm>
        </p:spPr>
        <p:txBody>
          <a:bodyPr>
            <a:normAutofit/>
          </a:bodyPr>
          <a:lstStyle/>
          <a:p>
            <a:r>
              <a:rPr lang="sk" b="1" dirty="0">
                <a:solidFill>
                  <a:schemeClr val="accent5">
                    <a:lumMod val="75000"/>
                  </a:schemeClr>
                </a:solidFill>
              </a:rPr>
              <a:t>2. Prírodné zdroje</a:t>
            </a:r>
          </a:p>
        </p:txBody>
      </p:sp>
      <p:sp>
        <p:nvSpPr>
          <p:cNvPr id="2" name="Podnadpis 2">
            <a:extLst>
              <a:ext uri="{FF2B5EF4-FFF2-40B4-BE49-F238E27FC236}">
                <a16:creationId xmlns:a16="http://schemas.microsoft.com/office/drawing/2014/main" id="{C4B294B1-BF22-5914-CFBE-FC1BAE7A7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5560" y="3260564"/>
            <a:ext cx="7920880" cy="1127826"/>
          </a:xfrm>
        </p:spPr>
        <p:txBody>
          <a:bodyPr>
            <a:normAutofit fontScale="85000" lnSpcReduction="10000"/>
          </a:bodyPr>
          <a:lstStyle/>
          <a:p>
            <a:r>
              <a:rPr lang="sk" sz="3300" dirty="0"/>
              <a:t>Obnoviteľné, neobnoviteľné a udržateľné využívanie </a:t>
            </a:r>
            <a:r>
              <a:rPr lang="sk" sz="3300" dirty="0" smtClean="0"/>
              <a:t>zdrojov </a:t>
            </a:r>
            <a:r>
              <a:rPr lang="sk" sz="3300" dirty="0"/>
              <a:t>na výrobu elektriny</a:t>
            </a:r>
          </a:p>
          <a:p>
            <a:endParaRPr lang="cs-CZ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116" y="80954"/>
            <a:ext cx="3367416" cy="81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56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261A2-3CEE-4200-2CC5-D78E8CFCF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– riešenie úloh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7371A-8892-F16E-0794-69B848D61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7564" y="1746493"/>
            <a:ext cx="10515600" cy="4758055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800"/>
              </a:spcAft>
              <a:buNone/>
            </a:pPr>
            <a:r>
              <a:rPr lang="sk" sz="1900" dirty="0"/>
              <a:t>Príklad hľadaných informácií:</a:t>
            </a:r>
          </a:p>
          <a:p>
            <a:pPr marL="0" lvl="0" indent="0" algn="just">
              <a:spcAft>
                <a:spcPts val="800"/>
              </a:spcAft>
              <a:buNone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B06FA2C4-4CAE-FB43-1EF6-D4FD86C94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898347"/>
              </p:ext>
            </p:extLst>
          </p:nvPr>
        </p:nvGraphicFramePr>
        <p:xfrm>
          <a:off x="1623406" y="2884300"/>
          <a:ext cx="10123917" cy="2294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4524">
                  <a:extLst>
                    <a:ext uri="{9D8B030D-6E8A-4147-A177-3AD203B41FA5}">
                      <a16:colId xmlns:a16="http://schemas.microsoft.com/office/drawing/2014/main" val="296101637"/>
                    </a:ext>
                  </a:extLst>
                </a:gridCol>
                <a:gridCol w="2307433">
                  <a:extLst>
                    <a:ext uri="{9D8B030D-6E8A-4147-A177-3AD203B41FA5}">
                      <a16:colId xmlns:a16="http://schemas.microsoft.com/office/drawing/2014/main" val="2029517925"/>
                    </a:ext>
                  </a:extLst>
                </a:gridCol>
                <a:gridCol w="2530980">
                  <a:extLst>
                    <a:ext uri="{9D8B030D-6E8A-4147-A177-3AD203B41FA5}">
                      <a16:colId xmlns:a16="http://schemas.microsoft.com/office/drawing/2014/main" val="1371088378"/>
                    </a:ext>
                  </a:extLst>
                </a:gridCol>
                <a:gridCol w="2530980">
                  <a:extLst>
                    <a:ext uri="{9D8B030D-6E8A-4147-A177-3AD203B41FA5}">
                      <a16:colId xmlns:a16="http://schemas.microsoft.com/office/drawing/2014/main" val="2943624698"/>
                    </a:ext>
                  </a:extLst>
                </a:gridCol>
              </a:tblGrid>
              <a:tr h="562609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Odpad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Jadrová elektráreň: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Plynová elektráreň: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Uhoľná elektráreň: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26112167"/>
                  </a:ext>
                </a:extLst>
              </a:tr>
              <a:tr h="17317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200" dirty="0">
                          <a:effectLst/>
                        </a:rPr>
                        <a:t>Vyhorené jadrové palivo, vysoko rádioaktívne. Množstvo odpadu sa pohybuje rádovo v tonách na jadrový blok.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200" dirty="0">
                          <a:effectLst/>
                        </a:rPr>
                        <a:t>Oxid uhličitý.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200" dirty="0">
                          <a:effectLst/>
                        </a:rPr>
                        <a:t>Oxid uhličitý, troska – tzv. popolček, jeho množstvo sa pohybuje rádovo v stovkách až tisíckach ton ročne.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10722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631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261A2-3CEE-4200-2CC5-D78E8CFCF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úloh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7371A-8892-F16E-0794-69B848D61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039" y="1535478"/>
            <a:ext cx="10515600" cy="4758055"/>
          </a:xfrm>
        </p:spPr>
        <p:txBody>
          <a:bodyPr>
            <a:norm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sk" sz="1700" b="1" dirty="0"/>
              <a:t>Aktivita 1</a:t>
            </a:r>
            <a:r>
              <a:rPr lang="sk" sz="1700" dirty="0"/>
              <a:t>: Jednotlivé príspevky žiakov na hodine, učiteľ postupne nechá žiakov písať svoje príspevky na tabuľu. Učiteľ pomáha žiakom vhodnými radami. Učiteľ vedie diskusiu žiakov.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sk" sz="1700" b="1" dirty="0"/>
              <a:t>Aktivita 2</a:t>
            </a:r>
            <a:r>
              <a:rPr lang="sk" sz="1700" dirty="0"/>
              <a:t>: Individuálne príspevky žiakov v triede, učiteľ pomáha žiakom vhodnou pomocou a usmerňuje diskusiu žiakov. Potom učiteľ zorganizuje individuálne kreslenie obrázkov, ktoré môžu žiaci použiť na výzdobu triedy.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sk" sz="1700" b="1" dirty="0"/>
              <a:t>3. aktivita</a:t>
            </a:r>
            <a:r>
              <a:rPr lang="sk" sz="1700" dirty="0"/>
              <a:t>: Učiteľ nechá žiakov samostatne písať svoje príspevky do tabuľky. Pomáha žiakom vhodnými radami a dohliada na vhodné zapisovanie argumentov do tabuľky.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sk" sz="1700" b="1" dirty="0"/>
              <a:t>4. aktivita</a:t>
            </a:r>
            <a:r>
              <a:rPr lang="sk" sz="1700" dirty="0"/>
              <a:t>: Učiteľ nechá žiakov samostatne písať svoje príspevky do tabuľky. Pomáha žiakom vhodnou pomocou a dohliada na vhodné zapisovanie argumentov do tabuľky.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sk" sz="1700" b="1" dirty="0"/>
              <a:t>5. aktivita</a:t>
            </a:r>
            <a:r>
              <a:rPr lang="sk" sz="1700" dirty="0"/>
              <a:t>: Riadenou diskusiou žiaci nájdu vhodné miesto na tematickú exkurziu. Následné riešenie bude vychádzať z možností školy.</a:t>
            </a: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9595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261A2-3CEE-4200-2CC5-D78E8CFCF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– kontrolná otázka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7371A-8892-F16E-0794-69B848D61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6343" y="1737701"/>
            <a:ext cx="9747738" cy="4758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Otázka: Ktorá z nasledujúcich elektrární má najmenší vplyv na životné prostredie</a:t>
            </a:r>
            <a:r>
              <a:rPr lang="sk" sz="2000" kern="100" dirty="0" smtClean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s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sk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jadrová elektráreň </a:t>
            </a:r>
          </a:p>
          <a:p>
            <a:pPr marL="342900" lvl="0" indent="-342900">
              <a:buFont typeface="+mj-lt"/>
              <a:buAutoNum type="alphaLcParenR"/>
            </a:pPr>
            <a:r>
              <a:rPr lang="sk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plynová elektráreň</a:t>
            </a:r>
          </a:p>
          <a:p>
            <a:pPr marL="342900" lvl="0" indent="-342900">
              <a:buFont typeface="+mj-lt"/>
              <a:buAutoNum type="alphaLcParenR"/>
            </a:pPr>
            <a:r>
              <a:rPr lang="sk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uhoľná elektráreň</a:t>
            </a:r>
          </a:p>
          <a:p>
            <a:pPr marL="342900" lvl="0" indent="-342900">
              <a:buFont typeface="+mj-lt"/>
              <a:buAutoNum type="alphaLcParenR"/>
            </a:pPr>
            <a:r>
              <a:rPr lang="sk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neviem</a:t>
            </a:r>
            <a:endParaRPr lang="cs-CZ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741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chemeClr val="accent5">
                    <a:lumMod val="75000"/>
                  </a:schemeClr>
                </a:solidFill>
              </a:rPr>
              <a:t>Úvod do témy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167793" y="1489545"/>
            <a:ext cx="8915400" cy="47442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1600" dirty="0"/>
              <a:t>Často okolo seba počúvame témy o zdrojoch energie, najmä o tom, kde získať elektrickú energiu v </a:t>
            </a:r>
            <a:r>
              <a:rPr lang="sk-SK" sz="1600" dirty="0"/>
              <a:t>súlade s </a:t>
            </a:r>
            <a:r>
              <a:rPr lang="sk-SK" sz="1600" dirty="0"/>
              <a:t>prírodou</a:t>
            </a:r>
            <a:r>
              <a:rPr lang="sk-SK" sz="1600" dirty="0" smtClean="0"/>
              <a:t>. Keď </a:t>
            </a:r>
            <a:r>
              <a:rPr lang="sk-SK" sz="1600" dirty="0"/>
              <a:t>sa pozrieme okolo seba, vidíme veľa zariadení, ktoré fungujú na elektrinu. </a:t>
            </a:r>
            <a:r>
              <a:rPr lang="sk-SK" sz="1600" dirty="0"/>
              <a:t>Potrebujeme doma </a:t>
            </a:r>
            <a:r>
              <a:rPr lang="sk-SK" sz="1600" dirty="0"/>
              <a:t>spustiť práčku</a:t>
            </a:r>
            <a:r>
              <a:rPr lang="sk-SK" sz="1600" dirty="0"/>
              <a:t>, natankovať benzín na čerpacej stanici, platiť v obchode kreditnou kartou? To je len </a:t>
            </a:r>
            <a:r>
              <a:rPr lang="sk-SK" sz="1600" dirty="0"/>
              <a:t>minimálny počet </a:t>
            </a:r>
            <a:r>
              <a:rPr lang="sk-SK" sz="1600" dirty="0"/>
              <a:t>príkladov toho, na čo potrebujeme elektrinu. </a:t>
            </a:r>
            <a:r>
              <a:rPr lang="sk-SK" sz="1600" dirty="0"/>
              <a:t>Priznajme si, že sme na nej závislí a bez jej výkonu </a:t>
            </a:r>
            <a:r>
              <a:rPr lang="sk-SK" sz="1600" dirty="0"/>
              <a:t>by sme </a:t>
            </a:r>
            <a:r>
              <a:rPr lang="sk-SK" sz="1600" dirty="0"/>
              <a:t>sa vrátili o niekoľko storočí nazad</a:t>
            </a:r>
            <a:r>
              <a:rPr lang="sk-SK" sz="1600" dirty="0" smtClean="0"/>
              <a:t>. Ak </a:t>
            </a:r>
            <a:r>
              <a:rPr lang="sk-SK" sz="1600" dirty="0"/>
              <a:t>chceme aj naďalej využívať výhody vedecko-technickej revolúcie a moderných technológií, </a:t>
            </a:r>
            <a:r>
              <a:rPr lang="sk-SK" sz="1600" dirty="0"/>
              <a:t>nezaobídeme sa </a:t>
            </a:r>
            <a:r>
              <a:rPr lang="sk-SK" sz="1600" dirty="0"/>
              <a:t>bez elektriny.</a:t>
            </a:r>
          </a:p>
          <a:p>
            <a:pPr marL="0" indent="0">
              <a:buNone/>
            </a:pPr>
            <a:r>
              <a:rPr lang="sk-SK" sz="1600" dirty="0"/>
              <a:t>• </a:t>
            </a:r>
            <a:r>
              <a:rPr lang="sk-SK" sz="1600" i="1" dirty="0"/>
              <a:t>Spotreba elektrickej energie rastie napriek zvyšujúcej sa účinnosti spotrebičov, ale kde ju </a:t>
            </a:r>
            <a:r>
              <a:rPr lang="sk-SK" sz="1600" i="1" dirty="0"/>
              <a:t>môžeme získať </a:t>
            </a:r>
            <a:r>
              <a:rPr lang="sk-SK" sz="1600" i="1" dirty="0"/>
              <a:t>v potrebnom množstve a v súlade s prírodou?</a:t>
            </a:r>
          </a:p>
          <a:p>
            <a:pPr marL="0" indent="0">
              <a:buNone/>
            </a:pPr>
            <a:r>
              <a:rPr lang="sk-SK" sz="1600" i="1" dirty="0"/>
              <a:t>• Staré autá so spaľovacími motormi možno nakoniec nahradíme elektromobilmi, ale odkiaľ </a:t>
            </a:r>
            <a:r>
              <a:rPr lang="sk-SK" sz="1600" i="1" dirty="0"/>
              <a:t>vezmeme extrémny </a:t>
            </a:r>
            <a:r>
              <a:rPr lang="sk-SK" sz="1600" i="1" dirty="0"/>
              <a:t>nárast spotreby elektrickej energie</a:t>
            </a:r>
            <a:r>
              <a:rPr lang="sk-SK" sz="1600" i="1" dirty="0" smtClean="0"/>
              <a:t>?</a:t>
            </a:r>
          </a:p>
          <a:p>
            <a:pPr marL="0" indent="0">
              <a:buNone/>
            </a:pPr>
            <a:r>
              <a:rPr lang="sk-SK" sz="1600" i="1" dirty="0" smtClean="0"/>
              <a:t>• Kde </a:t>
            </a:r>
            <a:r>
              <a:rPr lang="sk-SK" sz="1600" i="1" dirty="0"/>
              <a:t>sa elektrina vyrába? </a:t>
            </a:r>
            <a:r>
              <a:rPr lang="sk-SK" sz="1600" i="1" dirty="0"/>
              <a:t>Určite to každý vie, </a:t>
            </a:r>
            <a:r>
              <a:rPr lang="sk-SK" sz="1600" i="1" dirty="0"/>
              <a:t>ale bude </a:t>
            </a:r>
            <a:r>
              <a:rPr lang="sk-SK" sz="1600" i="1" dirty="0"/>
              <a:t>to stačiť? </a:t>
            </a:r>
            <a:r>
              <a:rPr lang="sk-SK" sz="1600" i="1" dirty="0"/>
              <a:t>A ako bude táto výroba v súlade s prírodou? </a:t>
            </a:r>
            <a:endParaRPr lang="sk-SK" sz="1600" i="1" dirty="0" smtClean="0"/>
          </a:p>
          <a:p>
            <a:pPr marL="0" indent="0">
              <a:buNone/>
            </a:pPr>
            <a:r>
              <a:rPr lang="sk-SK" sz="1600" dirty="0" smtClean="0"/>
              <a:t>Otázok </a:t>
            </a:r>
            <a:r>
              <a:rPr lang="sk-SK" sz="1600" dirty="0"/>
              <a:t>o výrobe elektriny by mohlo byť oveľa </a:t>
            </a:r>
            <a:r>
              <a:rPr lang="sk-SK" sz="1600" dirty="0" smtClean="0"/>
              <a:t>viac. Áno</a:t>
            </a:r>
            <a:r>
              <a:rPr lang="sk-SK" sz="1600" dirty="0"/>
              <a:t>, dnes už máme </a:t>
            </a:r>
            <a:r>
              <a:rPr lang="sk-SK" sz="1600" dirty="0"/>
              <a:t> riešenia</a:t>
            </a:r>
            <a:r>
              <a:rPr lang="sk-SK" sz="1600" dirty="0"/>
              <a:t>, ktoré </a:t>
            </a:r>
            <a:r>
              <a:rPr lang="sk-SK" sz="1600" dirty="0"/>
              <a:t>fungujú v </a:t>
            </a:r>
            <a:r>
              <a:rPr lang="sk-SK" sz="1600" dirty="0"/>
              <a:t>súlade s prírodou</a:t>
            </a:r>
            <a:r>
              <a:rPr lang="sk-SK" sz="1600" dirty="0"/>
              <a:t>.</a:t>
            </a:r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371871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820848" y="826935"/>
            <a:ext cx="10129962" cy="54466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Poďme </a:t>
            </a:r>
            <a:r>
              <a:rPr lang="sk-SK" dirty="0"/>
              <a:t>sa spoločne pozrieť na to, aké možnosti máme a ako sa orientovať v ich výhodách </a:t>
            </a:r>
            <a:r>
              <a:rPr lang="sk-SK" dirty="0" smtClean="0"/>
              <a:t>a nevýhodách</a:t>
            </a:r>
            <a:r>
              <a:rPr lang="sk-SK" dirty="0"/>
              <a:t>.</a:t>
            </a:r>
          </a:p>
          <a:p>
            <a:pPr marL="0" indent="0">
              <a:buNone/>
            </a:pPr>
            <a:r>
              <a:rPr lang="sk-SK" dirty="0"/>
              <a:t>Na výrobu elektriny používame rôzne typy elektrární:</a:t>
            </a:r>
          </a:p>
          <a:p>
            <a:pPr marL="0" indent="0">
              <a:buNone/>
            </a:pPr>
            <a:r>
              <a:rPr lang="sk-SK" dirty="0"/>
              <a:t>• </a:t>
            </a:r>
            <a:r>
              <a:rPr lang="sk-SK" i="1" dirty="0"/>
              <a:t>Uhoľné elektrárne</a:t>
            </a:r>
          </a:p>
          <a:p>
            <a:pPr marL="0" indent="0">
              <a:buNone/>
            </a:pPr>
            <a:r>
              <a:rPr lang="sk-SK" i="1" dirty="0"/>
              <a:t>• Plynové elektrárne</a:t>
            </a:r>
          </a:p>
          <a:p>
            <a:pPr marL="0" indent="0">
              <a:buNone/>
            </a:pPr>
            <a:r>
              <a:rPr lang="sk-SK" i="1" dirty="0"/>
              <a:t>• Jadrové elektrárne</a:t>
            </a:r>
          </a:p>
          <a:p>
            <a:pPr marL="0" indent="0">
              <a:buNone/>
            </a:pPr>
            <a:r>
              <a:rPr lang="sk-SK" i="1" dirty="0"/>
              <a:t>• Vodné elektrárne</a:t>
            </a:r>
          </a:p>
          <a:p>
            <a:pPr marL="0" indent="0">
              <a:buNone/>
            </a:pPr>
            <a:r>
              <a:rPr lang="sk-SK" i="1" dirty="0"/>
              <a:t>• Fotovoltaické elektrárne</a:t>
            </a:r>
          </a:p>
          <a:p>
            <a:pPr marL="0" indent="0">
              <a:buNone/>
            </a:pPr>
            <a:r>
              <a:rPr lang="sk-SK" i="1" dirty="0"/>
              <a:t>• Veterné </a:t>
            </a:r>
            <a:r>
              <a:rPr lang="sk-SK" i="1" dirty="0" smtClean="0"/>
              <a:t>elektrárne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Tieto </a:t>
            </a:r>
            <a:r>
              <a:rPr lang="sk-SK" dirty="0"/>
              <a:t>elektrárne pravdepodobne všetci poznáte a nachádzajú sa niekde vo vašom okolí. </a:t>
            </a:r>
            <a:r>
              <a:rPr lang="sk-SK" dirty="0" smtClean="0"/>
              <a:t>Máme aj iné </a:t>
            </a:r>
            <a:r>
              <a:rPr lang="sk-SK" dirty="0"/>
              <a:t>elektrárne, </a:t>
            </a:r>
            <a:r>
              <a:rPr lang="sk-SK" dirty="0" smtClean="0"/>
              <a:t>napríklad </a:t>
            </a:r>
            <a:r>
              <a:rPr lang="sk-SK" i="1" dirty="0"/>
              <a:t>vlnové, prílivové, geotermálne </a:t>
            </a:r>
            <a:r>
              <a:rPr lang="sk-SK" dirty="0"/>
              <a:t>atď</a:t>
            </a:r>
            <a:r>
              <a:rPr lang="sk-SK" dirty="0" smtClean="0"/>
              <a:t>. Ale </a:t>
            </a:r>
            <a:r>
              <a:rPr lang="sk-SK" dirty="0"/>
              <a:t>využívame ich aj u nás? </a:t>
            </a:r>
            <a:r>
              <a:rPr lang="sk-SK" dirty="0" smtClean="0"/>
              <a:t>Nie. </a:t>
            </a:r>
          </a:p>
          <a:p>
            <a:pPr marL="0" indent="0">
              <a:buNone/>
            </a:pPr>
            <a:r>
              <a:rPr lang="sk-SK" dirty="0" smtClean="0"/>
              <a:t>Čo </a:t>
            </a:r>
            <a:r>
              <a:rPr lang="sk-SK" dirty="0"/>
              <a:t>sa týka prírody, najlepšie sú pre nás obnoviteľné zdroje, teda elektrárne, ktoré využívajú </a:t>
            </a:r>
            <a:r>
              <a:rPr lang="sk-SK" dirty="0" smtClean="0"/>
              <a:t>nevyčerpateľné prírodné zdroje</a:t>
            </a:r>
            <a:r>
              <a:rPr lang="sk-SK" dirty="0"/>
              <a:t>.</a:t>
            </a:r>
          </a:p>
          <a:p>
            <a:pPr marL="0" indent="0">
              <a:buNone/>
            </a:pPr>
            <a:r>
              <a:rPr lang="sk-SK" i="1" dirty="0"/>
              <a:t>Jadrové elektrárne </a:t>
            </a:r>
            <a:r>
              <a:rPr lang="sk-SK" dirty="0"/>
              <a:t>sú v súčasnosti akousi špecialitou. V podstate ide o štiepenie atómov, pri ktorom </a:t>
            </a:r>
            <a:r>
              <a:rPr lang="sk-SK" dirty="0" smtClean="0"/>
              <a:t>sa uvoľňuje </a:t>
            </a:r>
            <a:r>
              <a:rPr lang="sk-SK" dirty="0"/>
              <a:t>značné množstvo tepelnej energie. Nie je to obnoviteľný zdroj energie, ale má mnoho </a:t>
            </a:r>
            <a:r>
              <a:rPr lang="sk-SK" dirty="0" smtClean="0"/>
              <a:t>výhod a </a:t>
            </a:r>
            <a:r>
              <a:rPr lang="sk-SK" dirty="0"/>
              <a:t>značný výkon. V súčasnosti je to jediná technológia, ktorá je schopná zabezpečiť dostatok </a:t>
            </a:r>
            <a:r>
              <a:rPr lang="sk-SK" dirty="0" smtClean="0"/>
              <a:t>elektrickej energie </a:t>
            </a:r>
            <a:r>
              <a:rPr lang="sk-SK" dirty="0"/>
              <a:t>pre naše domácnosti, priemysel a možno aj elektromobilitu, pričom neprodukuje žiadne </a:t>
            </a:r>
            <a:r>
              <a:rPr lang="sk-SK" dirty="0" smtClean="0"/>
              <a:t>škodlivé plyny</a:t>
            </a:r>
            <a:r>
              <a:rPr lang="sk-SK" dirty="0"/>
              <a:t>, iba obmedzené množstvo jadrového odpadu.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63483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14C2C-556C-9A68-1D44-392943E76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 smtClean="0">
                <a:solidFill>
                  <a:schemeClr val="accent5">
                    <a:lumMod val="75000"/>
                  </a:schemeClr>
                </a:solidFill>
              </a:rPr>
              <a:t>Koncepcia</a:t>
            </a:r>
            <a:endParaRPr lang="sk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F17C9D-15B8-029D-47CC-B84979B55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sz="2000" dirty="0"/>
              <a:t>Cieľom úloh je pochopiť základnú problematiku obnoviteľných a neobnoviteľných zdrojov výroby elektriny.</a:t>
            </a:r>
          </a:p>
          <a:p>
            <a:r>
              <a:rPr lang="sk" sz="2000" dirty="0"/>
              <a:t>Snažiť sa u žiakov vyvolať kritické myslenie.</a:t>
            </a:r>
          </a:p>
          <a:p>
            <a:r>
              <a:rPr lang="sk" sz="2000" dirty="0"/>
              <a:t>Študenti môžu diskutovať, prezentovať argumenty a počúvať ostatných.</a:t>
            </a:r>
          </a:p>
        </p:txBody>
      </p:sp>
    </p:spTree>
    <p:extLst>
      <p:ext uri="{BB962C8B-B14F-4D97-AF65-F5344CB8AC3E}">
        <p14:creationId xmlns:p14="http://schemas.microsoft.com/office/powerpoint/2010/main" val="3681925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2EDEE7-F83F-253C-4971-78752C250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Technické výrazy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05E7FA-9670-BACB-AB3E-B41B561D9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sz="2000" dirty="0"/>
              <a:t>Pre niektoré zdroje výroby elektrickej energie existuje viacero výrazov.</a:t>
            </a:r>
          </a:p>
          <a:p>
            <a:r>
              <a:rPr lang="sk" sz="2000" dirty="0"/>
              <a:t>Žiak získa prehľad o druhoch zdrojov výroby elektrickej energie vrátane častejšie používaných názvov.</a:t>
            </a:r>
          </a:p>
          <a:p>
            <a:r>
              <a:rPr lang="sk" sz="2000" dirty="0"/>
              <a:t>Študenti získajú kritický pohľad na výhody a nevýhody jednotlivých zdrojov výroby elektriny v kontexte vplyvov na životné prostredie.</a:t>
            </a:r>
          </a:p>
        </p:txBody>
      </p:sp>
    </p:spTree>
    <p:extLst>
      <p:ext uri="{BB962C8B-B14F-4D97-AF65-F5344CB8AC3E}">
        <p14:creationId xmlns:p14="http://schemas.microsoft.com/office/powerpoint/2010/main" val="3918281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73860C-1E0E-7136-768F-EB4C1EAF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Organizácia vyučovania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FFD935-9F90-04A5-510C-5D0E4998F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5469" y="2133599"/>
            <a:ext cx="9069143" cy="4056185"/>
          </a:xfrm>
        </p:spPr>
        <p:txBody>
          <a:bodyPr>
            <a:normAutofit/>
          </a:bodyPr>
          <a:lstStyle/>
          <a:p>
            <a:r>
              <a:rPr lang="sk" sz="2000" dirty="0"/>
              <a:t>Na základné zoznámenie sa s učivom učiteľom možno použiť frontálnu metódu.</a:t>
            </a:r>
          </a:p>
          <a:p>
            <a:r>
              <a:rPr lang="sk" sz="2000" dirty="0"/>
              <a:t>Okrem toho žiaci ideálne pracujú vo dvojiciach.</a:t>
            </a:r>
          </a:p>
          <a:p>
            <a:r>
              <a:rPr lang="sk" sz="2000" dirty="0"/>
              <a:t>Je možné, aby študent pracoval aj samostatne, ale nemusí to vyhovovať všetkým študentom.</a:t>
            </a:r>
          </a:p>
          <a:p>
            <a:r>
              <a:rPr lang="sk" sz="2000" dirty="0"/>
              <a:t>Väčšie skupiny zvyčajne vedú k nečinnosti ostatných členov skupiny.</a:t>
            </a:r>
          </a:p>
          <a:p>
            <a:r>
              <a:rPr lang="sk" sz="2000" dirty="0"/>
              <a:t>Vrstovnícka diskusia medzi študentmi vedie k prehĺbeniu kritického myslenia, schopnosti komunikovať, formulovať myšlienky a prezentovať.</a:t>
            </a:r>
          </a:p>
        </p:txBody>
      </p:sp>
    </p:spTree>
    <p:extLst>
      <p:ext uri="{BB962C8B-B14F-4D97-AF65-F5344CB8AC3E}">
        <p14:creationId xmlns:p14="http://schemas.microsoft.com/office/powerpoint/2010/main" val="174076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261A2-3CEE-4200-2CC5-D78E8CFCF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Úlohy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7371A-8892-F16E-0794-69B848D61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131" y="1676155"/>
            <a:ext cx="10515600" cy="475805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k" sz="2000" dirty="0"/>
              <a:t>Úloha: podstatou úlohy je zistiť, čo máme z hľadiska elektrickej energie, nakoľko sme na tejto energii závislí.</a:t>
            </a:r>
          </a:p>
          <a:p>
            <a:pPr marL="514350" indent="-514350">
              <a:buFont typeface="+mj-lt"/>
              <a:buAutoNum type="arabicPeriod"/>
            </a:pPr>
            <a:r>
              <a:rPr lang="sk" sz="2000" dirty="0"/>
              <a:t>Úloha: podstatou úlohy je získať základný prehľad o zdrojoch elektrickej energie, ktoré máme, aby žiaci neboli obmedzovaní len na zdroje, ktoré aktuálne rezonujú v spoločnosti.</a:t>
            </a:r>
          </a:p>
          <a:p>
            <a:pPr marL="514350" indent="-514350">
              <a:buFont typeface="+mj-lt"/>
              <a:buAutoNum type="arabicPeriod"/>
            </a:pPr>
            <a:r>
              <a:rPr lang="sk" sz="2000" dirty="0"/>
              <a:t>Úloha: pre kritické myslenie žiakov v súvislosti so vzťahom medzi výrobou elektrickej energie a vplyvom na prírodu je dôležitá nielen znalosť prehľadu zdrojov, ale aj ich vlastností.</a:t>
            </a:r>
          </a:p>
          <a:p>
            <a:pPr marL="514350" indent="-514350">
              <a:buFont typeface="+mj-lt"/>
              <a:buAutoNum type="arabicPeriod"/>
            </a:pPr>
            <a:r>
              <a:rPr lang="sk" sz="2000" dirty="0"/>
              <a:t>Úloha: vplyv na prírodu nemusí byť vždy len viditeľný, napr. dym, ale celkovo aký druh odpadu produkuje každý zdroj elektriny.</a:t>
            </a:r>
          </a:p>
          <a:p>
            <a:pPr marL="514350" indent="-514350">
              <a:buFont typeface="+mj-lt"/>
              <a:buAutoNum type="arabicPeriod"/>
            </a:pPr>
            <a:r>
              <a:rPr lang="sk" sz="2000" dirty="0"/>
              <a:t>Úloha: exkurzia - možná realizácia prehlbuje teoretické vedomosti a zapamätanie učiva prostredníctvom zážitku.</a:t>
            </a:r>
          </a:p>
        </p:txBody>
      </p:sp>
    </p:spTree>
    <p:extLst>
      <p:ext uri="{BB962C8B-B14F-4D97-AF65-F5344CB8AC3E}">
        <p14:creationId xmlns:p14="http://schemas.microsoft.com/office/powerpoint/2010/main" val="3428822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261A2-3CEE-4200-2CC5-D78E8CFCF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Metodológia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7371A-8892-F16E-0794-69B848D61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247" y="1473932"/>
            <a:ext cx="10515600" cy="4758055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r>
              <a:rPr lang="sk" sz="2000" dirty="0"/>
              <a:t>Organizácia je v prvom rade závislá od možností využitia výpočtovej techniky.</a:t>
            </a:r>
          </a:p>
          <a:p>
            <a:pPr marL="342900" indent="-342900" algn="just">
              <a:spcAft>
                <a:spcPts val="800"/>
              </a:spcAft>
              <a:buFont typeface="Symbol" pitchFamily="2" charset="2"/>
              <a:buChar char=""/>
            </a:pPr>
            <a:r>
              <a:rPr lang="sk" sz="2000" dirty="0"/>
              <a:t>Samotné úlohy sú určené na 2 </a:t>
            </a:r>
            <a:r>
              <a:rPr lang="sk" sz="2000" dirty="0" err="1"/>
              <a:t>x </a:t>
            </a:r>
            <a:r>
              <a:rPr lang="sk" sz="2000" dirty="0"/>
              <a:t>45 minút; v závislosti od času, ktorý je k dispozícii, nie je potrebné dokončiť všetky úlohy.</a:t>
            </a:r>
            <a:endParaRPr lang="cs-CZ" sz="2000" dirty="0"/>
          </a:p>
          <a:p>
            <a:pPr marL="342900" indent="-342900" algn="just">
              <a:spcAft>
                <a:spcPts val="800"/>
              </a:spcAft>
              <a:buFont typeface="Symbol" pitchFamily="2" charset="2"/>
              <a:buChar char=""/>
            </a:pPr>
            <a:r>
              <a:rPr lang="sk" sz="2000" dirty="0"/>
              <a:t>Frontálne vyučovanie, skupinové vyučovanie, individuálne vyučovanie, projektové vyučovanie, párové vyučovanie a riadená diskusia .</a:t>
            </a: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r>
              <a:rPr lang="sk" sz="2000" dirty="0"/>
              <a:t>Technická podpora výučby - pre účely vyhľadávania informácií je potrebné využiť internet, je možné využiť učebný PC, tablety s pripojením na internet, prípadne telefóny žiakov.</a:t>
            </a:r>
          </a:p>
          <a:p>
            <a:pPr marL="0" lvl="0" indent="0" algn="just">
              <a:spcAft>
                <a:spcPts val="800"/>
              </a:spcAft>
              <a:buNone/>
            </a:pPr>
            <a:r>
              <a:rPr lang="sk" sz="2000" b="1" dirty="0"/>
              <a:t>Riešenie úloh:</a:t>
            </a:r>
            <a:endParaRPr lang="cs-CZ" sz="2000" b="1" dirty="0"/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r>
              <a:rPr lang="sk" sz="2000" dirty="0"/>
              <a:t>Riešenie úloh nemá jeden konkrétny výsledok, hľadané informácie sa zaznamenajú do tabuľky v pracovnom liste a žiaci o nich môžu ďalej diskutovať. Cieľom je podnietiť kritické myslenie a formovanie vlastného názoru študenta na základe konštruktívnej diskusie.</a:t>
            </a: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3984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261A2-3CEE-4200-2CC5-D78E8CFCF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– riešenie úloh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7371A-8892-F16E-0794-69B848D61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317" y="1264555"/>
            <a:ext cx="10515600" cy="4758055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800"/>
              </a:spcAft>
              <a:buNone/>
            </a:pPr>
            <a:r>
              <a:rPr lang="sk" sz="1900" b="1" dirty="0"/>
              <a:t>Riešenie úloh:</a:t>
            </a:r>
            <a:endParaRPr lang="cs-CZ" sz="1900" b="1" dirty="0"/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r>
              <a:rPr lang="sk" sz="1900" dirty="0"/>
              <a:t>Riešenie úloh nemá jeden konkrétny výsledok, hľadané informácie sa zaznamenajú do tabuľky v pracovnom liste a žiaci o nich môžu ďalej diskutovať. Cieľom je podnietiť kritické myslenie a formovanie vlastného názoru študenta na základe konštruktívnej diskusie.</a:t>
            </a:r>
          </a:p>
          <a:p>
            <a:pPr marL="0" lvl="0" indent="0" algn="just">
              <a:spcAft>
                <a:spcPts val="800"/>
              </a:spcAft>
              <a:buNone/>
            </a:pPr>
            <a:r>
              <a:rPr lang="sk" sz="1900" dirty="0" smtClean="0"/>
              <a:t>       Príklad </a:t>
            </a:r>
            <a:r>
              <a:rPr lang="sk" sz="1900" dirty="0"/>
              <a:t>hľadaných informácií:</a:t>
            </a: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itchFamily="2" charset="2"/>
              <a:buChar char="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6B069DD-2146-32C2-FCCA-D0B76086A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710075"/>
              </p:ext>
            </p:extLst>
          </p:nvPr>
        </p:nvGraphicFramePr>
        <p:xfrm>
          <a:off x="1674232" y="3658700"/>
          <a:ext cx="9962685" cy="30043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3453">
                  <a:extLst>
                    <a:ext uri="{9D8B030D-6E8A-4147-A177-3AD203B41FA5}">
                      <a16:colId xmlns:a16="http://schemas.microsoft.com/office/drawing/2014/main" val="1467804332"/>
                    </a:ext>
                  </a:extLst>
                </a:gridCol>
                <a:gridCol w="2649744">
                  <a:extLst>
                    <a:ext uri="{9D8B030D-6E8A-4147-A177-3AD203B41FA5}">
                      <a16:colId xmlns:a16="http://schemas.microsoft.com/office/drawing/2014/main" val="1924885599"/>
                    </a:ext>
                  </a:extLst>
                </a:gridCol>
                <a:gridCol w="2649744">
                  <a:extLst>
                    <a:ext uri="{9D8B030D-6E8A-4147-A177-3AD203B41FA5}">
                      <a16:colId xmlns:a16="http://schemas.microsoft.com/office/drawing/2014/main" val="3119758363"/>
                    </a:ext>
                  </a:extLst>
                </a:gridCol>
                <a:gridCol w="2649744">
                  <a:extLst>
                    <a:ext uri="{9D8B030D-6E8A-4147-A177-3AD203B41FA5}">
                      <a16:colId xmlns:a16="http://schemas.microsoft.com/office/drawing/2014/main" val="3613198703"/>
                    </a:ext>
                  </a:extLst>
                </a:gridCol>
              </a:tblGrid>
              <a:tr h="294513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Zdroje elektriny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>
                          <a:effectLst/>
                        </a:rPr>
                        <a:t>Typy - napíšte: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Výhody: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>
                          <a:effectLst/>
                        </a:rPr>
                        <a:t>Nevýhody: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12237553"/>
                  </a:ext>
                </a:extLst>
              </a:tr>
              <a:tr h="898571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Obnoviteľné: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Vodné, veterné, solárne a bioplynové elektrárne. Atypické elektrárne pre strednú Európu sú geotermálne, vlnové, prílivové a pod.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Ide o obnoviteľné zdroje, ktoré sú v podstate nevyčerpateľné a nezaťažujú životné prostredie, alebo aspoň vôbec.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Nemajú taký výkon ako tradičné elektrárne, majú vysoké finančné náklady na výstavbu, často zaberajú veľa miesta, kazia krajinu atď.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95060245"/>
                  </a:ext>
                </a:extLst>
              </a:tr>
              <a:tr h="1811271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>
                          <a:effectLst/>
                        </a:rPr>
                        <a:t>Neobnoviteľné: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Uhoľné, plynové, jadrové elektrárne.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Vysoký výkon, lacná elektrina, ľahká regulácia v energetickom systéme, nižšie náklady na výstavbu okrem jadrových elektrární. Nízke prevádzkové náklady. Jadrová elektráreň neprodukuje žiadne iné emisie okrem malého množstva jadrového odpadu. Je to zdroj šetrný k životnému prostrediu.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" sz="1100" dirty="0">
                          <a:effectLst/>
                        </a:rPr>
                        <a:t>Produkujú odpad a znečisťujú životné prostredie.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15567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462335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1219</Words>
  <Application>Microsoft Office PowerPoint</Application>
  <PresentationFormat>Širokouhlá</PresentationFormat>
  <Paragraphs>96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9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22" baseType="lpstr">
      <vt:lpstr>Aptos</vt:lpstr>
      <vt:lpstr>Arial</vt:lpstr>
      <vt:lpstr>Calibri</vt:lpstr>
      <vt:lpstr>Century Gothic</vt:lpstr>
      <vt:lpstr>Franklin Gothic Book</vt:lpstr>
      <vt:lpstr>Symbol</vt:lpstr>
      <vt:lpstr>Times New Roman</vt:lpstr>
      <vt:lpstr>Verdana</vt:lpstr>
      <vt:lpstr>Wingdings 3</vt:lpstr>
      <vt:lpstr>Dym</vt:lpstr>
      <vt:lpstr>2. Prírodné zdroje</vt:lpstr>
      <vt:lpstr>Úvod do témy</vt:lpstr>
      <vt:lpstr>Prezentácia programu PowerPoint</vt:lpstr>
      <vt:lpstr>Koncepcia</vt:lpstr>
      <vt:lpstr>Technické výrazy</vt:lpstr>
      <vt:lpstr>Organizácia vyučovania</vt:lpstr>
      <vt:lpstr>Úlohy</vt:lpstr>
      <vt:lpstr>Metodológia</vt:lpstr>
      <vt:lpstr>Metodika – riešenie úloh</vt:lpstr>
      <vt:lpstr>Metodika – riešenie úloh</vt:lpstr>
      <vt:lpstr>Metodika úloh</vt:lpstr>
      <vt:lpstr>Metodika – kontrolná otázka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Přírodní zdroje</dc:title>
  <dc:creator>Mgr. Pavel Moc, Ph.D.</dc:creator>
  <cp:lastModifiedBy>Dagmar Sadovska</cp:lastModifiedBy>
  <cp:revision>14</cp:revision>
  <dcterms:created xsi:type="dcterms:W3CDTF">2024-04-18T06:40:41Z</dcterms:created>
  <dcterms:modified xsi:type="dcterms:W3CDTF">2024-12-18T12:10:31Z</dcterms:modified>
</cp:coreProperties>
</file>