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647" r:id="rId2"/>
    <p:sldId id="655" r:id="rId3"/>
    <p:sldId id="257" r:id="rId4"/>
    <p:sldId id="258" r:id="rId5"/>
    <p:sldId id="259" r:id="rId6"/>
    <p:sldId id="260" r:id="rId7"/>
    <p:sldId id="648" r:id="rId8"/>
    <p:sldId id="649" r:id="rId9"/>
    <p:sldId id="650" r:id="rId10"/>
    <p:sldId id="651" r:id="rId11"/>
    <p:sldId id="654" r:id="rId12"/>
    <p:sldId id="652" r:id="rId13"/>
  </p:sldIdLst>
  <p:sldSz cx="12192000" cy="6858000"/>
  <p:notesSz cx="6858000" cy="9144000"/>
  <p:defaultTextStyle>
    <a:defPPr>
      <a:defRPr lang="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2"/>
    <p:restoredTop sz="94593"/>
  </p:normalViewPr>
  <p:slideViewPr>
    <p:cSldViewPr snapToGrid="0">
      <p:cViewPr varScale="1">
        <p:scale>
          <a:sx n="109" d="100"/>
          <a:sy n="109" d="100"/>
        </p:scale>
        <p:origin x="7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CDD1-7196-4C45-A426-58B5AE7BFF8D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8793EC0-42DE-5948-945C-2C414A61CC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02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CDD1-7196-4C45-A426-58B5AE7BFF8D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793EC0-42DE-5948-945C-2C414A61CC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70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CDD1-7196-4C45-A426-58B5AE7BFF8D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793EC0-42DE-5948-945C-2C414A61CC0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2633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CDD1-7196-4C45-A426-58B5AE7BFF8D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793EC0-42DE-5948-945C-2C414A61CC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862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CDD1-7196-4C45-A426-58B5AE7BFF8D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793EC0-42DE-5948-945C-2C414A61CC0E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3640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CDD1-7196-4C45-A426-58B5AE7BFF8D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793EC0-42DE-5948-945C-2C414A61CC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406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CDD1-7196-4C45-A426-58B5AE7BFF8D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3EC0-42DE-5948-945C-2C414A61CC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140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CDD1-7196-4C45-A426-58B5AE7BFF8D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3EC0-42DE-5948-945C-2C414A61CC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23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CDD1-7196-4C45-A426-58B5AE7BFF8D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3EC0-42DE-5948-945C-2C414A61CC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79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CDD1-7196-4C45-A426-58B5AE7BFF8D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793EC0-42DE-5948-945C-2C414A61CC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3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CDD1-7196-4C45-A426-58B5AE7BFF8D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793EC0-42DE-5948-945C-2C414A61CC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67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CDD1-7196-4C45-A426-58B5AE7BFF8D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793EC0-42DE-5948-945C-2C414A61CC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87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CDD1-7196-4C45-A426-58B5AE7BFF8D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3EC0-42DE-5948-945C-2C414A61CC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76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CDD1-7196-4C45-A426-58B5AE7BFF8D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3EC0-42DE-5948-945C-2C414A61CC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17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CDD1-7196-4C45-A426-58B5AE7BFF8D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3EC0-42DE-5948-945C-2C414A61CC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CDD1-7196-4C45-A426-58B5AE7BFF8D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793EC0-42DE-5948-945C-2C414A61CC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2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CDD1-7196-4C45-A426-58B5AE7BFF8D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8793EC0-42DE-5948-945C-2C414A61CC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70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6.jpg"/><Relationship Id="rId5" Type="http://schemas.openxmlformats.org/officeDocument/2006/relationships/image" Target="../media/image21.jpg"/><Relationship Id="rId10" Type="http://schemas.openxmlformats.org/officeDocument/2006/relationships/image" Target="../media/image25.jpg"/><Relationship Id="rId4" Type="http://schemas.openxmlformats.org/officeDocument/2006/relationships/image" Target="../media/image20.jp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1559494" y="1138993"/>
            <a:ext cx="9144000" cy="36163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" sz="700" dirty="0">
                <a:ea typeface="Verdana" panose="020B0604030504040204" pitchFamily="34" charset="0"/>
                <a:cs typeface="Verdana" panose="020B0604030504040204" pitchFamily="34" charset="0"/>
              </a:rPr>
              <a:t>Projekt</a:t>
            </a:r>
            <a:r>
              <a:rPr lang="sk" sz="700" b="1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k" sz="700" b="1" dirty="0"/>
              <a:t>Innovative STEPS </a:t>
            </a:r>
            <a:r>
              <a:rPr lang="sk" sz="700" dirty="0"/>
              <a:t>(Innovative SusTainability Education for Prosperous Schools )</a:t>
            </a:r>
            <a:endParaRPr lang="sk-SK" sz="700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k" sz="700" dirty="0">
                <a:ea typeface="Verdana" panose="020B0604030504040204" pitchFamily="34" charset="0"/>
                <a:cs typeface="Verdana" panose="020B0604030504040204" pitchFamily="34" charset="0"/>
              </a:rPr>
              <a:t>ID číslo projektu :  </a:t>
            </a:r>
            <a:r>
              <a:rPr lang="sk" sz="700" dirty="0"/>
              <a:t>2022-1-SK01-KA220-SCH-000085417</a:t>
            </a:r>
            <a:r>
              <a:rPr lang="sk" sz="700" dirty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1711469" y="2317844"/>
            <a:ext cx="876399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4050" b="1" dirty="0">
              <a:solidFill>
                <a:schemeClr val="accent2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sk-SK" sz="4050" dirty="0"/>
          </a:p>
        </p:txBody>
      </p:sp>
      <p:pic>
        <p:nvPicPr>
          <p:cNvPr id="11" name="Obrázok 10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59494" y="288573"/>
            <a:ext cx="1707101" cy="655869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2" name="Picture 9" descr="C:\Users\d.sadovska\Desktop\zs plzen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929830" y="6103086"/>
            <a:ext cx="1040267" cy="47547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4" name="Picture 6" descr="\\raabesksrvfs02v\Spolocny\VO\Erasmus+2022_Sk\loga\Obezitologicka asociacia - logo\EN farba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139559" y="6083114"/>
            <a:ext cx="908950" cy="47547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5" name="Picture 7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151784" y="6019703"/>
            <a:ext cx="1008112" cy="61686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6" name="Picture 5" descr="C:\Users\d.sadovska\Desktop\LOGA_EXPOL_NOVE 2022\logo-expol-pedagogika-22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5329358" y="6103087"/>
            <a:ext cx="802136" cy="47968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7" name="Picture 8" descr="\\raabesksrvfs02v\Spolocny\VO\Erasmus+2022_Sk\loga\ZS JP Majcichov - logo\maly palarik anj.jp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550740" y="6019702"/>
            <a:ext cx="651825" cy="602301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8" name="Obrázok 17"/>
          <p:cNvPicPr/>
          <p:nvPr/>
        </p:nvPicPr>
        <p:blipFill>
          <a:blip r:embed="rId8"/>
          <a:srcRect l="619" t="15000" r="86535" b="62930"/>
          <a:stretch>
            <a:fillRect/>
          </a:stretch>
        </p:blipFill>
        <p:spPr>
          <a:xfrm>
            <a:off x="7719264" y="6019701"/>
            <a:ext cx="747581" cy="61686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9" name="Obrázok 1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6173901"/>
            <a:ext cx="1149519" cy="3762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09E97494-0972-3893-4D13-E213DE84C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7950" y="1999479"/>
            <a:ext cx="8645580" cy="1249198"/>
          </a:xfrm>
        </p:spPr>
        <p:txBody>
          <a:bodyPr>
            <a:noAutofit/>
          </a:bodyPr>
          <a:lstStyle/>
          <a:p>
            <a:r>
              <a:rPr lang="sk" sz="4400" b="1" dirty="0">
                <a:solidFill>
                  <a:schemeClr val="accent5">
                    <a:lumMod val="75000"/>
                  </a:schemeClr>
                </a:solidFill>
              </a:rPr>
              <a:t>10. Vzťah prírody a civilizácie</a:t>
            </a: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C4B294B1-BF22-5914-CFBE-FC1BAE7A7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300" y="3623506"/>
            <a:ext cx="7920880" cy="1127826"/>
          </a:xfrm>
        </p:spPr>
        <p:txBody>
          <a:bodyPr>
            <a:normAutofit/>
          </a:bodyPr>
          <a:lstStyle/>
          <a:p>
            <a:r>
              <a:rPr lang="sk" sz="2800" dirty="0"/>
              <a:t>Divoké zvieratá žijúce v okolí miest, lov, 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sk" sz="2800" dirty="0"/>
              <a:t>lesné hospodárstvo, ako sa správať v lese</a:t>
            </a:r>
          </a:p>
          <a:p>
            <a:endParaRPr lang="cs-CZ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967" y="277053"/>
            <a:ext cx="3131714" cy="76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56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261A2-3CEE-4200-2CC5-D78E8CFC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" dirty="0">
                <a:solidFill>
                  <a:schemeClr val="accent5">
                    <a:lumMod val="75000"/>
                  </a:schemeClr>
                </a:solidFill>
              </a:rPr>
              <a:t>Metodika – riešenie úloh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E7371A-8892-F16E-0794-69B848D61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" sz="2000" dirty="0"/>
              <a:t>4. </a:t>
            </a:r>
            <a:r>
              <a:rPr lang="sk" sz="2000" b="1" dirty="0"/>
              <a:t>Úloha:</a:t>
            </a:r>
            <a:r>
              <a:rPr lang="sk" sz="2000" dirty="0"/>
              <a:t> žiaci dokážu </a:t>
            </a:r>
            <a:r>
              <a:rPr lang="sk" sz="2000" dirty="0" smtClean="0"/>
              <a:t>určiť, ako zveri </a:t>
            </a:r>
            <a:r>
              <a:rPr lang="sk" sz="2000" dirty="0"/>
              <a:t>doplniť prirodzenú stravu predovšetkým v čase </a:t>
            </a:r>
            <a:r>
              <a:rPr lang="sk" sz="2000" dirty="0" smtClean="0"/>
              <a:t>nedostatku – v zime.</a:t>
            </a:r>
            <a:endParaRPr lang="sk" sz="2000" dirty="0"/>
          </a:p>
          <a:p>
            <a:pPr marL="0" indent="0">
              <a:buNone/>
            </a:pPr>
            <a:r>
              <a:rPr lang="sk" sz="2000" dirty="0"/>
              <a:t>- krmivo pre prikrmovanie zveri na jeseň je dužinaté krmivo - kŕmna mrkva, repa a podobne (do prvých mrazov). V zimných mesiacoch je predovšetkým objemové krmivo - seno. Ku koncu zimy je možné použiť jadrové krmivo - ovos, prípadne jačmeň. Počas celej zimy je </a:t>
            </a:r>
            <a:r>
              <a:rPr lang="sk" sz="2000" dirty="0" smtClean="0"/>
              <a:t>dopĺňaný </a:t>
            </a:r>
            <a:r>
              <a:rPr lang="sk" sz="2000" dirty="0"/>
              <a:t>minerálny </a:t>
            </a:r>
            <a:r>
              <a:rPr lang="sk" sz="2000" dirty="0" smtClean="0"/>
              <a:t>liz </a:t>
            </a:r>
            <a:r>
              <a:rPr lang="sk" sz="2000" dirty="0"/>
              <a:t>- soľ.</a:t>
            </a:r>
          </a:p>
          <a:p>
            <a:pPr marL="0" indent="0">
              <a:buNone/>
            </a:pPr>
            <a:r>
              <a:rPr lang="sk" sz="2000" dirty="0"/>
              <a:t>5. </a:t>
            </a:r>
            <a:r>
              <a:rPr lang="sk" sz="2000" b="1" dirty="0"/>
              <a:t>Úloha:</a:t>
            </a:r>
            <a:r>
              <a:rPr lang="sk" sz="2000" dirty="0"/>
              <a:t> exkurzia – prípadná realizácia prehlbuje teoretické znalosti a zapamätanie učiva zážitkom.</a:t>
            </a:r>
          </a:p>
          <a:p>
            <a:pPr marL="0" indent="0">
              <a:buNone/>
            </a:pPr>
            <a:r>
              <a:rPr lang="sk" sz="2000" dirty="0"/>
              <a:t>- možno vyraziť do lesa, naplánovať školský výlet, prípadne navštíviť odborný chov s odborným výkladom.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0453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261A2-3CEE-4200-2CC5-D78E8CFC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" dirty="0">
                <a:solidFill>
                  <a:schemeClr val="accent5">
                    <a:lumMod val="75000"/>
                  </a:schemeClr>
                </a:solidFill>
              </a:rPr>
              <a:t>Metodika – riešenie úloh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E7371A-8892-F16E-0794-69B848D61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859" y="1509101"/>
            <a:ext cx="10515600" cy="4758055"/>
          </a:xfrm>
        </p:spPr>
        <p:txBody>
          <a:bodyPr>
            <a:normAutofit fontScale="85000" lnSpcReduction="20000"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sk" sz="2000" b="1" dirty="0"/>
              <a:t>Aktivita 1:</a:t>
            </a:r>
            <a:r>
              <a:rPr lang="sk" sz="2000" dirty="0"/>
              <a:t> Individuálne príspevky žiakov v triede, vyučujúci postupne ponecháva žiakov zapisovať svoje príspevky na tabuli. Vyučujúci </a:t>
            </a:r>
            <a:r>
              <a:rPr lang="sk" sz="2000" dirty="0" smtClean="0"/>
              <a:t>pomáha </a:t>
            </a:r>
            <a:r>
              <a:rPr lang="sk" sz="2000" dirty="0"/>
              <a:t>žiakom vhodnou nápovedou. Vyučujúci riadi diskusiu žiakov.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sk" sz="2000" b="1" dirty="0"/>
              <a:t>Aktivita 2:</a:t>
            </a:r>
            <a:r>
              <a:rPr lang="sk" sz="2000" dirty="0"/>
              <a:t> Žiaci individuálne zapisujú názvy jednotlivých druhov k uvedeným obrázkom. Vyučujúci kontroluje priebežne správnosť, podľa situácie môže žiakom pomôcť s identifikáciou a správnym názvom. Cieľom je správna identifikácia názvu a vzhľadu.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sk" sz="2000" b="1" dirty="0"/>
              <a:t>Aktivita 3:</a:t>
            </a:r>
            <a:r>
              <a:rPr lang="sk" sz="2000" dirty="0"/>
              <a:t> Žiaci individuálne prepájajú ceruzkou (pre prípad opravy) obrázky stôp a obrázky zveri. Vyučujúci kontroluje priebežne správnosť, podľa situácie môže žiakom pomôcť s identifikáciou a správnym názvom. Cieľom je správne prepojenie obrázku zveri a stopy.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sk" sz="2000" b="1" dirty="0"/>
              <a:t>Aktivita 4:</a:t>
            </a:r>
            <a:r>
              <a:rPr lang="sk" sz="2000" dirty="0"/>
              <a:t> Vyučujúci ponecháva individuálne žiakov zapisovať svoje príspevky do tabuľky. </a:t>
            </a:r>
            <a:r>
              <a:rPr lang="sk" sz="2000" dirty="0" smtClean="0"/>
              <a:t>Pomáha </a:t>
            </a:r>
            <a:r>
              <a:rPr lang="sk" sz="2000" dirty="0"/>
              <a:t>žiakom vhodnou nápovedou a dohliada na vhodné zapisovanie druhov krmiva do tabuľky.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sk" sz="2000" b="1" dirty="0"/>
              <a:t>Aktivita 5:</a:t>
            </a:r>
            <a:r>
              <a:rPr lang="sk" sz="2000" dirty="0"/>
              <a:t> Dĺžka vychádzky a jej organizácia </a:t>
            </a:r>
            <a:r>
              <a:rPr lang="sk" sz="2000" dirty="0" smtClean="0"/>
              <a:t>závisí </a:t>
            </a:r>
            <a:r>
              <a:rPr lang="sk" sz="2000" dirty="0"/>
              <a:t>od </a:t>
            </a:r>
            <a:r>
              <a:rPr lang="sk" sz="2000" dirty="0" smtClean="0"/>
              <a:t>možností </a:t>
            </a:r>
            <a:r>
              <a:rPr lang="sk" sz="2000" dirty="0"/>
              <a:t>školy. Vyučujúci môže sám naplánovať akciu, časový rozsah bude 2 </a:t>
            </a:r>
            <a:r>
              <a:rPr lang="sk" sz="2000" dirty="0" err="1"/>
              <a:t>x </a:t>
            </a:r>
            <a:r>
              <a:rPr lang="sk" sz="2000" dirty="0"/>
              <a:t>45 min.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11458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261A2-3CEE-4200-2CC5-D78E8CFC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" dirty="0">
                <a:solidFill>
                  <a:schemeClr val="accent5">
                    <a:lumMod val="75000"/>
                  </a:schemeClr>
                </a:solidFill>
              </a:rPr>
              <a:t>Metodika – kontrolná otázka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E7371A-8892-F16E-0794-69B848D61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" dirty="0"/>
              <a:t>Otázka: Čo znamená výraz stopa</a:t>
            </a:r>
            <a:r>
              <a:rPr lang="sk" dirty="0" smtClean="0"/>
              <a:t>?</a:t>
            </a:r>
          </a:p>
          <a:p>
            <a:pPr marL="0" indent="0">
              <a:buNone/>
            </a:pPr>
            <a:endParaRPr lang="sk" dirty="0"/>
          </a:p>
          <a:p>
            <a:pPr marL="0" indent="0">
              <a:buNone/>
            </a:pPr>
            <a:r>
              <a:rPr lang="cs-CZ" sz="2000" b="1" dirty="0"/>
              <a:t>a) </a:t>
            </a:r>
            <a:r>
              <a:rPr lang="cs-CZ" sz="2000" b="1" dirty="0" err="1"/>
              <a:t>miesto</a:t>
            </a:r>
            <a:r>
              <a:rPr lang="cs-CZ" sz="2000" b="1" dirty="0"/>
              <a:t> </a:t>
            </a:r>
            <a:r>
              <a:rPr lang="cs-CZ" sz="2000" b="1" dirty="0" err="1" smtClean="0"/>
              <a:t>odtlačku</a:t>
            </a:r>
            <a:r>
              <a:rPr lang="cs-CZ" sz="2000" b="1" dirty="0" smtClean="0"/>
              <a:t> </a:t>
            </a:r>
            <a:r>
              <a:rPr lang="cs-CZ" sz="2000" b="1" dirty="0" err="1"/>
              <a:t>zveri</a:t>
            </a:r>
            <a:r>
              <a:rPr lang="cs-CZ" sz="2000" b="1" dirty="0"/>
              <a:t> v </a:t>
            </a:r>
            <a:r>
              <a:rPr lang="cs-CZ" sz="2000" b="1" dirty="0" err="1"/>
              <a:t>mäkkej</a:t>
            </a:r>
            <a:r>
              <a:rPr lang="cs-CZ" sz="2000" b="1" dirty="0"/>
              <a:t> </a:t>
            </a:r>
            <a:r>
              <a:rPr lang="cs-CZ" sz="2000" b="1" dirty="0" err="1"/>
              <a:t>pôde</a:t>
            </a:r>
            <a:r>
              <a:rPr lang="cs-CZ" sz="2000" b="1" dirty="0"/>
              <a:t>, </a:t>
            </a:r>
            <a:r>
              <a:rPr lang="cs-CZ" sz="2000" b="1" dirty="0" err="1"/>
              <a:t>prípadne</a:t>
            </a:r>
            <a:r>
              <a:rPr lang="cs-CZ" sz="2000" b="1" dirty="0"/>
              <a:t> </a:t>
            </a:r>
            <a:r>
              <a:rPr lang="cs-CZ" sz="2000" b="1" dirty="0" err="1"/>
              <a:t>snehu</a:t>
            </a:r>
            <a:r>
              <a:rPr lang="cs-CZ" sz="2000" b="1" dirty="0"/>
              <a:t> </a:t>
            </a:r>
          </a:p>
          <a:p>
            <a:pPr marL="0" indent="0">
              <a:buNone/>
            </a:pPr>
            <a:r>
              <a:rPr lang="cs-CZ" sz="2000" dirty="0"/>
              <a:t>b) </a:t>
            </a:r>
            <a:r>
              <a:rPr lang="cs-CZ" sz="2000" dirty="0" err="1"/>
              <a:t>miesto</a:t>
            </a:r>
            <a:r>
              <a:rPr lang="cs-CZ" sz="2000" dirty="0"/>
              <a:t> pravidelného odpočinku </a:t>
            </a:r>
            <a:r>
              <a:rPr lang="cs-CZ" sz="2000" dirty="0" err="1"/>
              <a:t>zveri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c) </a:t>
            </a:r>
            <a:r>
              <a:rPr lang="cs-CZ" sz="2000" dirty="0" err="1"/>
              <a:t>miesto</a:t>
            </a:r>
            <a:r>
              <a:rPr lang="cs-CZ" sz="2000" dirty="0"/>
              <a:t> okusu mladých </a:t>
            </a:r>
            <a:r>
              <a:rPr lang="cs-CZ" sz="2000" dirty="0" err="1"/>
              <a:t>stromčekov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d) </a:t>
            </a:r>
            <a:r>
              <a:rPr lang="cs-CZ" sz="2000" dirty="0" err="1"/>
              <a:t>neviem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4501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solidFill>
                  <a:schemeClr val="accent5">
                    <a:lumMod val="75000"/>
                  </a:schemeClr>
                </a:solidFill>
              </a:rPr>
              <a:t>Úvod do témy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505808" y="1696915"/>
            <a:ext cx="8998803" cy="42143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/>
              <a:t>Pri prechádzkach v prírode si určite všimnete divokú prírodu. Môžete tu stretnúť mnoho </a:t>
            </a:r>
            <a:r>
              <a:rPr lang="sk-SK" b="1" dirty="0"/>
              <a:t>druhov, z </a:t>
            </a:r>
            <a:r>
              <a:rPr lang="sk-SK" b="1" dirty="0" smtClean="0"/>
              <a:t>ktorých </a:t>
            </a:r>
            <a:r>
              <a:rPr lang="sk-SK" dirty="0" smtClean="0"/>
              <a:t>najznámejší </a:t>
            </a:r>
            <a:r>
              <a:rPr lang="sk-SK" dirty="0"/>
              <a:t>je asi </a:t>
            </a:r>
            <a:r>
              <a:rPr lang="sk-SK" dirty="0" smtClean="0"/>
              <a:t>srnec lesný, </a:t>
            </a:r>
            <a:r>
              <a:rPr lang="sk-SK" dirty="0"/>
              <a:t>ale aj jeleň európsky, líška obyčajná, vlk obyčajný, diviak a mnoho </a:t>
            </a:r>
            <a:r>
              <a:rPr lang="sk-SK" dirty="0" smtClean="0"/>
              <a:t>ďalších druhov</a:t>
            </a:r>
            <a:r>
              <a:rPr lang="sk-SK" dirty="0"/>
              <a:t>. V neposlednom rade môže byť pre nás ľudí nebezpečný medveď hnedý</a:t>
            </a:r>
            <a:r>
              <a:rPr lang="sk-SK" dirty="0" smtClean="0"/>
              <a:t>. </a:t>
            </a:r>
          </a:p>
          <a:p>
            <a:pPr marL="0" indent="0">
              <a:buNone/>
            </a:pPr>
            <a:r>
              <a:rPr lang="sk-SK" dirty="0" smtClean="0"/>
              <a:t>• </a:t>
            </a:r>
            <a:r>
              <a:rPr lang="sk-SK" dirty="0"/>
              <a:t>Divé zvieratá sú plaché, spravidla sa vyhýbajú všetkým ľuďom</a:t>
            </a:r>
            <a:r>
              <a:rPr lang="sk-SK" dirty="0" smtClean="0"/>
              <a:t>. </a:t>
            </a:r>
          </a:p>
          <a:p>
            <a:pPr marL="0" indent="0">
              <a:buNone/>
            </a:pPr>
            <a:r>
              <a:rPr lang="sk-SK" dirty="0" smtClean="0"/>
              <a:t>• </a:t>
            </a:r>
            <a:r>
              <a:rPr lang="sk-SK" dirty="0"/>
              <a:t>Ak sa v prírode správame tichšie, môžeme vidieť niektoré druhy, </a:t>
            </a:r>
            <a:r>
              <a:rPr lang="sk-SK" dirty="0" smtClean="0"/>
              <a:t>zvyčajne </a:t>
            </a:r>
            <a:r>
              <a:rPr lang="sk-SK" dirty="0"/>
              <a:t>na pastvine</a:t>
            </a:r>
            <a:r>
              <a:rPr lang="sk-SK" dirty="0" smtClean="0"/>
              <a:t>. </a:t>
            </a:r>
          </a:p>
          <a:p>
            <a:pPr marL="0" indent="0">
              <a:buNone/>
            </a:pPr>
            <a:r>
              <a:rPr lang="sk-SK" dirty="0" smtClean="0"/>
              <a:t>• </a:t>
            </a:r>
            <a:r>
              <a:rPr lang="sk-SK" dirty="0"/>
              <a:t>Oveľa častejšie sa stretávame so </a:t>
            </a:r>
            <a:r>
              <a:rPr lang="sk-SK" b="1" dirty="0"/>
              <a:t>stopami po zveri</a:t>
            </a:r>
            <a:r>
              <a:rPr lang="sk-SK" dirty="0"/>
              <a:t>, väčšinou </a:t>
            </a:r>
            <a:r>
              <a:rPr lang="sk-SK" dirty="0" smtClean="0"/>
              <a:t>otlačkami </a:t>
            </a:r>
            <a:r>
              <a:rPr lang="sk-SK" dirty="0"/>
              <a:t>na zemi</a:t>
            </a:r>
            <a:r>
              <a:rPr lang="sk-SK" dirty="0" smtClean="0"/>
              <a:t>. </a:t>
            </a:r>
          </a:p>
          <a:p>
            <a:pPr marL="0" indent="0">
              <a:buNone/>
            </a:pPr>
            <a:r>
              <a:rPr lang="sk-SK" dirty="0" smtClean="0"/>
              <a:t>• </a:t>
            </a:r>
            <a:r>
              <a:rPr lang="sk-SK" dirty="0"/>
              <a:t>Na jar môžeme vidieť aj mláďatá, najčastejšie srnčiu zver</a:t>
            </a:r>
            <a:r>
              <a:rPr lang="sk-SK" dirty="0" smtClean="0"/>
              <a:t>. </a:t>
            </a:r>
          </a:p>
          <a:p>
            <a:pPr marL="0" indent="0">
              <a:buNone/>
            </a:pPr>
            <a:r>
              <a:rPr lang="sk-SK" dirty="0" smtClean="0"/>
              <a:t>Divoké </a:t>
            </a:r>
            <a:r>
              <a:rPr lang="sk-SK" dirty="0"/>
              <a:t>zvieratá môžeme vidieť </a:t>
            </a:r>
            <a:r>
              <a:rPr lang="sk-SK" dirty="0" smtClean="0"/>
              <a:t>teda nielen </a:t>
            </a:r>
            <a:r>
              <a:rPr lang="sk-SK" dirty="0"/>
              <a:t>v zoologickej záhrade, ale ak sa budeme správať ticho, aj vo </a:t>
            </a:r>
            <a:r>
              <a:rPr lang="sk-SK" dirty="0" smtClean="0"/>
              <a:t>voľnej prírode</a:t>
            </a:r>
            <a:r>
              <a:rPr lang="sk-SK" dirty="0"/>
              <a:t>.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Divoké </a:t>
            </a:r>
            <a:r>
              <a:rPr lang="sk-SK" dirty="0"/>
              <a:t>zvieratá zvyčajne nemajú prirodzeného nepriateľa v podobe predátorov, preto </a:t>
            </a:r>
            <a:r>
              <a:rPr lang="sk-SK" dirty="0" smtClean="0"/>
              <a:t>je potrebné </a:t>
            </a:r>
            <a:r>
              <a:rPr lang="sk-SK" dirty="0"/>
              <a:t>regulovať ich počet. Na tento účel máme poľovníkov, ktorí regulujú počty voľne žijúcej </a:t>
            </a:r>
            <a:r>
              <a:rPr lang="sk-SK" dirty="0" smtClean="0"/>
              <a:t>zveri kontrolovaným </a:t>
            </a:r>
            <a:r>
              <a:rPr lang="sk-SK" dirty="0"/>
              <a:t>lovom</a:t>
            </a:r>
            <a:r>
              <a:rPr lang="sk-SK"/>
              <a:t>. </a:t>
            </a:r>
            <a:endParaRPr lang="sk-SK" smtClean="0"/>
          </a:p>
          <a:p>
            <a:pPr marL="0" indent="0">
              <a:buNone/>
            </a:pPr>
            <a:r>
              <a:rPr lang="sk-SK" smtClean="0"/>
              <a:t>Človek </a:t>
            </a:r>
            <a:r>
              <a:rPr lang="sk-SK" dirty="0"/>
              <a:t>zároveň výrazne ovplyvňuje prirodzenú štruktúru potravy, ktorú si </a:t>
            </a:r>
            <a:r>
              <a:rPr lang="sk-SK" dirty="0" smtClean="0"/>
              <a:t>voľne žijúca </a:t>
            </a:r>
            <a:r>
              <a:rPr lang="sk-SK" dirty="0"/>
              <a:t>zver môže nájsť v prírode. Z tohto dôvodu sa najmä v zimných mesiacoch musia niektoré </a:t>
            </a:r>
            <a:r>
              <a:rPr lang="sk-SK" dirty="0" smtClean="0"/>
              <a:t>druhy zveri </a:t>
            </a:r>
            <a:r>
              <a:rPr lang="sk-SK" dirty="0"/>
              <a:t>prikrmovať.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97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F14C2C-556C-9A68-1D44-392943E7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" dirty="0">
                <a:solidFill>
                  <a:schemeClr val="accent5">
                    <a:lumMod val="75000"/>
                  </a:schemeClr>
                </a:solidFill>
              </a:rPr>
              <a:t>Ciele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F17C9D-15B8-029D-47CC-B84979B55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" sz="2000" dirty="0"/>
              <a:t>Cieľom úloh je získať prehľad o voľne žijúcich živočíchoch v našom okolí.</a:t>
            </a:r>
          </a:p>
          <a:p>
            <a:r>
              <a:rPr lang="sk" sz="2000" dirty="0"/>
              <a:t>Všetka zver nemusí byť na prvý pohľad vidieť, ale napriek tomu v našom okolí žije.</a:t>
            </a:r>
          </a:p>
          <a:p>
            <a:r>
              <a:rPr lang="sk" sz="2000" dirty="0"/>
              <a:t>Žiaci získajú základnú predstavu ako sa správať v prírode.</a:t>
            </a:r>
          </a:p>
        </p:txBody>
      </p:sp>
    </p:spTree>
    <p:extLst>
      <p:ext uri="{BB962C8B-B14F-4D97-AF65-F5344CB8AC3E}">
        <p14:creationId xmlns:p14="http://schemas.microsoft.com/office/powerpoint/2010/main" val="368192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2EDEE7-F83F-253C-4971-78752C25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" dirty="0">
                <a:solidFill>
                  <a:schemeClr val="accent5">
                    <a:lumMod val="75000"/>
                  </a:schemeClr>
                </a:solidFill>
              </a:rPr>
              <a:t>Druhy zveri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05E7FA-9670-BACB-AB3E-B41B561D9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" sz="2000" dirty="0"/>
              <a:t>Žiaci získajú aspoň základnú predstavu ako jednotlivé zvieratá identifikovať.</a:t>
            </a:r>
          </a:p>
          <a:p>
            <a:r>
              <a:rPr lang="sk" sz="2000" dirty="0"/>
              <a:t>Dokážu identifikovať zver vizuálne.</a:t>
            </a:r>
          </a:p>
          <a:p>
            <a:r>
              <a:rPr lang="sk" sz="2000" dirty="0"/>
              <a:t>Dokážu identifikovať stopy od zveri na zemi, v snehu atď.</a:t>
            </a:r>
          </a:p>
          <a:p>
            <a:r>
              <a:rPr lang="sk" sz="2000" dirty="0"/>
              <a:t>Žiaci získajú predstavu, ako prípadne zver v čase utrpenia prikrmovať.</a:t>
            </a:r>
          </a:p>
        </p:txBody>
      </p:sp>
    </p:spTree>
    <p:extLst>
      <p:ext uri="{BB962C8B-B14F-4D97-AF65-F5344CB8AC3E}">
        <p14:creationId xmlns:p14="http://schemas.microsoft.com/office/powerpoint/2010/main" val="391828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3860C-1E0E-7136-768F-EB4C1EAF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" dirty="0">
                <a:solidFill>
                  <a:schemeClr val="accent5">
                    <a:lumMod val="75000"/>
                  </a:schemeClr>
                </a:solidFill>
              </a:rPr>
              <a:t>Organizácia výučby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FFD935-9F90-04A5-510C-5D0E4998F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" sz="2000" dirty="0"/>
              <a:t>Pre základný úvod do problematiky zo strany učiteľa je možné použiť frontálnu metódu.</a:t>
            </a:r>
          </a:p>
          <a:p>
            <a:r>
              <a:rPr lang="sk" sz="2000" dirty="0"/>
              <a:t>Ďalej pracujú žiaci ideálne vo dvojici.</a:t>
            </a:r>
          </a:p>
          <a:p>
            <a:r>
              <a:rPr lang="sk" sz="2000" dirty="0"/>
              <a:t>Možno je aj samostatná práca žiaka, ale nemusí vyhovovať všetkým žiakom.</a:t>
            </a:r>
          </a:p>
          <a:p>
            <a:r>
              <a:rPr lang="sk" sz="2000" dirty="0"/>
              <a:t>Väčšie skupiny spravidla vedú k nečinnosti ďalších členov skupiny.</a:t>
            </a:r>
          </a:p>
          <a:p>
            <a:r>
              <a:rPr lang="sk" sz="2000" dirty="0"/>
              <a:t>Vzájomná diskusia žiakov vedie k prehĺbeniu kritického myslenia, schopnosti komunikovať, formulovať myšlienky a prezentovať.</a:t>
            </a:r>
          </a:p>
        </p:txBody>
      </p:sp>
    </p:spTree>
    <p:extLst>
      <p:ext uri="{BB962C8B-B14F-4D97-AF65-F5344CB8AC3E}">
        <p14:creationId xmlns:p14="http://schemas.microsoft.com/office/powerpoint/2010/main" val="174076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261A2-3CEE-4200-2CC5-D78E8CFC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" dirty="0">
                <a:solidFill>
                  <a:schemeClr val="accent5">
                    <a:lumMod val="75000"/>
                  </a:schemeClr>
                </a:solidFill>
              </a:rPr>
              <a:t>Úlohy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E7371A-8892-F16E-0794-69B848D61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76155"/>
            <a:ext cx="10515600" cy="47580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" sz="2000" b="1" dirty="0"/>
              <a:t>Úloha:</a:t>
            </a:r>
            <a:r>
              <a:rPr lang="sk" sz="2000" dirty="0"/>
              <a:t> žiaci dokážu pomenovať zvieratá, ktoré videli v zoo. Ďalej dokážu identifikovať zvieratá, ktoré žijú u nás vo voľnej prírode a ktoré sú skôr cudzokrajné.</a:t>
            </a:r>
          </a:p>
          <a:p>
            <a:pPr marL="514350" indent="-514350">
              <a:buFont typeface="+mj-lt"/>
              <a:buAutoNum type="arabicPeriod"/>
            </a:pPr>
            <a:r>
              <a:rPr lang="sk" sz="2000" b="1" dirty="0"/>
              <a:t>Úloha:</a:t>
            </a:r>
            <a:r>
              <a:rPr lang="sk" sz="2000" dirty="0"/>
              <a:t> žiaci dokážu pomenovať voľne žijúce druhy zveri v našom prostredí na základe vzhľadu.</a:t>
            </a:r>
          </a:p>
          <a:p>
            <a:pPr marL="514350" indent="-514350">
              <a:buFont typeface="+mj-lt"/>
              <a:buAutoNum type="arabicPeriod"/>
            </a:pPr>
            <a:r>
              <a:rPr lang="sk" sz="2000" b="1" dirty="0"/>
              <a:t>Úloha:</a:t>
            </a:r>
            <a:r>
              <a:rPr lang="sk" sz="2000" dirty="0"/>
              <a:t> žiaci dokážu k jednotlivým druhom zveri priradiť ich stopy.</a:t>
            </a:r>
          </a:p>
          <a:p>
            <a:pPr marL="514350" indent="-514350">
              <a:buFont typeface="+mj-lt"/>
              <a:buAutoNum type="arabicPeriod"/>
            </a:pPr>
            <a:r>
              <a:rPr lang="sk" sz="2000" b="1" dirty="0"/>
              <a:t>Úloha:</a:t>
            </a:r>
            <a:r>
              <a:rPr lang="sk" sz="2000" dirty="0"/>
              <a:t> žiaci dokážu </a:t>
            </a:r>
            <a:r>
              <a:rPr lang="sk" sz="2000" dirty="0" smtClean="0"/>
              <a:t>určiť, ako </a:t>
            </a:r>
            <a:r>
              <a:rPr lang="sk" sz="2000" dirty="0"/>
              <a:t>zveri doplniť prirodzenú stravu predovšetkým v čase </a:t>
            </a:r>
            <a:r>
              <a:rPr lang="sk" sz="2000" dirty="0" smtClean="0"/>
              <a:t>nedostatku – v zime.</a:t>
            </a:r>
            <a:endParaRPr lang="sk" sz="2000" dirty="0"/>
          </a:p>
          <a:p>
            <a:pPr marL="514350" indent="-514350">
              <a:buFont typeface="+mj-lt"/>
              <a:buAutoNum type="arabicPeriod"/>
            </a:pPr>
            <a:r>
              <a:rPr lang="sk" sz="2000" b="1" dirty="0"/>
              <a:t>Úloha:</a:t>
            </a:r>
            <a:r>
              <a:rPr lang="sk" sz="2000" dirty="0"/>
              <a:t> exkurzia – prípadná realizácia prehlbuje teoretické znalosti a zapamätanie učiva </a:t>
            </a:r>
            <a:r>
              <a:rPr lang="sk" sz="2000" dirty="0" smtClean="0"/>
              <a:t>cez zážitok.</a:t>
            </a:r>
            <a:endParaRPr lang="sk" sz="2000" dirty="0"/>
          </a:p>
        </p:txBody>
      </p:sp>
    </p:spTree>
    <p:extLst>
      <p:ext uri="{BB962C8B-B14F-4D97-AF65-F5344CB8AC3E}">
        <p14:creationId xmlns:p14="http://schemas.microsoft.com/office/powerpoint/2010/main" val="342882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261A2-3CEE-4200-2CC5-D78E8CFC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" dirty="0">
                <a:solidFill>
                  <a:schemeClr val="accent5">
                    <a:lumMod val="75000"/>
                  </a:schemeClr>
                </a:solidFill>
              </a:rPr>
              <a:t>Metodika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E7371A-8892-F16E-0794-69B848D61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800"/>
              </a:spcAft>
              <a:buFont typeface="Symbol" pitchFamily="2" charset="2"/>
              <a:buChar char=""/>
            </a:pPr>
            <a:r>
              <a:rPr lang="sk" sz="2000" dirty="0"/>
              <a:t>Organizácia je závislá predovšetkým na možnostiach využitia výpočtovej techniky.</a:t>
            </a:r>
          </a:p>
          <a:p>
            <a:pPr marL="342900" indent="-342900">
              <a:spcAft>
                <a:spcPts val="800"/>
              </a:spcAft>
              <a:buFont typeface="Symbol" pitchFamily="2" charset="2"/>
              <a:buChar char=""/>
            </a:pPr>
            <a:r>
              <a:rPr lang="sk" sz="2000" dirty="0"/>
              <a:t>Vlastné úlohy sú koncipované na 2 </a:t>
            </a:r>
            <a:r>
              <a:rPr lang="sk" sz="2000" dirty="0" err="1"/>
              <a:t>x </a:t>
            </a:r>
            <a:r>
              <a:rPr lang="sk" sz="2000" dirty="0"/>
              <a:t>45 min, podľa časových možností nie je nutné splniť všetky úlohy.</a:t>
            </a:r>
            <a:endParaRPr lang="cs-CZ" sz="2000" dirty="0"/>
          </a:p>
          <a:p>
            <a:pPr marL="342900" indent="-342900">
              <a:spcAft>
                <a:spcPts val="800"/>
              </a:spcAft>
              <a:buFont typeface="Symbol" pitchFamily="2" charset="2"/>
              <a:buChar char=""/>
            </a:pPr>
            <a:r>
              <a:rPr lang="sk" sz="2000" dirty="0"/>
              <a:t>Frontálna výučba, skupinová výučba, individuálna výučba, projektová výučba, výučba vo dvojici a riadená </a:t>
            </a:r>
            <a:r>
              <a:rPr lang="sk" sz="2000" dirty="0" smtClean="0"/>
              <a:t>diskusia.</a:t>
            </a:r>
            <a:endParaRPr lang="sk" sz="2000" dirty="0"/>
          </a:p>
          <a:p>
            <a:pPr marL="342900" lvl="0" indent="-342900">
              <a:spcAft>
                <a:spcPts val="800"/>
              </a:spcAft>
              <a:buFont typeface="Symbol" pitchFamily="2" charset="2"/>
              <a:buChar char=""/>
            </a:pPr>
            <a:r>
              <a:rPr lang="sk" sz="2000" dirty="0"/>
              <a:t>Technické zabezpečenie výučby – na účely zisťovania informácií je potrebné využiť internet, možné využiť PC učebňu, tablety s pripojením na internet, prípadne telefóny žiakov.</a:t>
            </a:r>
          </a:p>
        </p:txBody>
      </p:sp>
    </p:spTree>
    <p:extLst>
      <p:ext uri="{BB962C8B-B14F-4D97-AF65-F5344CB8AC3E}">
        <p14:creationId xmlns:p14="http://schemas.microsoft.com/office/powerpoint/2010/main" val="358741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261A2-3CEE-4200-2CC5-D78E8CFC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209" y="452201"/>
            <a:ext cx="8911687" cy="863884"/>
          </a:xfrm>
        </p:spPr>
        <p:txBody>
          <a:bodyPr/>
          <a:lstStyle/>
          <a:p>
            <a:r>
              <a:rPr lang="sk" dirty="0">
                <a:solidFill>
                  <a:schemeClr val="accent5">
                    <a:lumMod val="75000"/>
                  </a:schemeClr>
                </a:solidFill>
              </a:rPr>
              <a:t>Metodika – riešenie úloh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E7371A-8892-F16E-0794-69B848D61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327" y="1454417"/>
            <a:ext cx="10515600" cy="4758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" sz="2000" dirty="0"/>
              <a:t>1. </a:t>
            </a:r>
            <a:r>
              <a:rPr lang="sk" sz="2000" b="1" dirty="0"/>
              <a:t>Úloha:</a:t>
            </a:r>
            <a:r>
              <a:rPr lang="sk" sz="2000" dirty="0"/>
              <a:t> žiaci dokážu pomenovať zvieratá, ktoré videli v zoo. Ďalej dokážu identifikovať zvieratá, ktoré žijú u nás vo voľnej prírode a ktoré sú skôr cudzokrajné.</a:t>
            </a:r>
          </a:p>
          <a:p>
            <a:pPr marL="0" indent="0">
              <a:buNone/>
            </a:pPr>
            <a:r>
              <a:rPr lang="sk" sz="2000" dirty="0"/>
              <a:t>2. </a:t>
            </a:r>
            <a:r>
              <a:rPr lang="sk" sz="2000" b="1" dirty="0"/>
              <a:t>Úloha:</a:t>
            </a:r>
            <a:r>
              <a:rPr lang="sk" sz="2000" dirty="0"/>
              <a:t> žiaci dokážu pomenovať voľne žijúce druhy zveri v našom prostredí na základe vzhľadu.</a:t>
            </a:r>
          </a:p>
          <a:p>
            <a:pPr marL="0" indent="0">
              <a:buNone/>
            </a:pPr>
            <a:r>
              <a:rPr lang="sk" sz="2000" dirty="0"/>
              <a:t>3. </a:t>
            </a:r>
            <a:r>
              <a:rPr lang="sk" sz="2000" b="1" dirty="0"/>
              <a:t>Úloha:</a:t>
            </a:r>
            <a:r>
              <a:rPr lang="sk" sz="2000" dirty="0"/>
              <a:t> žiaci dokážu k jednotlivým druhom zveri priradiť ich stopy.</a:t>
            </a:r>
          </a:p>
          <a:p>
            <a:pPr marL="0" indent="0">
              <a:buNone/>
            </a:pPr>
            <a:r>
              <a:rPr lang="sk" sz="2000" dirty="0"/>
              <a:t>Riešenie úlohy 2 a 3 je na nasledujúcich obrázkoch: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Obrázek 3" descr="Obsah obrázku savec, tráva, venku, Suchozemský živočich&#10;&#10;Popis byl vytvořen automaticky">
            <a:extLst>
              <a:ext uri="{FF2B5EF4-FFF2-40B4-BE49-F238E27FC236}">
                <a16:creationId xmlns:a16="http://schemas.microsoft.com/office/drawing/2014/main" id="{556822F7-C10F-76C3-2BA3-7F3FAF73C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4051423"/>
            <a:ext cx="2197277" cy="155065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E94D860-1308-BBE2-6910-D118E14AB5CE}"/>
              </a:ext>
            </a:extLst>
          </p:cNvPr>
          <p:cNvSpPr txBox="1"/>
          <p:nvPr/>
        </p:nvSpPr>
        <p:spPr>
          <a:xfrm>
            <a:off x="1686629" y="5625829"/>
            <a:ext cx="115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" dirty="0"/>
              <a:t>Muflón</a:t>
            </a:r>
          </a:p>
        </p:txBody>
      </p:sp>
      <p:pic>
        <p:nvPicPr>
          <p:cNvPr id="7" name="Obrázek 6" descr="Obsah obrázku savec, tráva, venku, zvířata ve volné přírodě&#10;&#10;Popis byl vytvořen automaticky">
            <a:extLst>
              <a:ext uri="{FF2B5EF4-FFF2-40B4-BE49-F238E27FC236}">
                <a16:creationId xmlns:a16="http://schemas.microsoft.com/office/drawing/2014/main" id="{452C03EE-0BBD-23BC-5B2E-7A18EA752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523" y="4051423"/>
            <a:ext cx="1703372" cy="1550656"/>
          </a:xfrm>
          <a:prstGeom prst="rect">
            <a:avLst/>
          </a:prstGeom>
        </p:spPr>
      </p:pic>
      <p:pic>
        <p:nvPicPr>
          <p:cNvPr id="9" name="Obrázek 8" descr="Obsah obrázku savec, jezevec, venku, Suchozemský živočich&#10;&#10;Popis byl vytvořen automaticky">
            <a:extLst>
              <a:ext uri="{FF2B5EF4-FFF2-40B4-BE49-F238E27FC236}">
                <a16:creationId xmlns:a16="http://schemas.microsoft.com/office/drawing/2014/main" id="{589F32DA-BF55-0936-30A7-EED3D98D2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994" y="4044555"/>
            <a:ext cx="3046583" cy="1557523"/>
          </a:xfrm>
          <a:prstGeom prst="rect">
            <a:avLst/>
          </a:prstGeom>
        </p:spPr>
      </p:pic>
      <p:pic>
        <p:nvPicPr>
          <p:cNvPr id="11" name="Obrázek 10" descr="Obsah obrázku savec, liška, Červená liška, Liška šedohnědá&#10;&#10;Popis byl vytvořen automaticky">
            <a:extLst>
              <a:ext uri="{FF2B5EF4-FFF2-40B4-BE49-F238E27FC236}">
                <a16:creationId xmlns:a16="http://schemas.microsoft.com/office/drawing/2014/main" id="{E3EF5775-5335-3402-2CE0-7489478E1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5439" y="4044555"/>
            <a:ext cx="2775785" cy="155752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DFE366B-8C17-065D-24F6-B40A087E29ED}"/>
              </a:ext>
            </a:extLst>
          </p:cNvPr>
          <p:cNvSpPr txBox="1"/>
          <p:nvPr/>
        </p:nvSpPr>
        <p:spPr>
          <a:xfrm>
            <a:off x="3543376" y="5602079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" dirty="0" smtClean="0"/>
              <a:t>Srnec </a:t>
            </a:r>
            <a:r>
              <a:rPr lang="sk" dirty="0"/>
              <a:t>obyčajný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2BE6EA9-EDE4-78C8-BF85-86900637B101}"/>
              </a:ext>
            </a:extLst>
          </p:cNvPr>
          <p:cNvSpPr txBox="1"/>
          <p:nvPr/>
        </p:nvSpPr>
        <p:spPr>
          <a:xfrm>
            <a:off x="6230443" y="5547022"/>
            <a:ext cx="146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" dirty="0"/>
              <a:t>Jazvec lesný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9994C25-1923-4BD4-834F-E9D34ADB4944}"/>
              </a:ext>
            </a:extLst>
          </p:cNvPr>
          <p:cNvSpPr txBox="1"/>
          <p:nvPr/>
        </p:nvSpPr>
        <p:spPr>
          <a:xfrm>
            <a:off x="9440340" y="5547022"/>
            <a:ext cx="149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" dirty="0"/>
              <a:t>Líška obyčajná</a:t>
            </a:r>
          </a:p>
        </p:txBody>
      </p:sp>
      <p:pic>
        <p:nvPicPr>
          <p:cNvPr id="16" name="Obrázek 15" descr="Obsah obrázku text, Písmo, bílé, černá&#10;&#10;Popis byl vytvořen automaticky">
            <a:extLst>
              <a:ext uri="{FF2B5EF4-FFF2-40B4-BE49-F238E27FC236}">
                <a16:creationId xmlns:a16="http://schemas.microsoft.com/office/drawing/2014/main" id="{9FBCB7FF-0724-3C0F-1ACE-B24D7EAB4E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856" y="6081241"/>
            <a:ext cx="3117508" cy="576739"/>
          </a:xfrm>
          <a:prstGeom prst="rect">
            <a:avLst/>
          </a:prstGeom>
        </p:spPr>
      </p:pic>
      <p:pic>
        <p:nvPicPr>
          <p:cNvPr id="18" name="Obrázek 17" descr="Obsah obrázku snímek obrazovky, text&#10;&#10;Popis byl vytvořen automaticky">
            <a:extLst>
              <a:ext uri="{FF2B5EF4-FFF2-40B4-BE49-F238E27FC236}">
                <a16:creationId xmlns:a16="http://schemas.microsoft.com/office/drawing/2014/main" id="{FFC46C64-B213-BCD3-0FCD-0029CB1092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4420" y="6081240"/>
            <a:ext cx="2608436" cy="576740"/>
          </a:xfrm>
          <a:prstGeom prst="rect">
            <a:avLst/>
          </a:prstGeom>
        </p:spPr>
      </p:pic>
      <p:pic>
        <p:nvPicPr>
          <p:cNvPr id="20" name="Obrázek 19" descr="Obsah obrázku text, Písmo, symbol, logo&#10;&#10;Popis byl vytvořen automaticky">
            <a:extLst>
              <a:ext uri="{FF2B5EF4-FFF2-40B4-BE49-F238E27FC236}">
                <a16:creationId xmlns:a16="http://schemas.microsoft.com/office/drawing/2014/main" id="{76375B64-3F1F-5545-0BC8-B1B8642106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364" y="6091843"/>
            <a:ext cx="3117508" cy="576739"/>
          </a:xfrm>
          <a:prstGeom prst="rect">
            <a:avLst/>
          </a:prstGeom>
        </p:spPr>
      </p:pic>
      <p:pic>
        <p:nvPicPr>
          <p:cNvPr id="24" name="Obrázek 23" descr="Obsah obrázku snímek obrazovky, text, černobílá&#10;&#10;Popis byl vytvořen automaticky">
            <a:extLst>
              <a:ext uri="{FF2B5EF4-FFF2-40B4-BE49-F238E27FC236}">
                <a16:creationId xmlns:a16="http://schemas.microsoft.com/office/drawing/2014/main" id="{E4CC9519-E500-5924-6BEC-6AE4DD24C4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462" y="6074423"/>
            <a:ext cx="2225219" cy="5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0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261A2-3CEE-4200-2CC5-D78E8CFC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548" y="552949"/>
            <a:ext cx="8911687" cy="852998"/>
          </a:xfrm>
        </p:spPr>
        <p:txBody>
          <a:bodyPr/>
          <a:lstStyle/>
          <a:p>
            <a:r>
              <a:rPr lang="sk" dirty="0">
                <a:solidFill>
                  <a:schemeClr val="accent5">
                    <a:lumMod val="75000"/>
                  </a:schemeClr>
                </a:solidFill>
              </a:rPr>
              <a:t>Metodika – riešenie úloh</a:t>
            </a:r>
          </a:p>
        </p:txBody>
      </p:sp>
      <p:pic>
        <p:nvPicPr>
          <p:cNvPr id="8" name="Zástupný obsah 7" descr="Obsah obrázku savec, kočka divoká, venku, kočka&#10;&#10;Popis byl vytvořen automaticky">
            <a:extLst>
              <a:ext uri="{FF2B5EF4-FFF2-40B4-BE49-F238E27FC236}">
                <a16:creationId xmlns:a16="http://schemas.microsoft.com/office/drawing/2014/main" id="{379ADE97-2D9E-763A-F472-DD4AD20FC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667" y="1381369"/>
            <a:ext cx="2091025" cy="2228392"/>
          </a:xfrm>
        </p:spPr>
      </p:pic>
      <p:pic>
        <p:nvPicPr>
          <p:cNvPr id="12" name="Obrázek 11" descr="Obsah obrázku savec, vlk, psovité šelmy, Vlčák&#10;&#10;Popis byl vytvořen automaticky">
            <a:extLst>
              <a:ext uri="{FF2B5EF4-FFF2-40B4-BE49-F238E27FC236}">
                <a16:creationId xmlns:a16="http://schemas.microsoft.com/office/drawing/2014/main" id="{0EFFC84E-43A0-7835-E032-93760B638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305" y="1380267"/>
            <a:ext cx="1308583" cy="2499276"/>
          </a:xfrm>
          <a:prstGeom prst="rect">
            <a:avLst/>
          </a:prstGeom>
        </p:spPr>
      </p:pic>
      <p:pic>
        <p:nvPicPr>
          <p:cNvPr id="14" name="Obrázek 13" descr="Obsah obrázku savec, venku, medvěd, Medvěd hnědý&#10;&#10;Popis byl vytvořen automaticky">
            <a:extLst>
              <a:ext uri="{FF2B5EF4-FFF2-40B4-BE49-F238E27FC236}">
                <a16:creationId xmlns:a16="http://schemas.microsoft.com/office/drawing/2014/main" id="{18BBC90D-6F11-A33F-7088-C7316D3CE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501" y="1380267"/>
            <a:ext cx="2503893" cy="2229494"/>
          </a:xfrm>
          <a:prstGeom prst="rect">
            <a:avLst/>
          </a:prstGeom>
        </p:spPr>
      </p:pic>
      <p:pic>
        <p:nvPicPr>
          <p:cNvPr id="16" name="Obrázek 15" descr="Obsah obrázku pták, bažantovití, zobák, pero&#10;&#10;Popis byl vytvořen automaticky">
            <a:extLst>
              <a:ext uri="{FF2B5EF4-FFF2-40B4-BE49-F238E27FC236}">
                <a16:creationId xmlns:a16="http://schemas.microsoft.com/office/drawing/2014/main" id="{6469C1E5-F70C-5EE9-7E26-E66A27302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006" y="1380266"/>
            <a:ext cx="2294655" cy="2244407"/>
          </a:xfrm>
          <a:prstGeom prst="rect">
            <a:avLst/>
          </a:prstGeom>
        </p:spPr>
      </p:pic>
      <p:pic>
        <p:nvPicPr>
          <p:cNvPr id="18" name="Obrázek 17" descr="Obsah obrázku savec, prase, čenich, kanec&#10;&#10;Popis byl vytvořen automaticky">
            <a:extLst>
              <a:ext uri="{FF2B5EF4-FFF2-40B4-BE49-F238E27FC236}">
                <a16:creationId xmlns:a16="http://schemas.microsoft.com/office/drawing/2014/main" id="{B02B7D17-3F14-DBB9-66BE-906950E24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3272" y="1380266"/>
            <a:ext cx="2862189" cy="223486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5C0BACB0-F3A8-7261-2331-4354AEC81ADB}"/>
              </a:ext>
            </a:extLst>
          </p:cNvPr>
          <p:cNvSpPr txBox="1"/>
          <p:nvPr/>
        </p:nvSpPr>
        <p:spPr>
          <a:xfrm>
            <a:off x="823800" y="3681298"/>
            <a:ext cx="138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" dirty="0"/>
              <a:t>Rys ostrovid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03BB73C-A72C-52B8-2199-0D52A7367F4C}"/>
              </a:ext>
            </a:extLst>
          </p:cNvPr>
          <p:cNvSpPr txBox="1"/>
          <p:nvPr/>
        </p:nvSpPr>
        <p:spPr>
          <a:xfrm>
            <a:off x="2637692" y="3924490"/>
            <a:ext cx="126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" dirty="0"/>
              <a:t>Vlk obyčajný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F7A2251-F469-F348-BB91-17F112E472A2}"/>
              </a:ext>
            </a:extLst>
          </p:cNvPr>
          <p:cNvSpPr txBox="1"/>
          <p:nvPr/>
        </p:nvSpPr>
        <p:spPr>
          <a:xfrm>
            <a:off x="4506061" y="3714816"/>
            <a:ext cx="162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" dirty="0"/>
              <a:t>Medveď hnedý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7D2C145-375C-3675-8A15-391938C5D2B1}"/>
              </a:ext>
            </a:extLst>
          </p:cNvPr>
          <p:cNvSpPr txBox="1"/>
          <p:nvPr/>
        </p:nvSpPr>
        <p:spPr>
          <a:xfrm>
            <a:off x="6987630" y="3729646"/>
            <a:ext cx="164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" dirty="0"/>
              <a:t>Bažant obyčajný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E663940-7C0F-E77A-A761-BBB7EDEBB021}"/>
              </a:ext>
            </a:extLst>
          </p:cNvPr>
          <p:cNvSpPr txBox="1"/>
          <p:nvPr/>
        </p:nvSpPr>
        <p:spPr>
          <a:xfrm>
            <a:off x="9898881" y="3729646"/>
            <a:ext cx="143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" dirty="0"/>
              <a:t>Prasa divoké</a:t>
            </a:r>
          </a:p>
        </p:txBody>
      </p:sp>
      <p:pic>
        <p:nvPicPr>
          <p:cNvPr id="25" name="Obrázek 24" descr="Obsah obrázku letadlo, let, Vojenské letadlo, křídlo&#10;&#10;Popis byl vytvořen automaticky">
            <a:extLst>
              <a:ext uri="{FF2B5EF4-FFF2-40B4-BE49-F238E27FC236}">
                <a16:creationId xmlns:a16="http://schemas.microsoft.com/office/drawing/2014/main" id="{7821BEFE-ADB2-E3B5-EFE9-ECEC9E75FD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9394" y="4315447"/>
            <a:ext cx="2620806" cy="462359"/>
          </a:xfrm>
          <a:prstGeom prst="rect">
            <a:avLst/>
          </a:prstGeom>
        </p:spPr>
      </p:pic>
      <p:pic>
        <p:nvPicPr>
          <p:cNvPr id="27" name="Obrázek 26" descr="Obsah obrázku text, kresba, skica&#10;&#10;Popis byl vytvořen automaticky">
            <a:extLst>
              <a:ext uri="{FF2B5EF4-FFF2-40B4-BE49-F238E27FC236}">
                <a16:creationId xmlns:a16="http://schemas.microsoft.com/office/drawing/2014/main" id="{3DAA498A-9F9C-D2E1-E690-099EFFBE7F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8542" y="5299921"/>
            <a:ext cx="2377810" cy="573542"/>
          </a:xfrm>
          <a:prstGeom prst="rect">
            <a:avLst/>
          </a:prstGeom>
        </p:spPr>
      </p:pic>
      <p:pic>
        <p:nvPicPr>
          <p:cNvPr id="29" name="Obrázek 28" descr="Obsah obrázku text, Písmo, symbol, logo&#10;&#10;Popis byl vytvořen automaticky">
            <a:extLst>
              <a:ext uri="{FF2B5EF4-FFF2-40B4-BE49-F238E27FC236}">
                <a16:creationId xmlns:a16="http://schemas.microsoft.com/office/drawing/2014/main" id="{90C2DB99-AF21-6324-8893-F9A1A4B1C4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1596" y="4440028"/>
            <a:ext cx="2540000" cy="483186"/>
          </a:xfrm>
          <a:prstGeom prst="rect">
            <a:avLst/>
          </a:prstGeom>
        </p:spPr>
      </p:pic>
      <p:pic>
        <p:nvPicPr>
          <p:cNvPr id="31" name="Obrázek 30" descr="Obsah obrázku text&#10;&#10;Popis byl vytvořen automaticky">
            <a:extLst>
              <a:ext uri="{FF2B5EF4-FFF2-40B4-BE49-F238E27FC236}">
                <a16:creationId xmlns:a16="http://schemas.microsoft.com/office/drawing/2014/main" id="{61AF5825-59BF-153D-3AD4-1EEBFDD842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724" y="5289263"/>
            <a:ext cx="2540000" cy="584200"/>
          </a:xfrm>
          <a:prstGeom prst="rect">
            <a:avLst/>
          </a:prstGeom>
        </p:spPr>
      </p:pic>
      <p:pic>
        <p:nvPicPr>
          <p:cNvPr id="33" name="Obrázek 32" descr="Obsah obrázku kresba, skica, text, kreslené&#10;&#10;Popis byl vytvořen automaticky">
            <a:extLst>
              <a:ext uri="{FF2B5EF4-FFF2-40B4-BE49-F238E27FC236}">
                <a16:creationId xmlns:a16="http://schemas.microsoft.com/office/drawing/2014/main" id="{BB3A0D7C-7DB5-AA0D-7622-65014F522D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30445" y="5098763"/>
            <a:ext cx="25273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07446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</TotalTime>
  <Words>965</Words>
  <Application>Microsoft Office PowerPoint</Application>
  <PresentationFormat>Širokouhlá</PresentationFormat>
  <Paragraphs>73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Franklin Gothic Book</vt:lpstr>
      <vt:lpstr>Symbol</vt:lpstr>
      <vt:lpstr>Times New Roman</vt:lpstr>
      <vt:lpstr>Verdana</vt:lpstr>
      <vt:lpstr>Wingdings 3</vt:lpstr>
      <vt:lpstr>Dym</vt:lpstr>
      <vt:lpstr>10. Vzťah prírody a civilizácie</vt:lpstr>
      <vt:lpstr>Úvod do témy</vt:lpstr>
      <vt:lpstr>Ciele</vt:lpstr>
      <vt:lpstr>Druhy zveri</vt:lpstr>
      <vt:lpstr>Organizácia výučby</vt:lpstr>
      <vt:lpstr>Úlohy</vt:lpstr>
      <vt:lpstr>Metodika</vt:lpstr>
      <vt:lpstr>Metodika – riešenie úloh</vt:lpstr>
      <vt:lpstr>Metodika – riešenie úloh</vt:lpstr>
      <vt:lpstr>Metodika – riešenie úloh</vt:lpstr>
      <vt:lpstr>Metodika – riešenie úloh</vt:lpstr>
      <vt:lpstr>Metodika – kontrolná otázka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Přírodní zdroje</dc:title>
  <dc:creator>Mgr. Pavel Moc, Ph.D.</dc:creator>
  <cp:lastModifiedBy>Dagmar Sadovska</cp:lastModifiedBy>
  <cp:revision>17</cp:revision>
  <dcterms:created xsi:type="dcterms:W3CDTF">2024-04-18T06:40:41Z</dcterms:created>
  <dcterms:modified xsi:type="dcterms:W3CDTF">2024-12-18T13:18:29Z</dcterms:modified>
</cp:coreProperties>
</file>