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647" r:id="rId2"/>
    <p:sldId id="651" r:id="rId3"/>
    <p:sldId id="257" r:id="rId4"/>
    <p:sldId id="258" r:id="rId5"/>
    <p:sldId id="259" r:id="rId6"/>
    <p:sldId id="260" r:id="rId7"/>
    <p:sldId id="648" r:id="rId8"/>
    <p:sldId id="649" r:id="rId9"/>
    <p:sldId id="650" r:id="rId10"/>
    <p:sldId id="261" r:id="rId11"/>
  </p:sldIdLst>
  <p:sldSz cx="12192000" cy="6858000"/>
  <p:notesSz cx="6858000" cy="9144000"/>
  <p:defaultTextStyle>
    <a:defPPr>
      <a:defRPr lang="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51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775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5281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417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1227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408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827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584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485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83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62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0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714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602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129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284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D2EFC-7055-45A6-9D85-D2D7DB613E74}" type="datetimeFigureOut">
              <a:rPr lang="cs-CZ" smtClean="0"/>
              <a:t>18.12.2024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EC85560-5D1E-46D0-9817-23413D1936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1151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ĺžnik 5"/>
          <p:cNvSpPr/>
          <p:nvPr/>
        </p:nvSpPr>
        <p:spPr>
          <a:xfrm>
            <a:off x="1524001" y="918425"/>
            <a:ext cx="9144000" cy="40011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sk" sz="800" dirty="0" smtClean="0">
                <a:ea typeface="Verdana" panose="020B0604030504040204" pitchFamily="34" charset="0"/>
                <a:cs typeface="Verdana" panose="020B0604030504040204" pitchFamily="34" charset="0"/>
              </a:rPr>
              <a:t>Projekt</a:t>
            </a:r>
            <a:r>
              <a:rPr lang="sk" sz="800" b="1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sk" sz="800" b="1" dirty="0"/>
              <a:t>Innovative STEPS </a:t>
            </a:r>
            <a:r>
              <a:rPr lang="sk" sz="800" dirty="0" smtClean="0"/>
              <a:t>(Innovative </a:t>
            </a:r>
            <a:r>
              <a:rPr lang="sk" sz="800" dirty="0"/>
              <a:t>SusTainability Education for Prosperous Schools )</a:t>
            </a:r>
            <a:endParaRPr lang="sk-SK" sz="800" dirty="0"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sk" sz="800" dirty="0" smtClean="0">
                <a:ea typeface="Verdana" panose="020B0604030504040204" pitchFamily="34" charset="0"/>
                <a:cs typeface="Verdana" panose="020B0604030504040204" pitchFamily="34" charset="0"/>
              </a:rPr>
              <a:t>ID číslo projektu </a:t>
            </a:r>
            <a:r>
              <a:rPr lang="sk" sz="800" dirty="0"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r>
              <a:rPr lang="sk" sz="800" dirty="0"/>
              <a:t>2022-1-SK01-KA220-SCH-000085417</a:t>
            </a:r>
            <a:r>
              <a:rPr lang="sk" sz="8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711469" y="1961223"/>
            <a:ext cx="87639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" sz="8000" b="1" dirty="0">
                <a:solidFill>
                  <a:schemeClr val="accent6">
                    <a:lumMod val="75000"/>
                  </a:schemeClr>
                </a:solidFill>
              </a:rPr>
              <a:t>1. Ekosystém</a:t>
            </a:r>
          </a:p>
        </p:txBody>
      </p:sp>
      <p:pic>
        <p:nvPicPr>
          <p:cNvPr id="11" name="Obrázok 10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566747" y="176091"/>
            <a:ext cx="1501768" cy="56344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Picture 9" descr="C:\Users\d.sadovska\Desktop\zs plzen.jp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389951" y="5990167"/>
            <a:ext cx="1159353" cy="608583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Picture 6" descr="\\raabesksrvfs02v\Spolocny\VO\Erasmus+2022_Sk\loga\Obezitologicka asociacia - logo\EN farba.jpg"/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38854" y="5969977"/>
            <a:ext cx="909655" cy="58861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5" name="Picture 7"/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4151783" y="5969977"/>
            <a:ext cx="1070847" cy="666591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6" name="Picture 5" descr="C:\Users\d.sadovska\Desktop\LOGA_EXPOL_NOVE 2022\logo-expol-pedagogika-22.png"/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5329358" y="6103087"/>
            <a:ext cx="802136" cy="479687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7" name="Picture 8" descr="\\raabesksrvfs02v\Spolocny\VO\Erasmus+2022_Sk\loga\ZS JP Majcichov - logo\maly palarik anj.jpg"/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6550740" y="5903454"/>
            <a:ext cx="702914" cy="71854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8" name="Obrázok 17"/>
          <p:cNvPicPr/>
          <p:nvPr/>
        </p:nvPicPr>
        <p:blipFill>
          <a:blip r:embed="rId8"/>
          <a:srcRect l="619" t="15000" r="86535" b="62930"/>
          <a:stretch>
            <a:fillRect/>
          </a:stretch>
        </p:blipFill>
        <p:spPr>
          <a:xfrm>
            <a:off x="7719264" y="5903454"/>
            <a:ext cx="874145" cy="733113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9" name="Obrázok 18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5940" y="5990167"/>
            <a:ext cx="1149519" cy="5387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59579A5D-E5F0-2858-A60C-72339F1A10E8}"/>
              </a:ext>
            </a:extLst>
          </p:cNvPr>
          <p:cNvSpPr txBox="1">
            <a:spLocks/>
          </p:cNvSpPr>
          <p:nvPr/>
        </p:nvSpPr>
        <p:spPr>
          <a:xfrm>
            <a:off x="671682" y="33583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" sz="4800" i="1" dirty="0"/>
              <a:t>Poster Ekosystém</a:t>
            </a:r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974" y="174547"/>
            <a:ext cx="3021378" cy="734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456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77734C-A210-370E-73D4-AD0357438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Téma 1: Ako rozdeľujeme ekosystémy?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2FD0C1-98F1-49F9-5805-EFCAE07CD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sk" dirty="0"/>
              <a:t>Prirodzený a vesmírny</a:t>
            </a:r>
          </a:p>
          <a:p>
            <a:pPr marL="514350" indent="-514350">
              <a:buAutoNum type="alphaLcParenR"/>
            </a:pPr>
            <a:r>
              <a:rPr lang="sk" b="1" dirty="0"/>
              <a:t>Prirodzený a umelý</a:t>
            </a:r>
          </a:p>
          <a:p>
            <a:pPr marL="514350" indent="-514350">
              <a:buAutoNum type="alphaLcParenR"/>
            </a:pPr>
            <a:r>
              <a:rPr lang="sk" dirty="0"/>
              <a:t>Prírodné a umelý</a:t>
            </a:r>
          </a:p>
          <a:p>
            <a:pPr marL="514350" indent="-514350">
              <a:buAutoNum type="alphaLcParenR"/>
            </a:pPr>
            <a:r>
              <a:rPr lang="sk" dirty="0"/>
              <a:t>Neviem</a:t>
            </a:r>
          </a:p>
        </p:txBody>
      </p:sp>
    </p:spTree>
    <p:extLst>
      <p:ext uri="{BB962C8B-B14F-4D97-AF65-F5344CB8AC3E}">
        <p14:creationId xmlns:p14="http://schemas.microsoft.com/office/powerpoint/2010/main" val="3414652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solidFill>
                  <a:schemeClr val="accent5">
                    <a:lumMod val="75000"/>
                  </a:schemeClr>
                </a:solidFill>
              </a:rPr>
              <a:t>Úvod do témy</a:t>
            </a:r>
            <a:endParaRPr lang="sk-SK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Ekosystém </a:t>
            </a:r>
            <a:r>
              <a:rPr lang="sk-SK" dirty="0"/>
              <a:t>je všeobecný pojem pre systém živých a neživých zložiek životného prostredia, ktoré sú </a:t>
            </a:r>
            <a:r>
              <a:rPr lang="sk-SK" dirty="0" smtClean="0"/>
              <a:t>určitým spôsobom </a:t>
            </a:r>
            <a:r>
              <a:rPr lang="sk-SK" dirty="0"/>
              <a:t>prepojené. Môžu byť rôzne veľké, ale aj tie najmenšie tvoria dôležitú zložku prírody</a:t>
            </a:r>
            <a:r>
              <a:rPr lang="sk-SK" dirty="0" smtClean="0"/>
              <a:t>. </a:t>
            </a:r>
            <a:endParaRPr lang="sk-SK" dirty="0"/>
          </a:p>
          <a:p>
            <a:pPr marL="0" indent="0">
              <a:buNone/>
            </a:pPr>
            <a:r>
              <a:rPr lang="sk-SK" dirty="0"/>
              <a:t>Niektoré z nich ovplyvňujú jej rovnováhu.</a:t>
            </a:r>
          </a:p>
          <a:p>
            <a:pPr marL="0" indent="0">
              <a:buNone/>
            </a:pPr>
            <a:r>
              <a:rPr lang="sk-SK" dirty="0"/>
              <a:t>Niektoré ekosystémy sú pod neustálym tlakom ľudských zásahov a klimatických zmien, čo môže </a:t>
            </a:r>
            <a:r>
              <a:rPr lang="sk-SK" dirty="0" smtClean="0"/>
              <a:t>viesť k </a:t>
            </a:r>
            <a:r>
              <a:rPr lang="sk-SK" dirty="0"/>
              <a:t>ich kolapsu alebo dokonca zániku. Príroda však poskytuje životne dôležité funkcie pre blahobyt človeka</a:t>
            </a:r>
            <a:r>
              <a:rPr lang="sk-SK" dirty="0" smtClean="0"/>
              <a:t>, a </a:t>
            </a:r>
            <a:r>
              <a:rPr lang="sk-SK" dirty="0"/>
              <a:t>preto je veľmi dôležité, aby ľudia venovali pozornosť tejto problematike a zabezpečili zdravie </a:t>
            </a:r>
            <a:r>
              <a:rPr lang="sk-SK" dirty="0" smtClean="0"/>
              <a:t>všetkých ekosystémov</a:t>
            </a:r>
            <a:r>
              <a:rPr lang="sk-SK" dirty="0"/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45160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07422-700F-4709-EB28-529B41F35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Ciele: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01EEB-1EEF-D07A-AB28-CE6459CD7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" b="1" dirty="0"/>
              <a:t>Žiak dokáže:</a:t>
            </a:r>
          </a:p>
          <a:p>
            <a:r>
              <a:rPr lang="sk" dirty="0"/>
              <a:t>Kreatívne zobraziť vybraný ekosystém</a:t>
            </a:r>
          </a:p>
          <a:p>
            <a:r>
              <a:rPr lang="sk" dirty="0"/>
              <a:t>Nájsť na internete a priradiť prvky danému ekosystému</a:t>
            </a:r>
          </a:p>
          <a:p>
            <a:r>
              <a:rPr lang="sk" dirty="0"/>
              <a:t>Popísať jednotlivé komponenty a vysvetliť ich funkciu</a:t>
            </a:r>
          </a:p>
          <a:p>
            <a:r>
              <a:rPr lang="sk" dirty="0"/>
              <a:t>Prezentovať svoj vytvorený projekt</a:t>
            </a:r>
          </a:p>
        </p:txBody>
      </p:sp>
    </p:spTree>
    <p:extLst>
      <p:ext uri="{BB962C8B-B14F-4D97-AF65-F5344CB8AC3E}">
        <p14:creationId xmlns:p14="http://schemas.microsoft.com/office/powerpoint/2010/main" val="595133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961A36-FE2D-2246-EEF6-AA7B26967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Pomôcky a materiál: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084058E-1C28-81F0-CC3C-FC086ED6B30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b="1" dirty="0"/>
              <a:t>Pomôcky:</a:t>
            </a:r>
          </a:p>
          <a:p>
            <a:r>
              <a:rPr lang="sk" dirty="0"/>
              <a:t>Vodovky</a:t>
            </a:r>
          </a:p>
          <a:p>
            <a:r>
              <a:rPr lang="sk" dirty="0" smtClean="0"/>
              <a:t>Fixky</a:t>
            </a:r>
            <a:endParaRPr lang="sk" dirty="0"/>
          </a:p>
          <a:p>
            <a:r>
              <a:rPr lang="sk" dirty="0"/>
              <a:t>Nožnice</a:t>
            </a:r>
          </a:p>
          <a:p>
            <a:r>
              <a:rPr lang="sk" dirty="0"/>
              <a:t>Lepidlo</a:t>
            </a:r>
          </a:p>
          <a:p>
            <a:r>
              <a:rPr lang="sk" dirty="0"/>
              <a:t>Internet</a:t>
            </a:r>
          </a:p>
          <a:p>
            <a:r>
              <a:rPr lang="sk" dirty="0"/>
              <a:t>Tlačiareň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06A194E-AEEE-70DE-9033-FE12EC598C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" b="1" dirty="0"/>
              <a:t>Materiál:</a:t>
            </a:r>
          </a:p>
          <a:p>
            <a:r>
              <a:rPr lang="sk" dirty="0" smtClean="0"/>
              <a:t>Štvrťky papiera</a:t>
            </a:r>
            <a:endParaRPr lang="sk" dirty="0"/>
          </a:p>
          <a:p>
            <a:r>
              <a:rPr lang="sk" dirty="0"/>
              <a:t>Papier</a:t>
            </a:r>
          </a:p>
          <a:p>
            <a:r>
              <a:rPr lang="sk" dirty="0"/>
              <a:t>Pracovný list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607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6C2536-B820-E439-5276-083681322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Organizácia výučby: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53D38A-B955-961F-2BF4-45C6DB91B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dirty="0"/>
              <a:t>Pre úvod do tematiky je možné použiť frontálnu výučbu</a:t>
            </a:r>
          </a:p>
          <a:p>
            <a:r>
              <a:rPr lang="sk" dirty="0"/>
              <a:t>Ďalej je vhodné využiť pracovný list v rámci samostatnej práce, kontrola by naopak mohla prebehnúť spoločnou diskusiou</a:t>
            </a:r>
          </a:p>
          <a:p>
            <a:r>
              <a:rPr lang="sk" dirty="0"/>
              <a:t>V praktickej časti pracujú žiaci v skupinkách na pridelených druhoch ekosystémov</a:t>
            </a:r>
          </a:p>
          <a:p>
            <a:r>
              <a:rPr lang="sk" dirty="0"/>
              <a:t>Po praktickej časti je vhodné, aby každá skupina svoje výsledky prezentovala pred zvyškom triedy</a:t>
            </a:r>
          </a:p>
          <a:p>
            <a:r>
              <a:rPr lang="sk" dirty="0"/>
              <a:t>V prípade dostatku času je možné zakončiť výučbu spoločnou diskusiou</a:t>
            </a:r>
          </a:p>
        </p:txBody>
      </p:sp>
    </p:spTree>
    <p:extLst>
      <p:ext uri="{BB962C8B-B14F-4D97-AF65-F5344CB8AC3E}">
        <p14:creationId xmlns:p14="http://schemas.microsoft.com/office/powerpoint/2010/main" val="284195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025F99-9F99-C08F-7C4C-E080BFD8E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Úlohy: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3298D2-D592-2402-87C6-E25F27CD6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" dirty="0"/>
              <a:t>Úvod do témy – žiaci sa zoznámia s pojmom Ekosystém</a:t>
            </a:r>
          </a:p>
          <a:p>
            <a:r>
              <a:rPr lang="sk" dirty="0"/>
              <a:t>Pracovný list – žiaci vypracujú pracovný list a odpovedia na základné otázky ohľadom témy ekosystémov</a:t>
            </a:r>
          </a:p>
          <a:p>
            <a:r>
              <a:rPr lang="sk" dirty="0"/>
              <a:t>Praktická časť – žiaci v skupinách pomocou internetu spracujú plagát ku konkrétnym druhom ekosystémov</a:t>
            </a:r>
            <a:endParaRPr lang="cs-CZ" dirty="0"/>
          </a:p>
          <a:p>
            <a:r>
              <a:rPr lang="sk" dirty="0"/>
              <a:t>Prezentácia - vybraný žiak z každej skupiny prezentuje ich vytvorený plagát</a:t>
            </a:r>
          </a:p>
        </p:txBody>
      </p:sp>
    </p:spTree>
    <p:extLst>
      <p:ext uri="{BB962C8B-B14F-4D97-AF65-F5344CB8AC3E}">
        <p14:creationId xmlns:p14="http://schemas.microsoft.com/office/powerpoint/2010/main" val="198580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01F04-E075-DAB5-E18A-C6F733C0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DA5CA4-6BEC-D7E8-1CD0-226311324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sk" sz="2400" dirty="0"/>
              <a:t>Žiaci si v teoretickej časti zopakujú problematiku ekosystému, jeho druhy a funkcie.</a:t>
            </a:r>
          </a:p>
          <a:p>
            <a:pPr>
              <a:lnSpc>
                <a:spcPct val="100000"/>
              </a:lnSpc>
            </a:pPr>
            <a:r>
              <a:rPr lang="sk" sz="2400" dirty="0"/>
              <a:t>V praktickej časti potom vytvoria rôzne druhy vlastných ekosystémov na </a:t>
            </a:r>
            <a:r>
              <a:rPr lang="sk" sz="2400" dirty="0" smtClean="0"/>
              <a:t>štvrťku papiera </a:t>
            </a:r>
            <a:r>
              <a:rPr lang="sk" sz="2400" dirty="0"/>
              <a:t>s pomocou farieb, nožníc, lepidla a internetu.</a:t>
            </a:r>
          </a:p>
          <a:p>
            <a:pPr>
              <a:lnSpc>
                <a:spcPct val="100000"/>
              </a:lnSpc>
            </a:pPr>
            <a:r>
              <a:rPr lang="sk" sz="2400" dirty="0"/>
              <a:t>Na koniec praktickej časti je vhodné, aby žiaci svoje krátke projekty prezentovali pred zvyškom triedy.</a:t>
            </a:r>
          </a:p>
          <a:p>
            <a:pPr>
              <a:lnSpc>
                <a:spcPct val="100000"/>
              </a:lnSpc>
            </a:pPr>
            <a:r>
              <a:rPr lang="sk" sz="2400" dirty="0"/>
              <a:t>Následne môže trieda diskutovať o funkciách daných ekosystémov a ich ďalších komponentoch.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275644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01F04-E075-DAB5-E18A-C6F733C0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DA5CA4-6BEC-D7E8-1CD0-226311324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sk" sz="2800" dirty="0"/>
              <a:t>Časový odhad pre aktivitu je 45 minút.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sk" sz="2800" dirty="0"/>
              <a:t>Teoretická časť by mala zabrať zhruba 15 minút a praktická potom zvyšok hodiny.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sk" sz="2800" dirty="0"/>
              <a:t>Čas potrebný na tvorbu plagátu sa môže líšiť, a to aj v závislosti od zvolenej obtiažnosti a veku žiakov.</a:t>
            </a:r>
          </a:p>
          <a:p>
            <a:pPr marL="228600" lvl="1">
              <a:lnSpc>
                <a:spcPct val="110000"/>
              </a:lnSpc>
              <a:spcBef>
                <a:spcPts val="1000"/>
              </a:spcBef>
            </a:pPr>
            <a:r>
              <a:rPr lang="sk" sz="2800" dirty="0"/>
              <a:t>Bude sa tiež odvíjať od kreativity a schopností žiakov, prípadne aj od ich inovácie.</a:t>
            </a:r>
          </a:p>
          <a:p>
            <a:pPr>
              <a:lnSpc>
                <a:spcPct val="110000"/>
              </a:lnSpc>
            </a:pPr>
            <a:r>
              <a:rPr lang="sk" sz="2800" dirty="0"/>
              <a:t>Dôležité je, aby žiaci spolupracovali.</a:t>
            </a:r>
          </a:p>
          <a:p>
            <a:pPr>
              <a:lnSpc>
                <a:spcPct val="110000"/>
              </a:lnSpc>
            </a:pPr>
            <a:r>
              <a:rPr lang="sk" sz="2800" dirty="0"/>
              <a:t>V prípade, že by bolo nutné ušetriť čas, alebo neboli k dispozícii počítače, je možné, aby učiteľ vopred pripravil nalepovacie obrázky.</a:t>
            </a:r>
            <a:endParaRPr lang="cs-CZ" sz="2800" dirty="0"/>
          </a:p>
          <a:p>
            <a:pPr>
              <a:lnSpc>
                <a:spcPct val="110000"/>
              </a:lnSpc>
            </a:pPr>
            <a:r>
              <a:rPr lang="sk" sz="2800" dirty="0"/>
              <a:t>Na záver je vhodné vykonať diskusiu na danú tému.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667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901F04-E075-DAB5-E18A-C6F733C0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" b="1" dirty="0">
                <a:solidFill>
                  <a:schemeClr val="accent6">
                    <a:lumMod val="75000"/>
                  </a:schemeClr>
                </a:solidFill>
              </a:rPr>
              <a:t>Metodické pokyny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DA5CA4-6BEC-D7E8-1CD0-226311324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" sz="2000" dirty="0"/>
              <a:t>V teoretickej časti nie je ani tak dôležité to, aby žiaci sami správne na všetko odpovedali, ale aby si pripomenuli základné pojmy tejto tematiky a lepšie potom dokázali spracovať vlastné plagáty.</a:t>
            </a:r>
          </a:p>
          <a:p>
            <a:r>
              <a:rPr lang="sk" sz="2000" dirty="0"/>
              <a:t>Vhodná metóda pred riešením pracovného listu je riadená diskusia – tým si žiaci môžu byť istí, že majú odpovede, ktoré im pomôžu v ďalšom cvičení.</a:t>
            </a:r>
          </a:p>
          <a:p>
            <a:r>
              <a:rPr lang="sk" sz="2000" dirty="0"/>
              <a:t>Zároveň je tiež dôležité, aby si žiaci uvedomovali podstatu aktivít tak v časti teoretickej, ako aj v tej praktickej. Nejde iba o rozdelené ekosystémy, ale aj o globálny ekosystém celej planéty Zem tvorený práve čiastkovými ekosystémami z plagátov. Dôležitý je aj vplyv človeka na prírodné ekosystémy.</a:t>
            </a:r>
          </a:p>
        </p:txBody>
      </p:sp>
    </p:spTree>
    <p:extLst>
      <p:ext uri="{BB962C8B-B14F-4D97-AF65-F5344CB8AC3E}">
        <p14:creationId xmlns:p14="http://schemas.microsoft.com/office/powerpoint/2010/main" val="639573819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86</TotalTime>
  <Words>585</Words>
  <Application>Microsoft Office PowerPoint</Application>
  <PresentationFormat>Širokouhlá</PresentationFormat>
  <Paragraphs>59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Verdana</vt:lpstr>
      <vt:lpstr>Wingdings 3</vt:lpstr>
      <vt:lpstr>Dym</vt:lpstr>
      <vt:lpstr>Prezentácia programu PowerPoint</vt:lpstr>
      <vt:lpstr>Úvod do témy</vt:lpstr>
      <vt:lpstr>Ciele:</vt:lpstr>
      <vt:lpstr>Pomôcky a materiál:</vt:lpstr>
      <vt:lpstr>Organizácia výučby:</vt:lpstr>
      <vt:lpstr>Úlohy:</vt:lpstr>
      <vt:lpstr>Metodické pokyny</vt:lpstr>
      <vt:lpstr>Metodické pokyny</vt:lpstr>
      <vt:lpstr>Metodické pokyny</vt:lpstr>
      <vt:lpstr>Téma 1: Ako rozdeľujeme ekosystémy?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Ekosystém</dc:title>
  <dc:creator>Zuzana Pinkrová</dc:creator>
  <cp:lastModifiedBy>Dagmar Sadovska</cp:lastModifiedBy>
  <cp:revision>8</cp:revision>
  <dcterms:created xsi:type="dcterms:W3CDTF">2024-04-21T21:22:35Z</dcterms:created>
  <dcterms:modified xsi:type="dcterms:W3CDTF">2024-12-18T11:39:07Z</dcterms:modified>
</cp:coreProperties>
</file>