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47" r:id="rId2"/>
    <p:sldId id="650" r:id="rId3"/>
    <p:sldId id="670" r:id="rId4"/>
    <p:sldId id="672" r:id="rId5"/>
    <p:sldId id="651" r:id="rId6"/>
    <p:sldId id="673" r:id="rId7"/>
    <p:sldId id="674" r:id="rId8"/>
    <p:sldId id="675" r:id="rId9"/>
    <p:sldId id="676" r:id="rId10"/>
    <p:sldId id="677" r:id="rId11"/>
    <p:sldId id="678" r:id="rId12"/>
    <p:sldId id="657" r:id="rId13"/>
    <p:sldId id="658" r:id="rId14"/>
    <p:sldId id="659" r:id="rId15"/>
    <p:sldId id="661" r:id="rId16"/>
    <p:sldId id="663" r:id="rId17"/>
    <p:sldId id="679"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 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8563" y="0"/>
            <a:ext cx="3333337" cy="810835"/>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0" y="1377847"/>
            <a:ext cx="9036496" cy="4047262"/>
          </a:xfrm>
          <a:prstGeom prst="rect">
            <a:avLst/>
          </a:prstGeom>
        </p:spPr>
        <p:txBody>
          <a:bodyPr wrap="square">
            <a:spAutoFit/>
          </a:bodyPr>
          <a:lstStyle/>
          <a:p>
            <a:r>
              <a:rPr lang="sk-SK" dirty="0"/>
              <a:t> </a:t>
            </a:r>
          </a:p>
          <a:p>
            <a:pPr algn="ctr"/>
            <a:endParaRPr lang="sk-SK" b="1" dirty="0"/>
          </a:p>
          <a:p>
            <a:r>
              <a:rPr lang="sk-SK" sz="1700" b="1" dirty="0"/>
              <a:t>Prídavné látky (potravinové prísady, aditíva) </a:t>
            </a:r>
            <a:r>
              <a:rPr lang="sk-SK" sz="1700" dirty="0"/>
              <a:t>sú akékoľvek chemické látky, ktoré sa pridávajú do potravín na dosiahnutie špecifických žiaducich účinkov v potravine. </a:t>
            </a:r>
            <a:endParaRPr lang="sk-SK" sz="1700" dirty="0" smtClean="0"/>
          </a:p>
          <a:p>
            <a:r>
              <a:rPr lang="sk-SK" sz="1700" dirty="0" smtClean="0"/>
              <a:t>Používať </a:t>
            </a:r>
            <a:r>
              <a:rPr lang="sk-SK" sz="1700" dirty="0"/>
              <a:t>sa môžu len povolené látky a len v povolenom množstve. Musia byť uvedené na etikete výrobku a </a:t>
            </a:r>
            <a:r>
              <a:rPr lang="sk-SK" sz="1700" b="1" dirty="0"/>
              <a:t>označené písmenom „E“., </a:t>
            </a:r>
            <a:r>
              <a:rPr lang="sk-SK" sz="1700" dirty="0"/>
              <a:t>čo znamená, že boli schválené v Európskej únii ako bezpečné. Môžu byť syntetické alebo získané z rastlín, zvierat alebo minerálnych zdrojov. Pozornosť im majú venovať ľudia s alergiou alebo zvýšenou citlivosťou na niektoré aditíva. Veľa prídavných látok obsahujú vysoko spracované potraviny.</a:t>
            </a:r>
          </a:p>
          <a:p>
            <a:r>
              <a:rPr lang="sk-SK" sz="1700" b="1" dirty="0"/>
              <a:t>Fortifikácia</a:t>
            </a:r>
            <a:r>
              <a:rPr lang="sk-SK" sz="1700" dirty="0"/>
              <a:t> je </a:t>
            </a:r>
            <a:r>
              <a:rPr lang="sk-SK" sz="1700" dirty="0" smtClean="0"/>
              <a:t>pridávanie </a:t>
            </a:r>
            <a:r>
              <a:rPr lang="sk-SK" sz="1700" dirty="0"/>
              <a:t>nutrične prospešných látok ako sú vitamíny, minerálne látky, vláknina a iné živiny do potravín za účelom znížiť dôsledky ich nedostatku, alebo nahradiť látky, ktorých obsah klesol pri spracovaní potraviny. Známym príkladom je obohatenie soli o jód a tým zabránenie rozvoja ochorenia štítnej žľazy. Dostupné je množstvo obohatených potravín, ako múka, cereálie, džús, mlieko a mliečne výrobky. Dodanie prospešných látok do týchto potravín je pre zdravie prínosné, ale dôležitejšie je dodržiavať všeobecné rady zdraviu prospešného stravovania. </a:t>
            </a:r>
          </a:p>
        </p:txBody>
      </p:sp>
      <p:sp>
        <p:nvSpPr>
          <p:cNvPr id="8" name="Obdĺžnik 7"/>
          <p:cNvSpPr/>
          <p:nvPr/>
        </p:nvSpPr>
        <p:spPr>
          <a:xfrm>
            <a:off x="281104" y="1292078"/>
            <a:ext cx="8652780" cy="584775"/>
          </a:xfrm>
          <a:prstGeom prst="rect">
            <a:avLst/>
          </a:prstGeom>
        </p:spPr>
        <p:txBody>
          <a:bodyPr wrap="square">
            <a:spAutoFit/>
          </a:bodyPr>
          <a:lstStyle/>
          <a:p>
            <a:pPr algn="ctr"/>
            <a:r>
              <a:rPr lang="pl-PL" sz="3200" b="1" dirty="0">
                <a:solidFill>
                  <a:srgbClr val="FF0000"/>
                </a:solidFill>
              </a:rPr>
              <a:t>Prídavné látky v potravinách</a:t>
            </a:r>
          </a:p>
        </p:txBody>
      </p:sp>
    </p:spTree>
    <p:extLst>
      <p:ext uri="{BB962C8B-B14F-4D97-AF65-F5344CB8AC3E}">
        <p14:creationId xmlns:p14="http://schemas.microsoft.com/office/powerpoint/2010/main" val="2940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51901" y="1456432"/>
            <a:ext cx="9036496" cy="2739211"/>
          </a:xfrm>
          <a:prstGeom prst="rect">
            <a:avLst/>
          </a:prstGeom>
        </p:spPr>
        <p:txBody>
          <a:bodyPr wrap="square">
            <a:spAutoFit/>
          </a:bodyPr>
          <a:lstStyle/>
          <a:p>
            <a:r>
              <a:rPr lang="sk-SK" dirty="0"/>
              <a:t> </a:t>
            </a:r>
          </a:p>
          <a:p>
            <a:pPr algn="ctr"/>
            <a:endParaRPr lang="sk-SK" b="1" dirty="0"/>
          </a:p>
          <a:p>
            <a:endParaRPr lang="sk-SK" sz="1700" b="1" dirty="0"/>
          </a:p>
          <a:p>
            <a:r>
              <a:rPr lang="sk-SK" sz="1700" b="1" dirty="0"/>
              <a:t>Pre bezpečné stravovanie dodržujte:</a:t>
            </a:r>
          </a:p>
          <a:p>
            <a:r>
              <a:rPr lang="sk-SK" sz="1700" dirty="0"/>
              <a:t>•	Správne hygienické návyky.  Dôkladne si umývajte ruky pred jedlom a pri jeho príprave.</a:t>
            </a:r>
          </a:p>
          <a:p>
            <a:r>
              <a:rPr lang="sk-SK" sz="1700" dirty="0"/>
              <a:t>•	Nakupujte bezpečné a nezávadné potraviny.</a:t>
            </a:r>
          </a:p>
          <a:p>
            <a:r>
              <a:rPr lang="sk-SK" sz="1700" dirty="0"/>
              <a:t>•	Potraviny správne skladujte.</a:t>
            </a:r>
          </a:p>
          <a:p>
            <a:r>
              <a:rPr lang="sk-SK" sz="1700" dirty="0"/>
              <a:t>•	Dbajte na bezpečnú a hygienickú prípravu jedla. </a:t>
            </a:r>
          </a:p>
          <a:p>
            <a:r>
              <a:rPr lang="sk-SK" sz="1700" dirty="0"/>
              <a:t>•	Konzumujte čerstvé a bezpečné pokrmy.</a:t>
            </a:r>
          </a:p>
          <a:p>
            <a:r>
              <a:rPr lang="sk-SK" sz="1700" dirty="0"/>
              <a:t>•	Používajte bezpečnú vodu.</a:t>
            </a:r>
          </a:p>
        </p:txBody>
      </p:sp>
      <p:sp>
        <p:nvSpPr>
          <p:cNvPr id="8" name="Obdĺžnik 7"/>
          <p:cNvSpPr/>
          <p:nvPr/>
        </p:nvSpPr>
        <p:spPr>
          <a:xfrm>
            <a:off x="281104" y="1292078"/>
            <a:ext cx="8652780" cy="584775"/>
          </a:xfrm>
          <a:prstGeom prst="rect">
            <a:avLst/>
          </a:prstGeom>
        </p:spPr>
        <p:txBody>
          <a:bodyPr wrap="square">
            <a:spAutoFit/>
          </a:bodyPr>
          <a:lstStyle/>
          <a:p>
            <a:pPr algn="ctr"/>
            <a:r>
              <a:rPr lang="pl-PL" sz="3200" b="1" dirty="0">
                <a:solidFill>
                  <a:srgbClr val="FF0000"/>
                </a:solidFill>
              </a:rPr>
              <a:t>Hygienické návyky </a:t>
            </a:r>
          </a:p>
        </p:txBody>
      </p:sp>
      <p:pic>
        <p:nvPicPr>
          <p:cNvPr id="2" name="Obrázok 1"/>
          <p:cNvPicPr>
            <a:picLocks noChangeAspect="1"/>
          </p:cNvPicPr>
          <p:nvPr/>
        </p:nvPicPr>
        <p:blipFill rotWithShape="1">
          <a:blip r:embed="rId10"/>
          <a:srcRect l="7850" t="9500" r="3770" b="14901"/>
          <a:stretch/>
        </p:blipFill>
        <p:spPr>
          <a:xfrm>
            <a:off x="4840105" y="3717103"/>
            <a:ext cx="4111354" cy="1771045"/>
          </a:xfrm>
          <a:prstGeom prst="rect">
            <a:avLst/>
          </a:prstGeom>
        </p:spPr>
      </p:pic>
    </p:spTree>
    <p:extLst>
      <p:ext uri="{BB962C8B-B14F-4D97-AF65-F5344CB8AC3E}">
        <p14:creationId xmlns:p14="http://schemas.microsoft.com/office/powerpoint/2010/main" val="226200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32258" y="1628800"/>
            <a:ext cx="9036496" cy="3354765"/>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b="1" i="1" dirty="0">
              <a:solidFill>
                <a:srgbClr val="FF0000"/>
              </a:solidFill>
            </a:endParaRPr>
          </a:p>
          <a:p>
            <a:r>
              <a:rPr lang="sk-SK" sz="1600" dirty="0"/>
              <a:t>Bezpečnosť potravín je veľmi dôležitá pre tehotné ženy, malé deti, starších ľudí a pre chorých ľudí, najmä </a:t>
            </a:r>
            <a:endParaRPr lang="sk-SK" sz="1600" dirty="0" smtClean="0"/>
          </a:p>
          <a:p>
            <a:r>
              <a:rPr lang="sk-SK" sz="1600" dirty="0" smtClean="0"/>
              <a:t>s </a:t>
            </a:r>
            <a:r>
              <a:rPr lang="sk-SK" sz="1600" dirty="0"/>
              <a:t>poruchou imunity. Jesť bezpečné potraviny znamená predovšetkým vedieť, ako potraviny správne nakupovať, pripravovať, skladovať a konzumovať</a:t>
            </a:r>
            <a:r>
              <a:rPr lang="sk-SK" sz="1600" dirty="0" smtClean="0"/>
              <a:t>.</a:t>
            </a:r>
          </a:p>
          <a:p>
            <a:endParaRPr lang="sk-SK" sz="1600" dirty="0"/>
          </a:p>
          <a:p>
            <a:r>
              <a:rPr lang="sk-SK" sz="1600" dirty="0"/>
              <a:t>Pre bezpečné stravovanie dodržujte: </a:t>
            </a:r>
          </a:p>
          <a:p>
            <a:r>
              <a:rPr lang="sk-SK" sz="1600" dirty="0"/>
              <a:t>• Správne hygienické návyky. Dôkladne si umývajte ruky pred jedlom a pri jeho príprave.</a:t>
            </a:r>
          </a:p>
          <a:p>
            <a:r>
              <a:rPr lang="sk-SK" sz="1600" dirty="0"/>
              <a:t> • Nakupujte bezpečné a nezávadné potraviny.</a:t>
            </a:r>
          </a:p>
          <a:p>
            <a:r>
              <a:rPr lang="sk-SK" sz="1600" dirty="0"/>
              <a:t> • Potraviny správne skladujte.</a:t>
            </a:r>
          </a:p>
          <a:p>
            <a:r>
              <a:rPr lang="sk-SK" sz="1600" dirty="0"/>
              <a:t> • Dbajte na bezpečnú a hygienickú prípravu jedla.</a:t>
            </a:r>
          </a:p>
          <a:p>
            <a:r>
              <a:rPr lang="sk-SK" sz="1600" dirty="0"/>
              <a:t> • Konzumujte čerstvé a bezpečné pokrmy.</a:t>
            </a:r>
          </a:p>
          <a:p>
            <a:r>
              <a:rPr lang="sk-SK" sz="1600" dirty="0"/>
              <a:t> • Používajte bezpečnú vodu.</a:t>
            </a: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39335"/>
            <a:ext cx="8928992" cy="4137030"/>
          </a:xfrm>
          <a:prstGeom prst="rect">
            <a:avLst/>
          </a:prstGeom>
        </p:spPr>
        <p:txBody>
          <a:bodyPr wrap="square">
            <a:spAutoFit/>
          </a:bodyPr>
          <a:lstStyle/>
          <a:p>
            <a:pPr>
              <a:lnSpc>
                <a:spcPts val="2500"/>
              </a:lnSpc>
            </a:pPr>
            <a:r>
              <a:rPr lang="sk-SK" b="1" dirty="0"/>
              <a:t>Ciele: </a:t>
            </a:r>
          </a:p>
          <a:p>
            <a:r>
              <a:rPr lang="sk-SK" dirty="0"/>
              <a:t>•	</a:t>
            </a:r>
            <a:r>
              <a:rPr lang="sk-SK" sz="1600" dirty="0"/>
              <a:t>dodržiavať správne hygienické postupy pri manipulácii s potravinami,</a:t>
            </a:r>
          </a:p>
          <a:p>
            <a:r>
              <a:rPr lang="sk-SK" sz="1600" dirty="0"/>
              <a:t>•	správne uskladniť rôzne potraviny v chladničke i mimo nej,</a:t>
            </a:r>
          </a:p>
          <a:p>
            <a:r>
              <a:rPr lang="sk-SK" sz="1600" dirty="0"/>
              <a:t>•	odlíšiť potraviny čerstvé, trvanlivé, pokazené,</a:t>
            </a:r>
          </a:p>
          <a:p>
            <a:r>
              <a:rPr lang="sk-SK" sz="1600" dirty="0"/>
              <a:t>•	nájsť na obale tabuľku zloženia potravín a prídavné látky,</a:t>
            </a:r>
          </a:p>
          <a:p>
            <a:r>
              <a:rPr lang="sk-SK" sz="1600" dirty="0"/>
              <a:t>•	posúdiť dátum spotreby konkrétnych potravín podľa jeho vyznačenia na obale,</a:t>
            </a:r>
          </a:p>
          <a:p>
            <a:r>
              <a:rPr lang="sk-SK" sz="1600" dirty="0"/>
              <a:t>•	dodržiavať správne hygienické návyky v súvislosti s prevenciou ochorení.</a:t>
            </a:r>
          </a:p>
          <a:p>
            <a:pPr algn="r"/>
            <a:r>
              <a:rPr lang="sk-SK" sz="1600" dirty="0" smtClean="0"/>
              <a:t> </a:t>
            </a:r>
            <a:r>
              <a:rPr lang="sk-SK" sz="1000" dirty="0" smtClean="0"/>
              <a:t>ZDROJ: https://www.statpedu.sk/sk/metodicky-portal/volitelne-predmety/viem-co-zjem/</a:t>
            </a:r>
          </a:p>
          <a:p>
            <a:r>
              <a:rPr lang="sk-SK" sz="1600" b="1" dirty="0" smtClean="0"/>
              <a:t>Zručnosti: </a:t>
            </a:r>
            <a:r>
              <a:rPr lang="sk-SK" sz="1600" dirty="0" smtClean="0"/>
              <a:t>Komunikačné, prezenčné, sociálne.</a:t>
            </a:r>
          </a:p>
          <a:p>
            <a:r>
              <a:rPr lang="sk-SK" sz="1600" b="1" dirty="0" smtClean="0"/>
              <a:t>Metódy </a:t>
            </a:r>
            <a:r>
              <a:rPr lang="sk-SK" sz="1600" b="1" dirty="0"/>
              <a:t>a formy</a:t>
            </a:r>
            <a:r>
              <a:rPr lang="sk-SK" sz="1600" dirty="0"/>
              <a:t>: skupinová práca, projektové vyučovanie</a:t>
            </a:r>
          </a:p>
          <a:p>
            <a:r>
              <a:rPr lang="sk-SK" sz="1600" b="1" dirty="0"/>
              <a:t>Odporúčaná veková kategória</a:t>
            </a:r>
            <a:r>
              <a:rPr lang="sk-SK" sz="1600" dirty="0"/>
              <a:t>:  </a:t>
            </a:r>
            <a:r>
              <a:rPr lang="sk-SK" sz="1600" dirty="0" smtClean="0"/>
              <a:t>10-14 </a:t>
            </a:r>
            <a:r>
              <a:rPr lang="sk-SK" sz="1600" dirty="0"/>
              <a:t>rokov</a:t>
            </a:r>
          </a:p>
          <a:p>
            <a:r>
              <a:rPr lang="sk-SK" sz="1600" b="1" dirty="0"/>
              <a:t>Čas:       </a:t>
            </a:r>
            <a:r>
              <a:rPr lang="sk-SK" sz="1600" dirty="0"/>
              <a:t>45  - 90 min.</a:t>
            </a:r>
          </a:p>
          <a:p>
            <a:r>
              <a:rPr lang="sk-SK" sz="1600" b="1" dirty="0" smtClean="0"/>
              <a:t>Kľúčové pojmy: </a:t>
            </a:r>
            <a:r>
              <a:rPr lang="sk-SK" sz="1600" dirty="0"/>
              <a:t>skladovanie potravín, zdravotné problémy, kontaminácia </a:t>
            </a:r>
            <a:r>
              <a:rPr lang="sk-SK" sz="1600" dirty="0" smtClean="0"/>
              <a:t>potravín</a:t>
            </a:r>
            <a:endParaRPr lang="sk-SK" sz="1600" dirty="0"/>
          </a:p>
          <a:p>
            <a:r>
              <a:rPr lang="sk-SK" sz="1600" b="1" dirty="0" smtClean="0"/>
              <a:t>Kľúčové kompetencie:   </a:t>
            </a:r>
            <a:r>
              <a:rPr lang="sk-SK" sz="1600" dirty="0"/>
              <a:t>Žiaci získajú vedomosti o správnom spôsobe uskladňovania potravín. Chápu, že nesprávne uskladňovanie potravín spôsobuje zdravotné . Skupinová práca rozvíja komunikačné a organizačné schopnosti žiakov.</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Rectangle 1"/>
          <p:cNvSpPr>
            <a:spLocks noChangeArrowheads="1"/>
          </p:cNvSpPr>
          <p:nvPr/>
        </p:nvSpPr>
        <p:spPr bwMode="auto">
          <a:xfrm>
            <a:off x="179512" y="1314600"/>
            <a:ext cx="9087468"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sk-SK" altLang="sk-SK" b="1" dirty="0">
                <a:solidFill>
                  <a:srgbClr val="FF0000"/>
                </a:solidFill>
                <a:ea typeface="Calibri" panose="020F0502020204030204" pitchFamily="34" charset="0"/>
                <a:cs typeface="Times New Roman" panose="02020603050405020304" pitchFamily="18" charset="0"/>
              </a:rPr>
              <a:t>Aktivita 1 : Zabudnutá </a:t>
            </a:r>
            <a:r>
              <a:rPr lang="sk-SK" altLang="sk-SK" b="1" dirty="0" smtClean="0">
                <a:solidFill>
                  <a:srgbClr val="FF0000"/>
                </a:solidFill>
                <a:ea typeface="Calibri" panose="020F0502020204030204" pitchFamily="34" charset="0"/>
                <a:cs typeface="Times New Roman" panose="02020603050405020304" pitchFamily="18" charset="0"/>
              </a:rPr>
              <a:t>desiata,  </a:t>
            </a:r>
            <a:r>
              <a:rPr lang="sk-SK" altLang="sk-SK" b="1" dirty="0">
                <a:solidFill>
                  <a:srgbClr val="FF0000"/>
                </a:solidFill>
                <a:ea typeface="Calibri" panose="020F0502020204030204" pitchFamily="34" charset="0"/>
                <a:cs typeface="Times New Roman" panose="02020603050405020304" pitchFamily="18" charset="0"/>
              </a:rPr>
              <a:t>10-14 rokov, 45 min, /práca na doma, dlhodobý projekt/</a:t>
            </a:r>
          </a:p>
          <a:p>
            <a:pPr marL="0" marR="0" lvl="0" indent="0" algn="l" defTabSz="914400" rtl="0" eaLnBrk="0" fontAlgn="base" latinLnBrk="0" hangingPunct="0">
              <a:lnSpc>
                <a:spcPct val="100000"/>
              </a:lnSpc>
              <a:spcBef>
                <a:spcPct val="0"/>
              </a:spcBef>
              <a:spcAft>
                <a:spcPct val="0"/>
              </a:spcAft>
              <a:buClrTx/>
              <a:buSzTx/>
              <a:buFontTx/>
              <a:buNone/>
              <a:tabLst/>
            </a:pPr>
            <a:endParaRPr lang="sk-SK" altLang="sk-SK" sz="1100" b="1" dirty="0">
              <a:latin typeface="Arial" panose="020B060402020202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sk-SK" altLang="sk-SK" sz="1600" b="1" dirty="0" smtClean="0">
                <a:ea typeface="Calibri" panose="020F0502020204030204" pitchFamily="34" charset="0"/>
                <a:cs typeface="Times New Roman" panose="02020603050405020304" pitchFamily="18" charset="0"/>
              </a:rPr>
              <a:t>Pomôcky</a:t>
            </a:r>
            <a:r>
              <a:rPr lang="sk-SK" altLang="sk-SK" sz="1600" b="1" dirty="0">
                <a:ea typeface="Calibri" panose="020F0502020204030204" pitchFamily="34" charset="0"/>
                <a:cs typeface="Times New Roman" panose="02020603050405020304" pitchFamily="18" charset="0"/>
              </a:rPr>
              <a:t>: </a:t>
            </a:r>
            <a:r>
              <a:rPr lang="sk-SK" altLang="sk-SK" sz="1600" dirty="0">
                <a:ea typeface="Calibri" panose="020F0502020204030204" pitchFamily="34" charset="0"/>
                <a:cs typeface="Times New Roman" panose="02020603050405020304" pitchFamily="18" charset="0"/>
              </a:rPr>
              <a:t>papier, pero, farbičky, lepidlo, obrázky ovocia a zeleniny, chleba - desiata, </a:t>
            </a:r>
            <a:r>
              <a:rPr lang="sk-SK" altLang="sk-SK" sz="1600" dirty="0" smtClean="0">
                <a:ea typeface="Calibri" panose="020F0502020204030204" pitchFamily="34" charset="0"/>
                <a:cs typeface="Times New Roman" panose="02020603050405020304" pitchFamily="18" charset="0"/>
              </a:rPr>
              <a:t>igelitové vrecko, </a:t>
            </a:r>
            <a:r>
              <a:rPr lang="sk-SK" altLang="sk-SK" sz="1600" dirty="0">
                <a:ea typeface="Calibri" panose="020F0502020204030204" pitchFamily="34" charset="0"/>
                <a:cs typeface="Times New Roman" panose="02020603050405020304" pitchFamily="18" charset="0"/>
              </a:rPr>
              <a:t>fotoaparát-mobil, </a:t>
            </a:r>
            <a:r>
              <a:rPr lang="sk-SK" altLang="sk-SK" sz="1600" dirty="0" smtClean="0">
                <a:ea typeface="Calibri" panose="020F0502020204030204" pitchFamily="34" charset="0"/>
                <a:cs typeface="Times New Roman" panose="02020603050405020304" pitchFamily="18" charset="0"/>
              </a:rPr>
              <a:t>internet</a:t>
            </a:r>
          </a:p>
          <a:p>
            <a:pPr lvl="0" eaLnBrk="0" fontAlgn="base" hangingPunct="0">
              <a:spcBef>
                <a:spcPct val="0"/>
              </a:spcBef>
              <a:spcAft>
                <a:spcPct val="0"/>
              </a:spcAft>
            </a:pPr>
            <a:endParaRPr lang="sk-SK" altLang="sk-SK" sz="16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sk-SK" altLang="sk-SK" sz="1600" dirty="0">
                <a:ea typeface="Calibri" panose="020F0502020204030204" pitchFamily="34" charset="0"/>
                <a:cs typeface="Times New Roman" panose="02020603050405020304" pitchFamily="18" charset="0"/>
              </a:rPr>
              <a:t>a) Žiaci pracujú jednotlivo alebo vo dvojici.</a:t>
            </a:r>
          </a:p>
          <a:p>
            <a:pPr lvl="0" eaLnBrk="0" fontAlgn="base" hangingPunct="0">
              <a:spcBef>
                <a:spcPct val="0"/>
              </a:spcBef>
              <a:spcAft>
                <a:spcPct val="0"/>
              </a:spcAft>
            </a:pPr>
            <a:r>
              <a:rPr lang="sk-SK" altLang="sk-SK" sz="1600" dirty="0">
                <a:ea typeface="Calibri" panose="020F0502020204030204" pitchFamily="34" charset="0"/>
                <a:cs typeface="Times New Roman" panose="02020603050405020304" pitchFamily="18" charset="0"/>
              </a:rPr>
              <a:t>b) Každý žiak si už niekedy zabudol desiatu v školskej taške. Napíš, čo sa deje so zabudnutou desiatou. </a:t>
            </a:r>
          </a:p>
          <a:p>
            <a:pPr lvl="0" eaLnBrk="0" fontAlgn="base" hangingPunct="0">
              <a:spcBef>
                <a:spcPct val="0"/>
              </a:spcBef>
              <a:spcAft>
                <a:spcPct val="0"/>
              </a:spcAft>
            </a:pPr>
            <a:r>
              <a:rPr lang="sk-SK" altLang="sk-SK" sz="1600" dirty="0">
                <a:ea typeface="Calibri" panose="020F0502020204030204" pitchFamily="34" charset="0"/>
                <a:cs typeface="Times New Roman" panose="02020603050405020304" pitchFamily="18" charset="0"/>
              </a:rPr>
              <a:t>c) Urobte si pokus: Vložte do igelitového </a:t>
            </a:r>
            <a:r>
              <a:rPr lang="sk-SK" altLang="sk-SK" sz="1600" dirty="0" smtClean="0">
                <a:ea typeface="Calibri" panose="020F0502020204030204" pitchFamily="34" charset="0"/>
                <a:cs typeface="Times New Roman" panose="02020603050405020304" pitchFamily="18" charset="0"/>
              </a:rPr>
              <a:t>vrecka </a:t>
            </a:r>
            <a:r>
              <a:rPr lang="sk-SK" altLang="sk-SK" sz="1600" dirty="0">
                <a:ea typeface="Calibri" panose="020F0502020204030204" pitchFamily="34" charset="0"/>
                <a:cs typeface="Times New Roman" panose="02020603050405020304" pitchFamily="18" charset="0"/>
              </a:rPr>
              <a:t>ovocie alebo kúsok chleba. Umiestnite ho na teplé miesto a pozorujte, čo sa bude diať. Svoje pozorovanie zaznamenávajte pomocou fotiek alebo nakreslite, čo sa s jedlom </a:t>
            </a:r>
            <a:r>
              <a:rPr lang="sk-SK" altLang="sk-SK" sz="1600" dirty="0" smtClean="0">
                <a:ea typeface="Calibri" panose="020F0502020204030204" pitchFamily="34" charset="0"/>
                <a:cs typeface="Times New Roman" panose="02020603050405020304" pitchFamily="18" charset="0"/>
              </a:rPr>
              <a:t>vo vrecku deje</a:t>
            </a:r>
            <a:r>
              <a:rPr lang="sk-SK" altLang="sk-SK" sz="1600" dirty="0">
                <a:ea typeface="Calibri" panose="020F0502020204030204" pitchFamily="34" charset="0"/>
                <a:cs typeface="Times New Roman" panose="02020603050405020304" pitchFamily="18" charset="0"/>
              </a:rPr>
              <a:t>. Svoje pozorovanie si zapíšte do tabuľky: </a:t>
            </a:r>
          </a:p>
        </p:txBody>
      </p:sp>
      <p:sp>
        <p:nvSpPr>
          <p:cNvPr id="9" name="Obdĺžnik 8"/>
          <p:cNvSpPr/>
          <p:nvPr/>
        </p:nvSpPr>
        <p:spPr>
          <a:xfrm>
            <a:off x="180057" y="4697864"/>
            <a:ext cx="8440240" cy="658642"/>
          </a:xfrm>
          <a:prstGeom prst="rect">
            <a:avLst/>
          </a:prstGeom>
        </p:spPr>
        <p:txBody>
          <a:bodyPr wrap="square">
            <a:spAutoFit/>
          </a:bodyPr>
          <a:lstStyle/>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d) Zisti, čo spôsobujú skazené potraviny ľudskému </a:t>
            </a:r>
            <a:r>
              <a:rPr lang="sk-SK" sz="1600" dirty="0" smtClean="0">
                <a:latin typeface="Calibri" panose="020F0502020204030204" pitchFamily="34" charset="0"/>
                <a:ea typeface="Calibri" panose="020F0502020204030204" pitchFamily="34" charset="0"/>
                <a:cs typeface="Times New Roman" panose="02020603050405020304" pitchFamily="18" charset="0"/>
              </a:rPr>
              <a:t>organizmu.) </a:t>
            </a:r>
            <a:r>
              <a:rPr lang="sk-SK" sz="1600" dirty="0">
                <a:latin typeface="Calibri" panose="020F0502020204030204" pitchFamily="34" charset="0"/>
                <a:ea typeface="Calibri" panose="020F0502020204030204" pitchFamily="34" charset="0"/>
                <a:cs typeface="Times New Roman" panose="02020603050405020304" pitchFamily="18" charset="0"/>
              </a:rPr>
              <a:t>Priprav plagát so svojimi výsledkami. Svoj plagát prezentuj pred spolužiakmi v škole. Dĺžka prezentácie by nemala byť viac ako 3min.</a:t>
            </a:r>
          </a:p>
        </p:txBody>
      </p:sp>
      <p:graphicFrame>
        <p:nvGraphicFramePr>
          <p:cNvPr id="20" name="Tabuľka 19"/>
          <p:cNvGraphicFramePr>
            <a:graphicFrameLocks noGrp="1"/>
          </p:cNvGraphicFramePr>
          <p:nvPr>
            <p:extLst>
              <p:ext uri="{D42A27DB-BD31-4B8C-83A1-F6EECF244321}">
                <p14:modId xmlns:p14="http://schemas.microsoft.com/office/powerpoint/2010/main" val="2295932416"/>
              </p:ext>
            </p:extLst>
          </p:nvPr>
        </p:nvGraphicFramePr>
        <p:xfrm>
          <a:off x="2504757" y="3848143"/>
          <a:ext cx="4134485" cy="771144"/>
        </p:xfrm>
        <a:graphic>
          <a:graphicData uri="http://schemas.openxmlformats.org/drawingml/2006/table">
            <a:tbl>
              <a:tblPr firstRow="1" firstCol="1" bandRow="1">
                <a:tableStyleId>{5C22544A-7EE6-4342-B048-85BDC9FD1C3A}</a:tableStyleId>
              </a:tblPr>
              <a:tblGrid>
                <a:gridCol w="1033145">
                  <a:extLst>
                    <a:ext uri="{9D8B030D-6E8A-4147-A177-3AD203B41FA5}">
                      <a16:colId xmlns:a16="http://schemas.microsoft.com/office/drawing/2014/main" val="4005097800"/>
                    </a:ext>
                  </a:extLst>
                </a:gridCol>
                <a:gridCol w="1033780">
                  <a:extLst>
                    <a:ext uri="{9D8B030D-6E8A-4147-A177-3AD203B41FA5}">
                      <a16:colId xmlns:a16="http://schemas.microsoft.com/office/drawing/2014/main" val="2493478077"/>
                    </a:ext>
                  </a:extLst>
                </a:gridCol>
                <a:gridCol w="1033780">
                  <a:extLst>
                    <a:ext uri="{9D8B030D-6E8A-4147-A177-3AD203B41FA5}">
                      <a16:colId xmlns:a16="http://schemas.microsoft.com/office/drawing/2014/main" val="1912150536"/>
                    </a:ext>
                  </a:extLst>
                </a:gridCol>
                <a:gridCol w="1033780">
                  <a:extLst>
                    <a:ext uri="{9D8B030D-6E8A-4147-A177-3AD203B41FA5}">
                      <a16:colId xmlns:a16="http://schemas.microsoft.com/office/drawing/2014/main" val="4290425022"/>
                    </a:ext>
                  </a:extLst>
                </a:gridCol>
              </a:tblGrid>
              <a:tr h="0">
                <a:tc>
                  <a:txBody>
                    <a:bodyPr/>
                    <a:lstStyle/>
                    <a:p>
                      <a:pPr>
                        <a:lnSpc>
                          <a:spcPct val="115000"/>
                        </a:lnSpc>
                        <a:spcAft>
                          <a:spcPts val="1000"/>
                        </a:spcAft>
                      </a:pPr>
                      <a:r>
                        <a:rPr lang="sk-SK" sz="1100">
                          <a:effectLst/>
                        </a:rPr>
                        <a:t>Druh potraviny</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Deň pozorovania</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Vzhľad potraviny</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Poznámka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821800"/>
                  </a:ext>
                </a:extLst>
              </a:tr>
              <a:tr h="0">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0753626"/>
                  </a:ext>
                </a:extLst>
              </a:tr>
              <a:tr h="0">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2130052"/>
                  </a:ext>
                </a:extLst>
              </a:tr>
            </a:tbl>
          </a:graphicData>
        </a:graphic>
      </p:graphicFrame>
    </p:spTree>
    <p:extLst>
      <p:ext uri="{BB962C8B-B14F-4D97-AF65-F5344CB8AC3E}">
        <p14:creationId xmlns:p14="http://schemas.microsoft.com/office/powerpoint/2010/main" val="427169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0" y="1218494"/>
            <a:ext cx="8699939" cy="2991075"/>
          </a:xfrm>
          <a:prstGeom prst="rect">
            <a:avLst/>
          </a:prstGeom>
        </p:spPr>
        <p:txBody>
          <a:bodyPr wrap="square">
            <a:spAutoFit/>
          </a:bodyPr>
          <a:lstStyle/>
          <a:p>
            <a:pPr marR="90805" algn="ctr">
              <a:lnSpc>
                <a:spcPct val="115000"/>
              </a:lnSpc>
              <a:spcAft>
                <a:spcPts val="1000"/>
              </a:spcAft>
            </a:pPr>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Ako skladujeme jedlo,  10-14 rokov, 45 min</a:t>
            </a:r>
          </a:p>
          <a:p>
            <a:pPr marR="90805">
              <a:spcAft>
                <a:spcPts val="1000"/>
              </a:spcAft>
            </a:pPr>
            <a:r>
              <a:rPr lang="sk-SK" dirty="0">
                <a:latin typeface="Calibri" panose="020F0502020204030204" pitchFamily="34" charset="0"/>
                <a:ea typeface="Calibri" panose="020F0502020204030204" pitchFamily="34" charset="0"/>
                <a:cs typeface="Times New Roman" panose="02020603050405020304" pitchFamily="18" charset="0"/>
              </a:rPr>
              <a:t>Pomôcky: papier, pero, farbičky, lepiaca páska, obrázky potravín, internet</a:t>
            </a:r>
          </a:p>
          <a:p>
            <a:pPr marR="90805">
              <a:spcAft>
                <a:spcPts val="1000"/>
              </a:spcAft>
            </a:pPr>
            <a:r>
              <a:rPr lang="sk-SK" dirty="0">
                <a:latin typeface="Calibri" panose="020F0502020204030204" pitchFamily="34" charset="0"/>
                <a:ea typeface="Calibri" panose="020F0502020204030204" pitchFamily="34" charset="0"/>
                <a:cs typeface="Times New Roman" panose="02020603050405020304" pitchFamily="18" charset="0"/>
              </a:rPr>
              <a:t>a) Vystrihnite z časopisu, vytlačte alebo nakreslite obrázky potravín. </a:t>
            </a:r>
          </a:p>
          <a:p>
            <a:pPr marR="90805">
              <a:spcAft>
                <a:spcPts val="1000"/>
              </a:spcAft>
            </a:pPr>
            <a:r>
              <a:rPr lang="sk-SK" dirty="0">
                <a:latin typeface="Calibri" panose="020F0502020204030204" pitchFamily="34" charset="0"/>
                <a:ea typeface="Calibri" panose="020F0502020204030204" pitchFamily="34" charset="0"/>
                <a:cs typeface="Times New Roman" panose="02020603050405020304" pitchFamily="18" charset="0"/>
              </a:rPr>
              <a:t>b) Diskutujme so žiakmi: Ako uchovávame potraviny? Kde všade ich uskladňujeme? Prečo je dôležité uchovávať ich čo najdlhšie kvalitné? Čo spôsobujú pokazené potraviny ľudskému organizmu?</a:t>
            </a:r>
          </a:p>
          <a:p>
            <a:pPr marR="90805">
              <a:spcAft>
                <a:spcPts val="1000"/>
              </a:spcAft>
            </a:pPr>
            <a:r>
              <a:rPr lang="sk-SK" dirty="0">
                <a:latin typeface="Calibri" panose="020F0502020204030204" pitchFamily="34" charset="0"/>
                <a:ea typeface="Calibri" panose="020F0502020204030204" pitchFamily="34" charset="0"/>
                <a:cs typeface="Times New Roman" panose="02020603050405020304" pitchFamily="18" charset="0"/>
              </a:rPr>
              <a:t>c) Spoločne vytvorte zoznam potravín, ktoré najčastejšie používate v domácnosti</a:t>
            </a:r>
          </a:p>
          <a:p>
            <a:pPr marR="90805">
              <a:spcAft>
                <a:spcPts val="1000"/>
              </a:spcAft>
            </a:pPr>
            <a:r>
              <a:rPr lang="sk-SK" dirty="0">
                <a:latin typeface="Calibri" panose="020F0502020204030204" pitchFamily="34" charset="0"/>
                <a:ea typeface="Calibri" panose="020F0502020204030204" pitchFamily="34" charset="0"/>
                <a:cs typeface="Times New Roman" panose="02020603050405020304" pitchFamily="18" charset="0"/>
              </a:rPr>
              <a:t>d) Žiaci vo dvojici alebo samostatne vyplnia tabuľku so spôsobom uskladňovania potravín:</a:t>
            </a:r>
          </a:p>
        </p:txBody>
      </p:sp>
      <p:graphicFrame>
        <p:nvGraphicFramePr>
          <p:cNvPr id="3" name="Tabuľka 2"/>
          <p:cNvGraphicFramePr>
            <a:graphicFrameLocks noGrp="1"/>
          </p:cNvGraphicFramePr>
          <p:nvPr>
            <p:extLst>
              <p:ext uri="{D42A27DB-BD31-4B8C-83A1-F6EECF244321}">
                <p14:modId xmlns:p14="http://schemas.microsoft.com/office/powerpoint/2010/main" val="3902086800"/>
              </p:ext>
            </p:extLst>
          </p:nvPr>
        </p:nvGraphicFramePr>
        <p:xfrm>
          <a:off x="1544079" y="4240661"/>
          <a:ext cx="4134485" cy="736092"/>
        </p:xfrm>
        <a:graphic>
          <a:graphicData uri="http://schemas.openxmlformats.org/drawingml/2006/table">
            <a:tbl>
              <a:tblPr firstRow="1" firstCol="1" bandRow="1">
                <a:tableStyleId>{5C22544A-7EE6-4342-B048-85BDC9FD1C3A}</a:tableStyleId>
              </a:tblPr>
              <a:tblGrid>
                <a:gridCol w="2066925">
                  <a:extLst>
                    <a:ext uri="{9D8B030D-6E8A-4147-A177-3AD203B41FA5}">
                      <a16:colId xmlns:a16="http://schemas.microsoft.com/office/drawing/2014/main" val="1703763621"/>
                    </a:ext>
                  </a:extLst>
                </a:gridCol>
                <a:gridCol w="2067560">
                  <a:extLst>
                    <a:ext uri="{9D8B030D-6E8A-4147-A177-3AD203B41FA5}">
                      <a16:colId xmlns:a16="http://schemas.microsoft.com/office/drawing/2014/main" val="17699289"/>
                    </a:ext>
                  </a:extLst>
                </a:gridCol>
              </a:tblGrid>
              <a:tr h="0">
                <a:tc>
                  <a:txBody>
                    <a:bodyPr/>
                    <a:lstStyle/>
                    <a:p>
                      <a:pPr marR="90805">
                        <a:lnSpc>
                          <a:spcPct val="115000"/>
                        </a:lnSpc>
                        <a:spcAft>
                          <a:spcPts val="1000"/>
                        </a:spcAft>
                      </a:pPr>
                      <a:r>
                        <a:rPr lang="sk-SK" sz="1400" dirty="0">
                          <a:effectLst/>
                        </a:rPr>
                        <a:t>Druh potraviny</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805">
                        <a:lnSpc>
                          <a:spcPct val="115000"/>
                        </a:lnSpc>
                        <a:spcAft>
                          <a:spcPts val="1000"/>
                        </a:spcAft>
                      </a:pPr>
                      <a:r>
                        <a:rPr lang="sk-SK" sz="1400">
                          <a:effectLst/>
                        </a:rPr>
                        <a:t>Spôsob uskladnenia</a:t>
                      </a:r>
                      <a:endParaRPr lang="sk-S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257092"/>
                  </a:ext>
                </a:extLst>
              </a:tr>
              <a:tr h="0">
                <a:tc>
                  <a:txBody>
                    <a:bodyPr/>
                    <a:lstStyle/>
                    <a:p>
                      <a:pPr marR="90805">
                        <a:lnSpc>
                          <a:spcPct val="115000"/>
                        </a:lnSpc>
                        <a:spcAft>
                          <a:spcPts val="1000"/>
                        </a:spcAft>
                      </a:pPr>
                      <a:r>
                        <a:rPr lang="sk-SK" sz="1400" dirty="0">
                          <a:effectLst/>
                        </a:rPr>
                        <a:t> </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805">
                        <a:lnSpc>
                          <a:spcPct val="115000"/>
                        </a:lnSpc>
                        <a:spcAft>
                          <a:spcPts val="1000"/>
                        </a:spcAft>
                      </a:pPr>
                      <a:r>
                        <a:rPr lang="sk-SK" sz="1400" dirty="0">
                          <a:effectLst/>
                        </a:rPr>
                        <a:t> </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086272"/>
                  </a:ext>
                </a:extLst>
              </a:tr>
              <a:tr h="0">
                <a:tc>
                  <a:txBody>
                    <a:bodyPr/>
                    <a:lstStyle/>
                    <a:p>
                      <a:pPr marR="90805">
                        <a:lnSpc>
                          <a:spcPct val="115000"/>
                        </a:lnSpc>
                        <a:spcAft>
                          <a:spcPts val="1000"/>
                        </a:spcAft>
                      </a:pPr>
                      <a:r>
                        <a:rPr lang="sk-SK" sz="1400">
                          <a:effectLst/>
                        </a:rPr>
                        <a:t> </a:t>
                      </a:r>
                      <a:endParaRPr lang="sk-S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90805">
                        <a:lnSpc>
                          <a:spcPct val="115000"/>
                        </a:lnSpc>
                        <a:spcAft>
                          <a:spcPts val="1000"/>
                        </a:spcAft>
                      </a:pPr>
                      <a:r>
                        <a:rPr lang="sk-SK" sz="1400" dirty="0">
                          <a:effectLst/>
                        </a:rPr>
                        <a:t> </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3347793"/>
                  </a:ext>
                </a:extLst>
              </a:tr>
            </a:tbl>
          </a:graphicData>
        </a:graphic>
      </p:graphicFrame>
      <p:sp>
        <p:nvSpPr>
          <p:cNvPr id="4" name="Obdĺžnik 3"/>
          <p:cNvSpPr/>
          <p:nvPr/>
        </p:nvSpPr>
        <p:spPr>
          <a:xfrm>
            <a:off x="75981" y="5054791"/>
            <a:ext cx="8422329" cy="369332"/>
          </a:xfrm>
          <a:prstGeom prst="rect">
            <a:avLst/>
          </a:prstGeom>
        </p:spPr>
        <p:txBody>
          <a:bodyPr wrap="square">
            <a:spAutoFit/>
          </a:bodyPr>
          <a:lstStyle/>
          <a:p>
            <a:r>
              <a:rPr lang="sk-SK" dirty="0"/>
              <a:t>e) Na záver si spoločne skontrolujeme tabuľku a spôsoby uskladnenia potravín.</a:t>
            </a:r>
          </a:p>
        </p:txBody>
      </p:sp>
    </p:spTree>
    <p:extLst>
      <p:ext uri="{BB962C8B-B14F-4D97-AF65-F5344CB8AC3E}">
        <p14:creationId xmlns:p14="http://schemas.microsoft.com/office/powerpoint/2010/main" val="95340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225977" y="1556792"/>
            <a:ext cx="7960897" cy="3443507"/>
          </a:xfrm>
          <a:prstGeom prst="rect">
            <a:avLst/>
          </a:prstGeom>
        </p:spPr>
        <p:txBody>
          <a:bodyPr wrap="none">
            <a:spAutoFit/>
          </a:bodyPr>
          <a:lstStyle/>
          <a:p>
            <a:r>
              <a:rPr lang="sk-SK" b="1">
                <a:solidFill>
                  <a:srgbClr val="FF0000"/>
                </a:solidFill>
              </a:rPr>
              <a:t>Otázka z dotazníka pre študentov – správna odpoveď</a:t>
            </a:r>
          </a:p>
          <a:p>
            <a:pPr>
              <a:lnSpc>
                <a:spcPct val="105000"/>
              </a:lnSpc>
              <a:spcAft>
                <a:spcPts val="800"/>
              </a:spcAft>
            </a:pPr>
            <a:endParaRPr lang="sk-SK" sz="2400" b="1" kern="150" dirty="0" smtClean="0">
              <a:latin typeface="Calibri" panose="020F0502020204030204" pitchFamily="34" charset="0"/>
              <a:ea typeface="Calibri" panose="020F0502020204030204" pitchFamily="34" charset="0"/>
              <a:cs typeface="Calibri" panose="020F0502020204030204" pitchFamily="34" charset="0"/>
            </a:endParaRPr>
          </a:p>
          <a:p>
            <a:pPr lvl="1">
              <a:lnSpc>
                <a:spcPct val="105000"/>
              </a:lnSpc>
              <a:spcAft>
                <a:spcPts val="800"/>
              </a:spcAft>
            </a:pPr>
            <a:r>
              <a:rPr lang="sk-SK" sz="2000" b="1" kern="150" dirty="0" smtClean="0">
                <a:latin typeface="Calibri" panose="020F0502020204030204" pitchFamily="34" charset="0"/>
                <a:ea typeface="Calibri" panose="020F0502020204030204" pitchFamily="34" charset="0"/>
                <a:cs typeface="Calibri" panose="020F0502020204030204" pitchFamily="34" charset="0"/>
              </a:rPr>
              <a:t>Pre </a:t>
            </a:r>
            <a:r>
              <a:rPr lang="sk-SK" sz="2000" b="1" kern="150" dirty="0">
                <a:latin typeface="Calibri" panose="020F0502020204030204" pitchFamily="34" charset="0"/>
                <a:ea typeface="Calibri" panose="020F0502020204030204" pitchFamily="34" charset="0"/>
                <a:cs typeface="Calibri" panose="020F0502020204030204" pitchFamily="34" charset="0"/>
              </a:rPr>
              <a:t>bezpečné stravovanie je dôležité nekonzumovať potraviny, </a:t>
            </a:r>
            <a:r>
              <a:rPr lang="sk-SK" sz="2000" b="1" kern="150" dirty="0" smtClean="0">
                <a:latin typeface="Calibri" panose="020F0502020204030204" pitchFamily="34" charset="0"/>
                <a:ea typeface="Calibri" panose="020F0502020204030204" pitchFamily="34" charset="0"/>
                <a:cs typeface="Calibri" panose="020F0502020204030204" pitchFamily="34" charset="0"/>
              </a:rPr>
              <a:t>ktoré:</a:t>
            </a:r>
          </a:p>
          <a:p>
            <a:pPr>
              <a:lnSpc>
                <a:spcPct val="105000"/>
              </a:lnSpc>
              <a:spcAft>
                <a:spcPts val="800"/>
              </a:spcAft>
            </a:pPr>
            <a:r>
              <a:rPr lang="sk-SK" sz="2000" b="1" kern="150" dirty="0" smtClean="0">
                <a:latin typeface="Calibri" panose="020F0502020204030204" pitchFamily="34" charset="0"/>
                <a:ea typeface="Calibri" panose="020F0502020204030204" pitchFamily="34" charset="0"/>
                <a:cs typeface="Calibri" panose="020F0502020204030204" pitchFamily="34" charset="0"/>
              </a:rPr>
              <a:t> </a:t>
            </a:r>
            <a:endParaRPr lang="sk-SK" sz="2000" kern="15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mj-lt"/>
              <a:buAutoNum type="alphaLcPeriod"/>
            </a:pPr>
            <a:r>
              <a:rPr lang="sk-SK" sz="2000" b="1" kern="150" dirty="0">
                <a:solidFill>
                  <a:srgbClr val="002060"/>
                </a:solidFill>
                <a:latin typeface="Calibri" panose="020F0502020204030204" pitchFamily="34" charset="0"/>
                <a:ea typeface="Calibri" panose="020F0502020204030204" pitchFamily="34" charset="0"/>
                <a:cs typeface="Calibri" panose="020F0502020204030204" pitchFamily="34" charset="0"/>
              </a:rPr>
              <a:t>Sú kontaminované (mikrobiologicky, chemicky).</a:t>
            </a:r>
            <a:endParaRPr lang="sk-SK" sz="2000" b="1" kern="1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mj-lt"/>
              <a:buAutoNum type="alphaLcPeriod"/>
            </a:pPr>
            <a:r>
              <a:rPr lang="sk-SK" sz="2000" kern="150" dirty="0">
                <a:latin typeface="Calibri" panose="020F0502020204030204" pitchFamily="34" charset="0"/>
                <a:ea typeface="Calibri" panose="020F0502020204030204" pitchFamily="34" charset="0"/>
                <a:cs typeface="Calibri" panose="020F0502020204030204" pitchFamily="34" charset="0"/>
              </a:rPr>
              <a:t>Prekročili dátum spotreby uvedený na obale potraviny.</a:t>
            </a:r>
            <a:endParaRPr lang="sk-SK" sz="2000" kern="15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mj-lt"/>
              <a:buAutoNum type="alphaLcPeriod"/>
            </a:pPr>
            <a:r>
              <a:rPr lang="sk-SK" sz="2000" kern="150" dirty="0">
                <a:latin typeface="Calibri" panose="020F0502020204030204" pitchFamily="34" charset="0"/>
                <a:ea typeface="Calibri" panose="020F0502020204030204" pitchFamily="34" charset="0"/>
                <a:cs typeface="Calibri" panose="020F0502020204030204" pitchFamily="34" charset="0"/>
              </a:rPr>
              <a:t>Sú fortifikované (obohatené o niektoré živiny).</a:t>
            </a:r>
            <a:endParaRPr lang="sk-SK" sz="2000" kern="15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mj-lt"/>
              <a:buAutoNum type="alphaLcPeriod"/>
            </a:pPr>
            <a:r>
              <a:rPr lang="sk-SK" sz="2000" kern="150" dirty="0">
                <a:latin typeface="Calibri" panose="020F0502020204030204" pitchFamily="34" charset="0"/>
                <a:ea typeface="Calibri" panose="020F0502020204030204" pitchFamily="34" charset="0"/>
                <a:cs typeface="Calibri" panose="020F0502020204030204" pitchFamily="34" charset="0"/>
              </a:rPr>
              <a:t>Sú čerstvo uvarené. </a:t>
            </a:r>
            <a:endParaRPr lang="sk-SK" sz="2000" kern="150" dirty="0" smtClean="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5000"/>
              </a:lnSpc>
              <a:buFont typeface="+mj-lt"/>
              <a:buAutoNum type="alphaLcPeriod"/>
            </a:pPr>
            <a:r>
              <a:rPr lang="sk-SK" sz="2000" dirty="0" smtClean="0">
                <a:latin typeface="Calibri" panose="020F0502020204030204" pitchFamily="34" charset="0"/>
                <a:ea typeface="Calibri" panose="020F0502020204030204" pitchFamily="34" charset="0"/>
              </a:rPr>
              <a:t>Neviem</a:t>
            </a:r>
            <a:endParaRPr lang="sk-SK" sz="2000" b="1" dirty="0"/>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518145"/>
            <a:ext cx="8843955" cy="3416320"/>
          </a:xfrm>
          <a:prstGeom prst="rect">
            <a:avLst/>
          </a:prstGeom>
          <a:noFill/>
        </p:spPr>
        <p:txBody>
          <a:bodyPr wrap="square" rtlCol="0">
            <a:spAutoFit/>
          </a:bodyPr>
          <a:lstStyle/>
          <a:p>
            <a:pPr algn="ctr"/>
            <a:r>
              <a:rPr lang="sk-SK" sz="6000" b="1" dirty="0" smtClean="0">
                <a:solidFill>
                  <a:srgbClr val="FF0000"/>
                </a:solidFill>
              </a:rPr>
              <a:t>Bezpečnosť </a:t>
            </a:r>
            <a:r>
              <a:rPr lang="sk-SK" sz="6000" b="1" dirty="0">
                <a:solidFill>
                  <a:srgbClr val="FF0000"/>
                </a:solidFill>
              </a:rPr>
              <a:t>a hygiena </a:t>
            </a:r>
            <a:r>
              <a:rPr lang="sk-SK" sz="6000" b="1" dirty="0" smtClean="0">
                <a:solidFill>
                  <a:srgbClr val="FF0000"/>
                </a:solidFill>
              </a:rPr>
              <a:t>potravín</a:t>
            </a:r>
          </a:p>
          <a:p>
            <a:pPr algn="ctr"/>
            <a:endParaRPr lang="sk-SK" sz="4800" b="1" i="1" dirty="0" smtClean="0">
              <a:solidFill>
                <a:srgbClr val="FF0000"/>
              </a:solidFill>
            </a:endParaRPr>
          </a:p>
          <a:p>
            <a:pPr algn="ctr"/>
            <a:r>
              <a:rPr lang="sk-SK" sz="4800" b="1" i="1">
                <a:solidFill>
                  <a:srgbClr val="FF0000"/>
                </a:solidFill>
              </a:rPr>
              <a:t>Kapitola </a:t>
            </a:r>
            <a:r>
              <a:rPr lang="sk-SK" sz="4800" b="1" i="1" dirty="0">
                <a:solidFill>
                  <a:srgbClr val="FF0000"/>
                </a:solidFill>
              </a:rPr>
              <a:t>9</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372587"/>
            <a:ext cx="8843955" cy="4431983"/>
          </a:xfrm>
          <a:prstGeom prst="rect">
            <a:avLst/>
          </a:prstGeom>
          <a:noFill/>
        </p:spPr>
        <p:txBody>
          <a:bodyPr wrap="square" rtlCol="0">
            <a:spAutoFit/>
          </a:bodyPr>
          <a:lstStyle/>
          <a:p>
            <a:pPr algn="ctr"/>
            <a:r>
              <a:rPr lang="sk-SK" sz="2400" b="1" dirty="0">
                <a:solidFill>
                  <a:srgbClr val="FF0000"/>
                </a:solidFill>
              </a:rPr>
              <a:t>Kontaminácia potravín </a:t>
            </a:r>
            <a:endParaRPr lang="sk-SK" sz="2400" b="1" dirty="0" smtClean="0">
              <a:solidFill>
                <a:srgbClr val="FF0000"/>
              </a:solidFill>
            </a:endParaRPr>
          </a:p>
          <a:p>
            <a:endParaRPr lang="sk-SK" sz="2400" dirty="0">
              <a:solidFill>
                <a:srgbClr val="FF0000"/>
              </a:solidFill>
            </a:endParaRPr>
          </a:p>
          <a:p>
            <a:r>
              <a:rPr lang="sk-SK" b="1" dirty="0"/>
              <a:t>Bezpečné potraviny </a:t>
            </a:r>
            <a:r>
              <a:rPr lang="sk-SK" dirty="0"/>
              <a:t>sú nevyhnutným predpokladom pre zdravie ľudí. </a:t>
            </a:r>
            <a:endParaRPr lang="sk-SK" dirty="0" smtClean="0"/>
          </a:p>
          <a:p>
            <a:endParaRPr lang="sk-SK" dirty="0" smtClean="0"/>
          </a:p>
          <a:p>
            <a:r>
              <a:rPr lang="sk-SK" b="1" i="1" dirty="0" smtClean="0"/>
              <a:t>Kontaminanty </a:t>
            </a:r>
            <a:r>
              <a:rPr lang="sk-SK" b="1" i="1" dirty="0"/>
              <a:t>potravín </a:t>
            </a:r>
            <a:r>
              <a:rPr lang="sk-SK" dirty="0"/>
              <a:t>sú škodliviny (znečisťujúce látky a mikroorganizmy), ktoré môžu spôsobiť infekčné choroby vyvolané baktériami, vírusmi, a parazitmi alebo toxické choroby vyvolané chemickými látkami, ako sú mykotoxíny produkované plesňami, ťažké kovy ako olovo, kadmium ortuť, rádioaktívne látky a iné</a:t>
            </a:r>
            <a:r>
              <a:rPr lang="sk-SK" dirty="0" smtClean="0"/>
              <a:t>.</a:t>
            </a:r>
          </a:p>
          <a:p>
            <a:endParaRPr lang="sk-SK" dirty="0"/>
          </a:p>
          <a:p>
            <a:r>
              <a:rPr lang="sk-SK" b="1" dirty="0"/>
              <a:t>Infekčné choroby </a:t>
            </a:r>
            <a:r>
              <a:rPr lang="sk-SK" dirty="0"/>
              <a:t>môžu byť spôsobené konzumáciou nedostatočne tepelne upraveného mäsa, nepasterizovaného mlieka a mliečnych výrobkov, nedostatočnou hygienou pri manipulácii a konzumácii potravín alebo kontaminovanou pôdou, vodou alebo kontaktom s nakazeným zvieraťom. Príznaky infekcie vzniknú rýchlo a zahŕňajú horúčku, bolesť hlavy, nevoľnosť, vracanie, bolesť brucha a hnačku. </a:t>
            </a:r>
          </a:p>
          <a:p>
            <a:r>
              <a:rPr lang="sk-SK" dirty="0" smtClean="0"/>
              <a:t> </a:t>
            </a:r>
            <a:endParaRPr lang="sk-SK"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372587"/>
            <a:ext cx="8843955" cy="2585323"/>
          </a:xfrm>
          <a:prstGeom prst="rect">
            <a:avLst/>
          </a:prstGeom>
          <a:noFill/>
        </p:spPr>
        <p:txBody>
          <a:bodyPr wrap="square" rtlCol="0">
            <a:spAutoFit/>
          </a:bodyPr>
          <a:lstStyle/>
          <a:p>
            <a:endParaRPr lang="sk-SK" dirty="0"/>
          </a:p>
          <a:p>
            <a:r>
              <a:rPr lang="sk-SK" b="1" dirty="0" smtClean="0"/>
              <a:t>Chemická </a:t>
            </a:r>
            <a:r>
              <a:rPr lang="sk-SK" b="1" dirty="0"/>
              <a:t>kontaminácia </a:t>
            </a:r>
            <a:r>
              <a:rPr lang="sk-SK" dirty="0"/>
              <a:t>zvyčajne nevedie hneď k poruchám zdravia (výnimkou sú otravy), môže však postupne ovplyvniť imunitný či hormonálny systém človeka a viesť k ochoreniam ako napríklad rakovina. </a:t>
            </a:r>
            <a:endParaRPr lang="sk-SK" dirty="0" smtClean="0"/>
          </a:p>
          <a:p>
            <a:endParaRPr lang="sk-SK" dirty="0"/>
          </a:p>
          <a:p>
            <a:r>
              <a:rPr lang="sk-SK" b="1" dirty="0"/>
              <a:t>Bezpečnosť potravín </a:t>
            </a:r>
            <a:r>
              <a:rPr lang="sk-SK" dirty="0"/>
              <a:t>je veľmi dôležitá pre tehotné ženy, malé deti, starších ľudí a pre chorých ľudí, najmä s poruchou imunity. </a:t>
            </a:r>
          </a:p>
          <a:p>
            <a:r>
              <a:rPr lang="sk-SK" dirty="0"/>
              <a:t>Jesť bezpečné potraviny znamená predovšetkým vedieť, ako potraviny správne nakupovať, pripravovať, skladovať a konzumovať.</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rotWithShape="1">
          <a:blip r:embed="rId10"/>
          <a:srcRect t="18500" b="14901"/>
          <a:stretch/>
        </p:blipFill>
        <p:spPr>
          <a:xfrm>
            <a:off x="4021647" y="3711941"/>
            <a:ext cx="4505325" cy="1776208"/>
          </a:xfrm>
          <a:prstGeom prst="rect">
            <a:avLst/>
          </a:prstGeom>
        </p:spPr>
      </p:pic>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22279" y="1618335"/>
            <a:ext cx="7734097" cy="4343625"/>
          </a:xfrm>
          <a:prstGeom prst="rect">
            <a:avLst/>
          </a:prstGeom>
        </p:spPr>
        <p:txBody>
          <a:bodyPr wrap="square">
            <a:spAutoFit/>
          </a:bodyPr>
          <a:lstStyle/>
          <a:p>
            <a:r>
              <a:rPr lang="sk-SK" b="1" dirty="0" smtClean="0"/>
              <a:t>Pri </a:t>
            </a:r>
            <a:r>
              <a:rPr lang="sk-SK" b="1" dirty="0"/>
              <a:t>nákupe:</a:t>
            </a:r>
          </a:p>
          <a:p>
            <a:pPr marL="285750" lvl="0" indent="-285750" fontAlgn="base">
              <a:buFont typeface="Arial" panose="020B0604020202020204" pitchFamily="34" charset="0"/>
              <a:buChar char="•"/>
            </a:pPr>
            <a:r>
              <a:rPr lang="sk-SK" dirty="0"/>
              <a:t>Kupovať čerstvé a nepokazené potraviny (zelenina, ovocie, mäso). </a:t>
            </a:r>
            <a:endParaRPr lang="sk-SK" dirty="0" smtClean="0"/>
          </a:p>
          <a:p>
            <a:pPr marL="285750" lvl="0" indent="-285750" fontAlgn="base">
              <a:buFont typeface="Arial" panose="020B0604020202020204" pitchFamily="34" charset="0"/>
              <a:buChar char="•"/>
            </a:pPr>
            <a:r>
              <a:rPr lang="sk-SK" dirty="0" smtClean="0"/>
              <a:t>Ryby </a:t>
            </a:r>
            <a:r>
              <a:rPr lang="sk-SK" dirty="0"/>
              <a:t>z overených zdrojov.</a:t>
            </a:r>
          </a:p>
          <a:p>
            <a:pPr marL="285750" lvl="0" indent="-285750" fontAlgn="base">
              <a:buFont typeface="Arial" panose="020B0604020202020204" pitchFamily="34" charset="0"/>
              <a:buChar char="•"/>
            </a:pPr>
            <a:r>
              <a:rPr lang="sk-SK" dirty="0"/>
              <a:t>Sledovať dátumy spotreby potraviny.</a:t>
            </a:r>
          </a:p>
          <a:p>
            <a:pPr marL="285750" lvl="0" indent="-285750" fontAlgn="base">
              <a:buFont typeface="Arial" panose="020B0604020202020204" pitchFamily="34" charset="0"/>
              <a:buChar char="•"/>
            </a:pPr>
            <a:r>
              <a:rPr lang="sk-SK" dirty="0"/>
              <a:t>Pri prevoze potravín rýchlo podliehajúcich nákaze domov používať chladiace obaly</a:t>
            </a:r>
            <a:r>
              <a:rPr lang="sk-SK" dirty="0" smtClean="0"/>
              <a:t>.</a:t>
            </a:r>
            <a:endParaRPr lang="sk-SK" dirty="0"/>
          </a:p>
          <a:p>
            <a:r>
              <a:rPr lang="sk-SK" b="1" dirty="0"/>
              <a:t>Pri skladovaní:</a:t>
            </a:r>
          </a:p>
          <a:p>
            <a:pPr marL="285750" lvl="0" indent="-285750" fontAlgn="base">
              <a:buFont typeface="Arial" panose="020B0604020202020204" pitchFamily="34" charset="0"/>
              <a:buChar char="•"/>
            </a:pPr>
            <a:r>
              <a:rPr lang="sk-SK" dirty="0"/>
              <a:t>Dodržiavať skladovacie podmienky pre jednotlivé potraviny (v chlade, pri izbovej teplote, v suchu a pod.). </a:t>
            </a:r>
          </a:p>
          <a:p>
            <a:pPr marL="285750" lvl="0" indent="-285750" fontAlgn="base">
              <a:buFont typeface="Arial" panose="020B0604020202020204" pitchFamily="34" charset="0"/>
              <a:buChar char="•"/>
            </a:pPr>
            <a:r>
              <a:rPr lang="sk-SK" dirty="0"/>
              <a:t>Varené pokrmy skladovať pri izbovej teplote do 2 hodín, potom </a:t>
            </a:r>
            <a:endParaRPr lang="sk-SK" dirty="0" smtClean="0"/>
          </a:p>
          <a:p>
            <a:pPr lvl="0" fontAlgn="base"/>
            <a:r>
              <a:rPr lang="sk-SK" dirty="0" smtClean="0"/>
              <a:t>v</a:t>
            </a:r>
            <a:r>
              <a:rPr lang="sk-SK" dirty="0"/>
              <a:t> chlade pri teplote 5°C. Pri tejto teplote sa spomaľuje množenie baktérií, potraviny je preto možné skladovať dlhšie. </a:t>
            </a:r>
          </a:p>
          <a:p>
            <a:pPr marL="285750" lvl="0" indent="-285750" fontAlgn="base">
              <a:buFont typeface="Arial" panose="020B0604020202020204" pitchFamily="34" charset="0"/>
              <a:buChar char="•"/>
            </a:pPr>
            <a:r>
              <a:rPr lang="sk-SK" dirty="0"/>
              <a:t>Surové pokrmy a potraviny skladovať osobitne od varených.</a:t>
            </a:r>
          </a:p>
          <a:p>
            <a:pPr marL="285750" lvl="0" indent="-285750" fontAlgn="base">
              <a:buFont typeface="Arial" panose="020B0604020202020204" pitchFamily="34" charset="0"/>
              <a:buChar char="•"/>
            </a:pPr>
            <a:r>
              <a:rPr lang="sk-SK" dirty="0"/>
              <a:t>Potraviny skladovať v uzavretých nádobách. </a:t>
            </a:r>
          </a:p>
          <a:p>
            <a:pPr algn="just">
              <a:lnSpc>
                <a:spcPct val="107000"/>
              </a:lnSpc>
              <a:spcBef>
                <a:spcPts val="600"/>
              </a:spcBef>
              <a:spcAft>
                <a:spcPts val="800"/>
              </a:spcAft>
            </a:pPr>
            <a:r>
              <a:rPr lang="sk-SK" dirty="0" smtClean="0">
                <a:ea typeface="Calibri" panose="020F0502020204030204" pitchFamily="34" charset="0"/>
                <a:cs typeface="Times New Roman" panose="02020603050405020304" pitchFamily="18" charset="0"/>
              </a:rPr>
              <a:t>. </a:t>
            </a:r>
            <a:endParaRPr lang="sk-SK" sz="1600" dirty="0">
              <a:effectLst/>
              <a:ea typeface="Calibri" panose="020F0502020204030204" pitchFamily="34" charset="0"/>
              <a:cs typeface="Times New Roman" panose="02020603050405020304" pitchFamily="18" charset="0"/>
            </a:endParaRPr>
          </a:p>
        </p:txBody>
      </p:sp>
      <p:sp>
        <p:nvSpPr>
          <p:cNvPr id="8" name="Obdĺžnik 7"/>
          <p:cNvSpPr/>
          <p:nvPr/>
        </p:nvSpPr>
        <p:spPr>
          <a:xfrm>
            <a:off x="59962" y="1164583"/>
            <a:ext cx="8652780" cy="954107"/>
          </a:xfrm>
          <a:prstGeom prst="rect">
            <a:avLst/>
          </a:prstGeom>
        </p:spPr>
        <p:txBody>
          <a:bodyPr wrap="square">
            <a:spAutoFit/>
          </a:bodyPr>
          <a:lstStyle/>
          <a:p>
            <a:pPr algn="ctr"/>
            <a:r>
              <a:rPr lang="es-ES" sz="3200" b="1" dirty="0">
                <a:solidFill>
                  <a:srgbClr val="FF0000"/>
                </a:solidFill>
              </a:rPr>
              <a:t>Základné opatrenia pre bezpečné potraviny sú: </a:t>
            </a:r>
          </a:p>
          <a:p>
            <a:pPr algn="ctr"/>
            <a:r>
              <a:rPr lang="es-ES" sz="2400" b="1" dirty="0" smtClean="0">
                <a:solidFill>
                  <a:srgbClr val="FFC000"/>
                </a:solidFill>
              </a:rPr>
              <a:t>. </a:t>
            </a:r>
            <a:endParaRPr lang="es-ES" sz="2400" b="1" dirty="0">
              <a:solidFill>
                <a:srgbClr val="FFC000"/>
              </a:solidFill>
            </a:endParaRPr>
          </a:p>
        </p:txBody>
      </p:sp>
      <p:pic>
        <p:nvPicPr>
          <p:cNvPr id="2" name="Obrázok 1"/>
          <p:cNvPicPr>
            <a:picLocks noChangeAspect="1"/>
          </p:cNvPicPr>
          <p:nvPr/>
        </p:nvPicPr>
        <p:blipFill rotWithShape="1">
          <a:blip r:embed="rId10"/>
          <a:srcRect l="13676" t="9500" r="15946" b="14901"/>
          <a:stretch/>
        </p:blipFill>
        <p:spPr>
          <a:xfrm>
            <a:off x="7344592" y="3957795"/>
            <a:ext cx="1606867" cy="1451364"/>
          </a:xfrm>
          <a:prstGeom prst="rect">
            <a:avLst/>
          </a:prstGeom>
        </p:spPr>
      </p:pic>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456439" y="1935440"/>
            <a:ext cx="8699442" cy="2031325"/>
          </a:xfrm>
          <a:prstGeom prst="rect">
            <a:avLst/>
          </a:prstGeom>
        </p:spPr>
        <p:txBody>
          <a:bodyPr wrap="square">
            <a:spAutoFit/>
          </a:bodyPr>
          <a:lstStyle/>
          <a:p>
            <a:r>
              <a:rPr lang="sk-SK" b="1" dirty="0"/>
              <a:t>Pri manipulácii:</a:t>
            </a:r>
          </a:p>
          <a:p>
            <a:pPr marL="285750" indent="-285750">
              <a:lnSpc>
                <a:spcPct val="150000"/>
              </a:lnSpc>
              <a:buFont typeface="Arial" panose="020B0604020202020204" pitchFamily="34" charset="0"/>
              <a:buChar char="•"/>
            </a:pPr>
            <a:r>
              <a:rPr lang="sk-SK" dirty="0" smtClean="0"/>
              <a:t>Umývať </a:t>
            </a:r>
            <a:r>
              <a:rPr lang="sk-SK" dirty="0"/>
              <a:t>si dôkladne ruky pred prípravou jedla (teplou vodou a mydlom).</a:t>
            </a:r>
          </a:p>
          <a:p>
            <a:pPr marL="285750" indent="-285750">
              <a:lnSpc>
                <a:spcPct val="150000"/>
              </a:lnSpc>
              <a:buFont typeface="Arial" panose="020B0604020202020204" pitchFamily="34" charset="0"/>
              <a:buChar char="•"/>
            </a:pPr>
            <a:r>
              <a:rPr lang="sk-SK" dirty="0" smtClean="0"/>
              <a:t>Umývať </a:t>
            </a:r>
            <a:r>
              <a:rPr lang="sk-SK" dirty="0"/>
              <a:t>a čistiť potraviny (ovocie, zelenina, mäso).</a:t>
            </a:r>
          </a:p>
          <a:p>
            <a:pPr marL="285750" indent="-285750">
              <a:lnSpc>
                <a:spcPct val="150000"/>
              </a:lnSpc>
              <a:buFont typeface="Arial" panose="020B0604020202020204" pitchFamily="34" charset="0"/>
              <a:buChar char="•"/>
            </a:pPr>
            <a:r>
              <a:rPr lang="sk-SK" dirty="0" smtClean="0"/>
              <a:t>Udržiavať </a:t>
            </a:r>
            <a:r>
              <a:rPr lang="sk-SK" dirty="0"/>
              <a:t>v čistote všetky priestory a vecí používané pri manipulácii s potravinami. </a:t>
            </a:r>
          </a:p>
          <a:p>
            <a:pPr marL="285750" indent="-285750">
              <a:lnSpc>
                <a:spcPct val="150000"/>
              </a:lnSpc>
              <a:buFont typeface="Arial" panose="020B0604020202020204" pitchFamily="34" charset="0"/>
              <a:buChar char="•"/>
            </a:pPr>
            <a:r>
              <a:rPr lang="sk-SK" dirty="0" smtClean="0"/>
              <a:t>Používať </a:t>
            </a:r>
            <a:r>
              <a:rPr lang="sk-SK" dirty="0"/>
              <a:t>osobitne nástroje (nože, nádoby, doštičky) na surové a varené pokrmy</a:t>
            </a:r>
            <a:r>
              <a:rPr lang="sk-SK" dirty="0" smtClean="0"/>
              <a:t>.</a:t>
            </a:r>
            <a:endParaRPr lang="sk-SK" dirty="0"/>
          </a:p>
        </p:txBody>
      </p:sp>
      <p:sp>
        <p:nvSpPr>
          <p:cNvPr id="8" name="Obdĺžnik 7"/>
          <p:cNvSpPr/>
          <p:nvPr/>
        </p:nvSpPr>
        <p:spPr>
          <a:xfrm>
            <a:off x="59962" y="1164583"/>
            <a:ext cx="8652780" cy="954107"/>
          </a:xfrm>
          <a:prstGeom prst="rect">
            <a:avLst/>
          </a:prstGeom>
        </p:spPr>
        <p:txBody>
          <a:bodyPr wrap="square">
            <a:spAutoFit/>
          </a:bodyPr>
          <a:lstStyle/>
          <a:p>
            <a:pPr algn="ctr"/>
            <a:r>
              <a:rPr lang="es-ES" sz="3200" b="1" dirty="0">
                <a:solidFill>
                  <a:srgbClr val="FF0000"/>
                </a:solidFill>
              </a:rPr>
              <a:t>Základné opatrenia pre bezpečné potraviny sú: </a:t>
            </a:r>
          </a:p>
          <a:p>
            <a:pPr algn="ctr"/>
            <a:r>
              <a:rPr lang="es-ES" sz="2400" b="1" dirty="0" smtClean="0">
                <a:solidFill>
                  <a:srgbClr val="FFC000"/>
                </a:solidFill>
              </a:rPr>
              <a:t>. </a:t>
            </a:r>
            <a:endParaRPr lang="es-ES" sz="2400" b="1" dirty="0">
              <a:solidFill>
                <a:srgbClr val="FFC000"/>
              </a:solidFill>
            </a:endParaRPr>
          </a:p>
        </p:txBody>
      </p:sp>
      <p:pic>
        <p:nvPicPr>
          <p:cNvPr id="2" name="Obrázok 1"/>
          <p:cNvPicPr>
            <a:picLocks noChangeAspect="1"/>
          </p:cNvPicPr>
          <p:nvPr/>
        </p:nvPicPr>
        <p:blipFill rotWithShape="1">
          <a:blip r:embed="rId10"/>
          <a:srcRect t="14901" b="14901"/>
          <a:stretch/>
        </p:blipFill>
        <p:spPr>
          <a:xfrm>
            <a:off x="3481660" y="3853234"/>
            <a:ext cx="2266053" cy="1700035"/>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17565" y="1782253"/>
            <a:ext cx="8699442" cy="3139321"/>
          </a:xfrm>
          <a:prstGeom prst="rect">
            <a:avLst/>
          </a:prstGeom>
        </p:spPr>
        <p:txBody>
          <a:bodyPr wrap="square">
            <a:spAutoFit/>
          </a:bodyPr>
          <a:lstStyle/>
          <a:p>
            <a:r>
              <a:rPr lang="sk-SK" dirty="0"/>
              <a:t>Pri príprave:</a:t>
            </a:r>
          </a:p>
          <a:p>
            <a:pPr marL="285750" indent="-285750">
              <a:buFont typeface="Arial" panose="020B0604020202020204" pitchFamily="34" charset="0"/>
              <a:buChar char="•"/>
            </a:pPr>
            <a:r>
              <a:rPr lang="sk-SK" dirty="0" smtClean="0"/>
              <a:t>Dbať </a:t>
            </a:r>
            <a:r>
              <a:rPr lang="sk-SK" dirty="0"/>
              <a:t>na dostatočnú </a:t>
            </a:r>
            <a:r>
              <a:rPr lang="sk-SK" b="1" dirty="0"/>
              <a:t>tepelnú úpravu</a:t>
            </a:r>
            <a:r>
              <a:rPr lang="sk-SK" dirty="0"/>
              <a:t> mäsa, vajec, morských plodov. Dodržať aspoň 15 minút teplotu 75°C (aj v strede mäsa, kontrolovať termometrom na mäso). Pri tejto teplote sa baktérie usmrtia.</a:t>
            </a:r>
          </a:p>
          <a:p>
            <a:pPr marL="285750" indent="-285750">
              <a:buFont typeface="Arial" panose="020B0604020202020204" pitchFamily="34" charset="0"/>
              <a:buChar char="•"/>
            </a:pPr>
            <a:r>
              <a:rPr lang="sk-SK" dirty="0" smtClean="0"/>
              <a:t>Nikdy </a:t>
            </a:r>
            <a:r>
              <a:rPr lang="sk-SK" b="1" dirty="0"/>
              <a:t>negrilovať nad otvoreným oh</a:t>
            </a:r>
            <a:r>
              <a:rPr lang="sk-SK" dirty="0"/>
              <a:t>ňom. Vznikajú pri tom nebezpečné látky, ktoré sú považované za vysoko rizikové pre vznik rakoviny. Takéto látky vznikajú aj v prepaľovaných tukoch a olejoch, pri vyprážaní a údení.</a:t>
            </a:r>
          </a:p>
          <a:p>
            <a:pPr marL="285750" indent="-285750">
              <a:buFont typeface="Arial" panose="020B0604020202020204" pitchFamily="34" charset="0"/>
              <a:buChar char="•"/>
            </a:pPr>
            <a:r>
              <a:rPr lang="sk-SK" b="1" dirty="0" smtClean="0"/>
              <a:t>Uprednostniť </a:t>
            </a:r>
            <a:r>
              <a:rPr lang="sk-SK" b="1" dirty="0"/>
              <a:t>šetrné spôsoby tepelnej úpr</a:t>
            </a:r>
            <a:r>
              <a:rPr lang="sk-SK" dirty="0"/>
              <a:t>avy, ako je varenie alebo príprava na pare. Vysoké teploty pri grilovaní, vyprážaní, pečení, alebo fritovaní najmä mäsa ale aj škrobových potravín (zemiaky, chlieb) vedú k tvorbe škodlivých rakovinotvorných látok. Tieto spôsoby úpravy používať len zriedkavo. . </a:t>
            </a:r>
          </a:p>
        </p:txBody>
      </p:sp>
      <p:sp>
        <p:nvSpPr>
          <p:cNvPr id="8" name="Obdĺžnik 7"/>
          <p:cNvSpPr/>
          <p:nvPr/>
        </p:nvSpPr>
        <p:spPr>
          <a:xfrm>
            <a:off x="59962" y="1164583"/>
            <a:ext cx="8652780" cy="954107"/>
          </a:xfrm>
          <a:prstGeom prst="rect">
            <a:avLst/>
          </a:prstGeom>
        </p:spPr>
        <p:txBody>
          <a:bodyPr wrap="square">
            <a:spAutoFit/>
          </a:bodyPr>
          <a:lstStyle/>
          <a:p>
            <a:pPr algn="ctr"/>
            <a:r>
              <a:rPr lang="es-ES" sz="3200" b="1" dirty="0">
                <a:solidFill>
                  <a:srgbClr val="FF0000"/>
                </a:solidFill>
              </a:rPr>
              <a:t>Základné opatrenia pre bezpečné potraviny sú: </a:t>
            </a:r>
          </a:p>
          <a:p>
            <a:pPr algn="ctr"/>
            <a:r>
              <a:rPr lang="es-ES" sz="2400" b="1" dirty="0" smtClean="0">
                <a:solidFill>
                  <a:srgbClr val="FFC000"/>
                </a:solidFill>
              </a:rPr>
              <a:t>. </a:t>
            </a:r>
            <a:endParaRPr lang="es-ES" sz="2400" b="1" dirty="0">
              <a:solidFill>
                <a:srgbClr val="FFC000"/>
              </a:solidFill>
            </a:endParaRPr>
          </a:p>
        </p:txBody>
      </p:sp>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22279" y="1641636"/>
            <a:ext cx="8699442" cy="3877985"/>
          </a:xfrm>
          <a:prstGeom prst="rect">
            <a:avLst/>
          </a:prstGeom>
        </p:spPr>
        <p:txBody>
          <a:bodyPr wrap="square">
            <a:spAutoFit/>
          </a:bodyPr>
          <a:lstStyle/>
          <a:p>
            <a:r>
              <a:rPr lang="sk-SK" sz="1600" b="1" dirty="0"/>
              <a:t>Pri konzumácii</a:t>
            </a:r>
            <a:r>
              <a:rPr lang="sk-SK" sz="1600" b="1" dirty="0" smtClean="0"/>
              <a:t>:</a:t>
            </a:r>
          </a:p>
          <a:p>
            <a:endParaRPr lang="sk-SK" sz="1600" b="1" dirty="0"/>
          </a:p>
          <a:p>
            <a:pPr marL="285750" indent="-285750">
              <a:buFont typeface="Arial" panose="020B0604020202020204" pitchFamily="34" charset="0"/>
              <a:buChar char="•"/>
            </a:pPr>
            <a:r>
              <a:rPr lang="sk-SK" sz="1400" dirty="0" smtClean="0"/>
              <a:t>Pred </a:t>
            </a:r>
            <a:r>
              <a:rPr lang="sk-SK" sz="1400" dirty="0"/>
              <a:t>každým jedlom si dobre umyť </a:t>
            </a:r>
            <a:r>
              <a:rPr lang="sk-SK" sz="1400" dirty="0" smtClean="0"/>
              <a:t>ruky!</a:t>
            </a:r>
            <a:endParaRPr lang="sk-SK" sz="1400" dirty="0"/>
          </a:p>
          <a:p>
            <a:pPr marL="285750" indent="-285750">
              <a:buFont typeface="Arial" panose="020B0604020202020204" pitchFamily="34" charset="0"/>
              <a:buChar char="•"/>
            </a:pPr>
            <a:r>
              <a:rPr lang="sk-SK" sz="1400" dirty="0" smtClean="0"/>
              <a:t>Piť </a:t>
            </a:r>
            <a:r>
              <a:rPr lang="sk-SK" sz="1400" dirty="0"/>
              <a:t>a používať nezávadnú vodu z bezpečných a známych zdrojov (napr. pitná voda, balené pitné, minerálne a pramenisté vody). </a:t>
            </a:r>
          </a:p>
          <a:p>
            <a:pPr marL="285750" indent="-285750">
              <a:buFont typeface="Arial" panose="020B0604020202020204" pitchFamily="34" charset="0"/>
              <a:buChar char="•"/>
            </a:pPr>
            <a:r>
              <a:rPr lang="sk-SK" sz="1400" dirty="0" smtClean="0"/>
              <a:t>Nekonzumovať </a:t>
            </a:r>
            <a:r>
              <a:rPr lang="sk-SK" sz="1400" dirty="0"/>
              <a:t>potraviny po uplynutí dátumu ich spotreby. Po otvorení treba takúto potravinu skladovať podľa uvedených podmienok a spotrebovať do uvedeného počtu dní po otvorení. Ak je uvedený dátum minimálnej trvanlivosti, potravina je správne skladovaná a jej obal nebol porušený, je bezpečná aj po tomto dátume a môže sa konzumovať. </a:t>
            </a:r>
          </a:p>
          <a:p>
            <a:pPr marL="285750" indent="-285750">
              <a:buFont typeface="Arial" panose="020B0604020202020204" pitchFamily="34" charset="0"/>
              <a:buChar char="•"/>
            </a:pPr>
            <a:r>
              <a:rPr lang="sk-SK" sz="1400" dirty="0" smtClean="0"/>
              <a:t>Ohrievané </a:t>
            </a:r>
            <a:r>
              <a:rPr lang="sk-SK" sz="1400" dirty="0"/>
              <a:t>jedlo hneď skonzumovať, neohrievať ho znova.</a:t>
            </a:r>
          </a:p>
          <a:p>
            <a:pPr marL="285750" indent="-285750">
              <a:buFont typeface="Arial" panose="020B0604020202020204" pitchFamily="34" charset="0"/>
              <a:buChar char="•"/>
            </a:pPr>
            <a:r>
              <a:rPr lang="sk-SK" sz="1400" dirty="0" smtClean="0"/>
              <a:t>Rozmrazené </a:t>
            </a:r>
            <a:r>
              <a:rPr lang="sk-SK" sz="1400" dirty="0"/>
              <a:t>potraviny už znova nezmrazovať. Spracovať ich ihneď, nenechávať ich pri izbovej teplote dlhšiu dobu.</a:t>
            </a:r>
          </a:p>
          <a:p>
            <a:pPr marL="285750" indent="-285750">
              <a:buFont typeface="Arial" panose="020B0604020202020204" pitchFamily="34" charset="0"/>
              <a:buChar char="•"/>
            </a:pPr>
            <a:r>
              <a:rPr lang="sk-SK" sz="1400" dirty="0" smtClean="0"/>
              <a:t>Pri </a:t>
            </a:r>
            <a:r>
              <a:rPr lang="sk-SK" sz="1400" dirty="0"/>
              <a:t>ohrievaní pokrmov v mikrovlnnej rúre dodržiavať odporúčaný čas a teplotu ohrevu.</a:t>
            </a:r>
          </a:p>
          <a:p>
            <a:pPr marL="285750" indent="-285750">
              <a:buFont typeface="Arial" panose="020B0604020202020204" pitchFamily="34" charset="0"/>
              <a:buChar char="•"/>
            </a:pPr>
            <a:r>
              <a:rPr lang="sk-SK" sz="1400" dirty="0" smtClean="0"/>
              <a:t>Nekonzumovať </a:t>
            </a:r>
            <a:r>
              <a:rPr lang="sk-SK" sz="1400" dirty="0"/>
              <a:t>potraviny napadnuté plesňou, ani po jej odstránení (chlieb, pečivo, kompóty, jogurty a iné). </a:t>
            </a:r>
          </a:p>
          <a:p>
            <a:pPr marL="285750" indent="-285750">
              <a:buFont typeface="Arial" panose="020B0604020202020204" pitchFamily="34" charset="0"/>
              <a:buChar char="•"/>
            </a:pPr>
            <a:r>
              <a:rPr lang="sk-SK" sz="1400" dirty="0" smtClean="0"/>
              <a:t>Nekonzumovať </a:t>
            </a:r>
            <a:r>
              <a:rPr lang="sk-SK" sz="1400" dirty="0"/>
              <a:t>spálené a pripečené jedlo. </a:t>
            </a:r>
          </a:p>
          <a:p>
            <a:pPr marL="285750" indent="-285750">
              <a:buFont typeface="Arial" panose="020B0604020202020204" pitchFamily="34" charset="0"/>
              <a:buChar char="•"/>
            </a:pPr>
            <a:r>
              <a:rPr lang="sk-SK" sz="1400" dirty="0" smtClean="0"/>
              <a:t>Ak </a:t>
            </a:r>
            <a:r>
              <a:rPr lang="sk-SK" sz="1400" dirty="0"/>
              <a:t>je to možné, konzumovať potraviny v biokvalite, ktoré môžu byť menej kontaminované umelými hnojivami a chemikáliami.</a:t>
            </a:r>
          </a:p>
          <a:p>
            <a:endParaRPr lang="sk-SK" dirty="0"/>
          </a:p>
        </p:txBody>
      </p:sp>
      <p:sp>
        <p:nvSpPr>
          <p:cNvPr id="8" name="Obdĺžnik 7"/>
          <p:cNvSpPr/>
          <p:nvPr/>
        </p:nvSpPr>
        <p:spPr>
          <a:xfrm>
            <a:off x="59962" y="1164583"/>
            <a:ext cx="8652780" cy="954107"/>
          </a:xfrm>
          <a:prstGeom prst="rect">
            <a:avLst/>
          </a:prstGeom>
        </p:spPr>
        <p:txBody>
          <a:bodyPr wrap="square">
            <a:spAutoFit/>
          </a:bodyPr>
          <a:lstStyle/>
          <a:p>
            <a:pPr algn="ctr"/>
            <a:r>
              <a:rPr lang="es-ES" sz="3200" b="1" dirty="0">
                <a:solidFill>
                  <a:srgbClr val="FF0000"/>
                </a:solidFill>
              </a:rPr>
              <a:t>Základné opatrenia pre bezpečné potraviny sú: </a:t>
            </a:r>
          </a:p>
          <a:p>
            <a:pPr algn="ctr"/>
            <a:r>
              <a:rPr lang="es-ES" sz="2400" b="1" dirty="0" smtClean="0">
                <a:solidFill>
                  <a:srgbClr val="FFC000"/>
                </a:solidFill>
              </a:rPr>
              <a:t> </a:t>
            </a:r>
            <a:endParaRPr lang="es-ES" sz="2400" b="1" dirty="0">
              <a:solidFill>
                <a:srgbClr val="FFC000"/>
              </a:solidFill>
            </a:endParaRPr>
          </a:p>
        </p:txBody>
      </p:sp>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94493" y="2872758"/>
            <a:ext cx="4860032" cy="1754326"/>
          </a:xfrm>
          <a:prstGeom prst="rect">
            <a:avLst/>
          </a:prstGeom>
        </p:spPr>
        <p:txBody>
          <a:bodyPr wrap="square">
            <a:spAutoFit/>
          </a:bodyPr>
          <a:lstStyle/>
          <a:p>
            <a:r>
              <a:rPr lang="sk-SK" dirty="0"/>
              <a:t> </a:t>
            </a:r>
          </a:p>
          <a:p>
            <a:pPr algn="ctr"/>
            <a:r>
              <a:rPr lang="sk-SK" dirty="0"/>
              <a:t>Z hľadiska bezpečnosti potravín sú najdôležitejšie informácie na obaloch potravín dátum minimálnej trvanlivosti alebo dátum spotreby a zložky vyvolávajúce alergie alebo neznášanlivosť. </a:t>
            </a:r>
          </a:p>
          <a:p>
            <a:endParaRPr lang="sk-SK" dirty="0"/>
          </a:p>
        </p:txBody>
      </p:sp>
      <p:sp>
        <p:nvSpPr>
          <p:cNvPr id="8" name="Obdĺžnik 7"/>
          <p:cNvSpPr/>
          <p:nvPr/>
        </p:nvSpPr>
        <p:spPr>
          <a:xfrm>
            <a:off x="281104" y="1292078"/>
            <a:ext cx="8652780" cy="584775"/>
          </a:xfrm>
          <a:prstGeom prst="rect">
            <a:avLst/>
          </a:prstGeom>
        </p:spPr>
        <p:txBody>
          <a:bodyPr wrap="square">
            <a:spAutoFit/>
          </a:bodyPr>
          <a:lstStyle/>
          <a:p>
            <a:pPr algn="ctr"/>
            <a:r>
              <a:rPr lang="pl-PL" sz="3200" b="1" dirty="0">
                <a:solidFill>
                  <a:srgbClr val="FF0000"/>
                </a:solidFill>
              </a:rPr>
              <a:t>Označovanie potravín z hľadiska ich </a:t>
            </a:r>
            <a:r>
              <a:rPr lang="pl-PL" sz="3200" b="1" dirty="0" smtClean="0">
                <a:solidFill>
                  <a:srgbClr val="FF0000"/>
                </a:solidFill>
              </a:rPr>
              <a:t>bezpečnosti</a:t>
            </a:r>
            <a:r>
              <a:rPr lang="es-ES" sz="2400" b="1" dirty="0" smtClean="0">
                <a:solidFill>
                  <a:srgbClr val="FF0000"/>
                </a:solidFill>
              </a:rPr>
              <a:t>. </a:t>
            </a:r>
            <a:endParaRPr lang="es-ES" sz="2400" b="1" dirty="0">
              <a:solidFill>
                <a:srgbClr val="FF0000"/>
              </a:solidFill>
            </a:endParaRPr>
          </a:p>
        </p:txBody>
      </p:sp>
      <p:pic>
        <p:nvPicPr>
          <p:cNvPr id="2" name="Obrázok 1"/>
          <p:cNvPicPr>
            <a:picLocks noChangeAspect="1"/>
          </p:cNvPicPr>
          <p:nvPr/>
        </p:nvPicPr>
        <p:blipFill>
          <a:blip r:embed="rId10"/>
          <a:stretch>
            <a:fillRect/>
          </a:stretch>
        </p:blipFill>
        <p:spPr>
          <a:xfrm>
            <a:off x="5118050" y="2555090"/>
            <a:ext cx="3649588" cy="2433059"/>
          </a:xfrm>
          <a:prstGeom prst="rect">
            <a:avLst/>
          </a:prstGeom>
        </p:spPr>
      </p:pic>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16142</TotalTime>
  <Words>2789</Words>
  <Application>Microsoft Office PowerPoint</Application>
  <PresentationFormat>Prezentácia na obrazovke (4:3)</PresentationFormat>
  <Paragraphs>202</Paragraphs>
  <Slides>17</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17</vt:i4>
      </vt:variant>
    </vt:vector>
  </HeadingPairs>
  <TitlesOfParts>
    <vt:vector size="22"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1157</cp:revision>
  <dcterms:created xsi:type="dcterms:W3CDTF">2010-12-09T22:38:35Z</dcterms:created>
  <dcterms:modified xsi:type="dcterms:W3CDTF">2024-12-19T15:32:56Z</dcterms:modified>
</cp:coreProperties>
</file>